
<file path=[Content_Types].xml><?xml version="1.0" encoding="utf-8"?>
<Types xmlns="http://schemas.openxmlformats.org/package/2006/content-types">
  <Default Extension="png" ContentType="image/png"/>
  <Default Extension="svg" ContentType="image/svg+xml"/>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5"/>
  </p:notesMasterIdLst>
  <p:sldIdLst>
    <p:sldId id="256" r:id="rId2"/>
    <p:sldId id="416" r:id="rId3"/>
    <p:sldId id="414" r:id="rId4"/>
    <p:sldId id="417" r:id="rId5"/>
    <p:sldId id="418" r:id="rId6"/>
    <p:sldId id="415" r:id="rId7"/>
    <p:sldId id="435" r:id="rId8"/>
    <p:sldId id="438" r:id="rId9"/>
    <p:sldId id="258" r:id="rId10"/>
    <p:sldId id="433" r:id="rId11"/>
    <p:sldId id="419" r:id="rId12"/>
    <p:sldId id="420" r:id="rId13"/>
    <p:sldId id="424" r:id="rId14"/>
    <p:sldId id="421" r:id="rId15"/>
    <p:sldId id="425" r:id="rId16"/>
    <p:sldId id="422" r:id="rId17"/>
    <p:sldId id="426" r:id="rId18"/>
    <p:sldId id="423" r:id="rId19"/>
    <p:sldId id="427" r:id="rId20"/>
    <p:sldId id="436" r:id="rId21"/>
    <p:sldId id="439" r:id="rId22"/>
    <p:sldId id="440" r:id="rId23"/>
    <p:sldId id="441" r:id="rId24"/>
    <p:sldId id="442" r:id="rId25"/>
    <p:sldId id="443" r:id="rId26"/>
    <p:sldId id="444" r:id="rId27"/>
    <p:sldId id="445" r:id="rId28"/>
    <p:sldId id="446" r:id="rId29"/>
    <p:sldId id="447" r:id="rId30"/>
    <p:sldId id="448" r:id="rId31"/>
    <p:sldId id="449" r:id="rId32"/>
    <p:sldId id="450" r:id="rId33"/>
    <p:sldId id="451" r:id="rId34"/>
    <p:sldId id="452" r:id="rId35"/>
    <p:sldId id="454" r:id="rId36"/>
    <p:sldId id="455" r:id="rId37"/>
    <p:sldId id="456" r:id="rId38"/>
    <p:sldId id="453" r:id="rId39"/>
    <p:sldId id="457" r:id="rId40"/>
    <p:sldId id="458" r:id="rId41"/>
    <p:sldId id="459" r:id="rId42"/>
    <p:sldId id="475" r:id="rId43"/>
    <p:sldId id="476" r:id="rId44"/>
    <p:sldId id="477" r:id="rId45"/>
    <p:sldId id="466" r:id="rId46"/>
    <p:sldId id="460" r:id="rId47"/>
    <p:sldId id="461" r:id="rId48"/>
    <p:sldId id="462" r:id="rId49"/>
    <p:sldId id="463" r:id="rId50"/>
    <p:sldId id="464" r:id="rId51"/>
    <p:sldId id="465" r:id="rId52"/>
    <p:sldId id="467" r:id="rId53"/>
    <p:sldId id="468" r:id="rId54"/>
    <p:sldId id="473" r:id="rId55"/>
    <p:sldId id="469" r:id="rId56"/>
    <p:sldId id="470" r:id="rId57"/>
    <p:sldId id="471" r:id="rId58"/>
    <p:sldId id="472" r:id="rId59"/>
    <p:sldId id="482" r:id="rId60"/>
    <p:sldId id="474" r:id="rId61"/>
    <p:sldId id="479" r:id="rId62"/>
    <p:sldId id="483" r:id="rId63"/>
    <p:sldId id="480" r:id="rId64"/>
    <p:sldId id="481" r:id="rId65"/>
    <p:sldId id="484" r:id="rId66"/>
    <p:sldId id="485" r:id="rId67"/>
    <p:sldId id="486" r:id="rId68"/>
    <p:sldId id="488" r:id="rId69"/>
    <p:sldId id="489" r:id="rId70"/>
    <p:sldId id="490" r:id="rId71"/>
    <p:sldId id="492" r:id="rId72"/>
    <p:sldId id="495" r:id="rId73"/>
    <p:sldId id="487" r:id="rId74"/>
    <p:sldId id="493" r:id="rId75"/>
    <p:sldId id="496" r:id="rId76"/>
    <p:sldId id="497" r:id="rId77"/>
    <p:sldId id="502" r:id="rId78"/>
    <p:sldId id="503" r:id="rId79"/>
    <p:sldId id="504" r:id="rId80"/>
    <p:sldId id="302" r:id="rId81"/>
    <p:sldId id="499" r:id="rId82"/>
    <p:sldId id="505" r:id="rId83"/>
    <p:sldId id="506" r:id="rId84"/>
    <p:sldId id="507" r:id="rId85"/>
    <p:sldId id="259" r:id="rId86"/>
    <p:sldId id="510" r:id="rId87"/>
    <p:sldId id="515" r:id="rId88"/>
    <p:sldId id="511" r:id="rId89"/>
    <p:sldId id="512" r:id="rId90"/>
    <p:sldId id="513" r:id="rId91"/>
    <p:sldId id="514" r:id="rId92"/>
    <p:sldId id="516" r:id="rId93"/>
    <p:sldId id="517" r:id="rId94"/>
    <p:sldId id="518" r:id="rId95"/>
    <p:sldId id="519" r:id="rId96"/>
    <p:sldId id="520" r:id="rId97"/>
    <p:sldId id="522" r:id="rId98"/>
    <p:sldId id="523" r:id="rId99"/>
    <p:sldId id="524" r:id="rId100"/>
    <p:sldId id="525" r:id="rId101"/>
    <p:sldId id="521" r:id="rId102"/>
    <p:sldId id="478" r:id="rId103"/>
    <p:sldId id="526" r:id="rId104"/>
    <p:sldId id="527" r:id="rId105"/>
    <p:sldId id="528" r:id="rId106"/>
    <p:sldId id="529" r:id="rId107"/>
    <p:sldId id="530" r:id="rId108"/>
    <p:sldId id="535" r:id="rId109"/>
    <p:sldId id="531" r:id="rId110"/>
    <p:sldId id="532" r:id="rId111"/>
    <p:sldId id="533" r:id="rId112"/>
    <p:sldId id="534" r:id="rId113"/>
    <p:sldId id="536" r:id="rId114"/>
    <p:sldId id="537" r:id="rId115"/>
    <p:sldId id="538" r:id="rId116"/>
    <p:sldId id="539" r:id="rId117"/>
    <p:sldId id="540" r:id="rId118"/>
    <p:sldId id="542" r:id="rId119"/>
    <p:sldId id="541" r:id="rId120"/>
    <p:sldId id="543" r:id="rId121"/>
    <p:sldId id="544" r:id="rId122"/>
    <p:sldId id="549" r:id="rId123"/>
    <p:sldId id="545" r:id="rId124"/>
    <p:sldId id="546" r:id="rId125"/>
    <p:sldId id="550" r:id="rId126"/>
    <p:sldId id="555" r:id="rId127"/>
    <p:sldId id="551" r:id="rId128"/>
    <p:sldId id="552" r:id="rId129"/>
    <p:sldId id="556" r:id="rId130"/>
    <p:sldId id="553" r:id="rId131"/>
    <p:sldId id="554" r:id="rId132"/>
    <p:sldId id="558" r:id="rId133"/>
    <p:sldId id="557" r:id="rId1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20"/>
    <p:restoredTop sz="77439" autoAdjust="0"/>
  </p:normalViewPr>
  <p:slideViewPr>
    <p:cSldViewPr snapToGrid="0">
      <p:cViewPr varScale="1">
        <p:scale>
          <a:sx n="110" d="100"/>
          <a:sy n="110" d="100"/>
        </p:scale>
        <p:origin x="121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B03BC0-F161-41E5-BD0D-4521C6D80125}" type="datetimeFigureOut">
              <a:rPr lang="zh-CN" altLang="en-US" smtClean="0"/>
              <a:t>2023/11/1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AE319-D836-4DCB-9CAB-E6F561B3AA7E}" type="slidenum">
              <a:rPr lang="zh-CN" altLang="en-US" smtClean="0"/>
              <a:t>‹#›</a:t>
            </a:fld>
            <a:endParaRPr lang="zh-CN" altLang="en-US"/>
          </a:p>
        </p:txBody>
      </p:sp>
    </p:spTree>
    <p:extLst>
      <p:ext uri="{BB962C8B-B14F-4D97-AF65-F5344CB8AC3E}">
        <p14:creationId xmlns:p14="http://schemas.microsoft.com/office/powerpoint/2010/main" val="3668517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38AE319-D836-4DCB-9CAB-E6F561B3AA7E}" type="slidenum">
              <a:rPr lang="zh-CN" altLang="en-US" smtClean="0"/>
              <a:t>3</a:t>
            </a:fld>
            <a:endParaRPr lang="zh-CN" altLang="en-US"/>
          </a:p>
        </p:txBody>
      </p:sp>
    </p:spTree>
    <p:extLst>
      <p:ext uri="{BB962C8B-B14F-4D97-AF65-F5344CB8AC3E}">
        <p14:creationId xmlns:p14="http://schemas.microsoft.com/office/powerpoint/2010/main" val="856852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kumimoji="1" lang="zh-CN" altLang="en-US" dirty="0"/>
                  <a:t>这里展示了一些相应的实验结果</a:t>
                </a:r>
                <a:endParaRPr kumimoji="1" lang="en-US" altLang="zh-CN" dirty="0"/>
              </a:p>
              <a:p>
                <a:endParaRPr kumimoji="1" lang="en-US" altLang="zh-CN" dirty="0"/>
              </a:p>
              <a:p>
                <a:r>
                  <a:rPr kumimoji="1" lang="zh-CN" altLang="en-US" dirty="0"/>
                  <a:t>图二是文中三种</a:t>
                </a:r>
                <a:r>
                  <a:rPr kumimoji="1" lang="en-US" altLang="zh-CN" dirty="0"/>
                  <a:t>X</a:t>
                </a:r>
                <a:r>
                  <a:rPr kumimoji="1" lang="zh-CN" altLang="en-US" dirty="0"/>
                  <a:t>的设计方法对应的</a:t>
                </a:r>
                <a:r>
                  <a:rPr kumimoji="1" lang="en-US" altLang="zh-CN" dirty="0"/>
                  <a:t>W</a:t>
                </a:r>
                <a:r>
                  <a:rPr kumimoji="1" lang="zh-CN" altLang="en-US" dirty="0"/>
                  <a:t>分布情况，可知以上三种方法均可提出水印。</a:t>
                </a:r>
                <a:endParaRPr kumimoji="1" lang="en-US" altLang="zh-CN" dirty="0"/>
              </a:p>
              <a:p>
                <a:endParaRPr kumimoji="1" lang="en-US" altLang="zh-CN" dirty="0"/>
              </a:p>
              <a:p>
                <a:r>
                  <a:rPr kumimoji="1" lang="zh-CN" altLang="en-US" dirty="0"/>
                  <a:t>图三是展示了嵌入水印后对模型训练参数</a:t>
                </a:r>
                <a:r>
                  <a:rPr kumimoji="1" lang="en-US" altLang="zh-CN" dirty="0"/>
                  <a:t>W</a:t>
                </a:r>
                <a:r>
                  <a:rPr kumimoji="1" lang="zh-CN" altLang="en-US" dirty="0"/>
                  <a:t>分布的影响，由试验结果可知，随机方法选择的</a:t>
                </a:r>
                <a:r>
                  <a:rPr kumimoji="1" lang="en-US" altLang="zh-CN" dirty="0"/>
                  <a:t>X</a:t>
                </a:r>
                <a:r>
                  <a:rPr kumimoji="1" lang="zh-CN" altLang="en-US" dirty="0"/>
                  <a:t>效果最佳。</a:t>
                </a:r>
                <a:endParaRPr kumimoji="1" lang="en-US" altLang="zh-CN" dirty="0"/>
              </a:p>
              <a:p>
                <a:endParaRPr kumimoji="1" lang="en-US" altLang="zh-CN" dirty="0"/>
              </a:p>
              <a:p>
                <a:r>
                  <a:rPr kumimoji="1" lang="zh-CN" altLang="en-US" dirty="0"/>
                  <a:t>图六是模型对剪枝的鲁棒性分析，表</a:t>
                </a:r>
                <a:r>
                  <a:rPr kumimoji="1" lang="en-US" altLang="zh-CN" dirty="0"/>
                  <a:t>8</a:t>
                </a:r>
                <a:r>
                  <a:rPr kumimoji="1" lang="zh-CN" altLang="en-US" dirty="0"/>
                  <a:t>是</a:t>
                </a:r>
                <a:r>
                  <a:rPr kumimoji="1" lang="en-US" altLang="zh-CN" dirty="0"/>
                  <a:t>fine-tuning</a:t>
                </a:r>
                <a:r>
                  <a:rPr kumimoji="1" lang="zh-CN" altLang="en-US" dirty="0"/>
                  <a:t>的鲁棒性分析。</a:t>
                </a:r>
                <a:endParaRPr kumimoji="1" lang="en-US" altLang="zh-CN" dirty="0"/>
              </a:p>
              <a:p>
                <a:endParaRPr kumimoji="1" lang="en-US" altLang="zh-CN" dirty="0"/>
              </a:p>
              <a:p>
                <a:r>
                  <a:rPr kumimoji="1" lang="zh-CN" altLang="en-US" dirty="0"/>
                  <a:t>该算法的局限性是水印提取阶段需要是白盒的情况</a:t>
                </a:r>
              </a:p>
              <a:p>
                <a:endParaRPr kumimoji="1" lang="en-US" altLang="zh-CN" dirty="0"/>
              </a:p>
              <a:p>
                <a:endParaRPr kumimoji="1" lang="en-US" altLang="zh-CN" dirty="0"/>
              </a:p>
              <a:p>
                <a:r>
                  <a:rPr kumimoji="1" lang="en-US" altLang="zh-CN" dirty="0"/>
                  <a:t>embedding loss function.</a:t>
                </a:r>
              </a:p>
              <a:p>
                <a:endParaRPr kumimoji="1" lang="en-US" altLang="zh-CN" dirty="0"/>
              </a:p>
              <a:p>
                <a:r>
                  <a:rPr kumimoji="1" lang="en" altLang="zh-CN" dirty="0"/>
                  <a:t>prevent the parameters from growing too large</a:t>
                </a:r>
                <a:r>
                  <a:rPr kumimoji="1" lang="en-US" altLang="zh-CN" dirty="0"/>
                  <a:t>,</a:t>
                </a:r>
                <a:r>
                  <a:rPr kumimoji="1" lang="en" altLang="zh-CN" dirty="0"/>
                  <a:t>reduce over-fitting of parameters for complex neural networks</a:t>
                </a:r>
              </a:p>
              <a:p>
                <a:endParaRPr kumimoji="1" lang="en" altLang="zh-CN" dirty="0"/>
              </a:p>
              <a:p>
                <a:r>
                  <a:rPr kumimoji="1" lang="en-US" altLang="zh-CN" dirty="0"/>
                  <a:t>our </a:t>
                </a:r>
                <a:r>
                  <a:rPr kumimoji="1" lang="en-US" altLang="zh-CN" dirty="0" err="1"/>
                  <a:t>regularizer</a:t>
                </a:r>
                <a:r>
                  <a:rPr kumimoji="1" lang="zh-CN" altLang="en-US" dirty="0"/>
                  <a:t> </a:t>
                </a:r>
                <a:r>
                  <a:rPr kumimoji="1" lang="en-US" altLang="zh-CN" dirty="0"/>
                  <a:t>imposes parameter w to have a certain statistical bias, as a watermark in a training process. </a:t>
                </a:r>
              </a:p>
              <a:p>
                <a:endParaRPr kumimoji="1" lang="en-US" altLang="zh-CN" dirty="0"/>
              </a:p>
              <a:p>
                <a:r>
                  <a:rPr kumimoji="1" lang="el-GR" altLang="zh-CN" dirty="0"/>
                  <a:t>σ(Σ</a:t>
                </a:r>
                <a:r>
                  <a:rPr kumimoji="1" lang="en" altLang="zh-CN" dirty="0" err="1"/>
                  <a:t>iXjiwi</a:t>
                </a:r>
                <a:r>
                  <a:rPr kumimoji="1" lang="en" altLang="zh-CN" dirty="0"/>
                  <a:t>) ≥ 0.5 (⇔ </a:t>
                </a:r>
                <a:r>
                  <a:rPr kumimoji="1" lang="el-GR" altLang="zh-CN" dirty="0"/>
                  <a:t>Σ</a:t>
                </a:r>
                <a:r>
                  <a:rPr kumimoji="1" lang="en" altLang="zh-CN" dirty="0" err="1"/>
                  <a:t>iXjiwi</a:t>
                </a:r>
                <a:r>
                  <a:rPr kumimoji="1" lang="en" altLang="zh-CN" dirty="0"/>
                  <a:t> ≥ 0) </a:t>
                </a:r>
              </a:p>
              <a:p>
                <a:endParaRPr kumimoji="1" lang="en" altLang="zh-CN" dirty="0"/>
              </a:p>
              <a:p>
                <a:r>
                  <a:rPr kumimoji="1" lang="zh-CN" altLang="en-US" dirty="0"/>
                  <a:t>改算法的局限性是水印提取阶段需要是白盒的情况</a:t>
                </a:r>
              </a:p>
              <a:p>
                <a:endParaRPr lang="zh-CN" altLang="en-US" dirty="0"/>
              </a:p>
            </p:txBody>
          </p:sp>
        </mc:Choice>
        <mc:Fallback xmlns="">
          <p:sp>
            <p:nvSpPr>
              <p:cNvPr id="3" name="备注占位符 2"/>
              <p:cNvSpPr>
                <a:spLocks noGrp="1"/>
              </p:cNvSpPr>
              <p:nvPr>
                <p:ph type="body" idx="1"/>
              </p:nvPr>
            </p:nvSpPr>
            <p:spPr/>
            <p:txBody>
              <a:bodyPr/>
              <a:lstStyle/>
              <a:p>
                <a:r>
                  <a:rPr kumimoji="1" lang="zh-CN" altLang="en-US" dirty="0"/>
                  <a:t>深度学习模型版权保护的第一篇工作来自 </a:t>
                </a:r>
                <a:r>
                  <a:rPr kumimoji="1" lang="en-US" altLang="zh-CN" dirty="0"/>
                  <a:t>Japan KDDI</a:t>
                </a:r>
                <a:r>
                  <a:rPr kumimoji="1" lang="zh-CN" altLang="en-US" dirty="0"/>
                  <a:t> 的研究团队</a:t>
                </a:r>
                <a:endParaRPr kumimoji="1" lang="en-US" altLang="zh-CN" dirty="0"/>
              </a:p>
              <a:p>
                <a:endParaRPr kumimoji="1" lang="en-US" altLang="zh-CN" dirty="0"/>
              </a:p>
              <a:p>
                <a:r>
                  <a:rPr kumimoji="1" lang="zh-CN" altLang="en-US" dirty="0"/>
                  <a:t>他将网络的权值作为载体，将版权信息嵌入权值矩阵中</a:t>
                </a:r>
                <a:endParaRPr kumimoji="1" lang="en-US" altLang="zh-CN" dirty="0"/>
              </a:p>
              <a:p>
                <a:endParaRPr kumimoji="1" lang="en-US" altLang="zh-CN" dirty="0"/>
              </a:p>
              <a:p>
                <a:r>
                  <a:rPr kumimoji="1" lang="zh-CN" altLang="en-US" dirty="0"/>
                  <a:t>大致流程：</a:t>
                </a:r>
                <a:endParaRPr kumimoji="1" lang="en-US" altLang="zh-CN" dirty="0"/>
              </a:p>
              <a:p>
                <a:endParaRPr kumimoji="1" lang="en-US" altLang="zh-CN" dirty="0"/>
              </a:p>
              <a:p>
                <a:r>
                  <a:rPr kumimoji="1" lang="zh-CN" altLang="en-US" dirty="0"/>
                  <a:t>首先将权值矩阵展开成一维向量 </a:t>
                </a:r>
                <a:r>
                  <a:rPr kumimoji="1" lang="en-US" altLang="zh-CN" dirty="0"/>
                  <a:t>S:</a:t>
                </a:r>
                <a:r>
                  <a:rPr kumimoji="1" lang="zh-CN" altLang="en-US" dirty="0"/>
                  <a:t> </a:t>
                </a:r>
                <a:r>
                  <a:rPr kumimoji="1" lang="en-US" altLang="zh-CN" dirty="0"/>
                  <a:t>kernel size,</a:t>
                </a:r>
                <a:r>
                  <a:rPr kumimoji="1" lang="zh-CN" altLang="en-US" dirty="0"/>
                  <a:t> </a:t>
                </a:r>
                <a:r>
                  <a:rPr kumimoji="1" lang="en-US" altLang="zh-CN" dirty="0"/>
                  <a:t>D</a:t>
                </a:r>
                <a:r>
                  <a:rPr kumimoji="1" lang="zh-CN" altLang="en-US" dirty="0"/>
                  <a:t>：卷积层深度  </a:t>
                </a:r>
                <a:r>
                  <a:rPr kumimoji="1" lang="en-US" altLang="zh-CN" dirty="0"/>
                  <a:t>L</a:t>
                </a:r>
                <a:r>
                  <a:rPr kumimoji="1" lang="zh-CN" altLang="en-US" dirty="0"/>
                  <a:t>：卷积核个数</a:t>
                </a:r>
                <a:endParaRPr kumimoji="1" lang="en-US" altLang="zh-CN" dirty="0"/>
              </a:p>
              <a:p>
                <a:endParaRPr kumimoji="1" lang="en-US" altLang="zh-CN" dirty="0"/>
              </a:p>
              <a:p>
                <a:r>
                  <a:rPr kumimoji="1" lang="zh-CN" altLang="en-US" dirty="0"/>
                  <a:t>目标：将</a:t>
                </a:r>
                <a:r>
                  <a:rPr kumimoji="1" lang="en-US" altLang="zh-CN" dirty="0"/>
                  <a:t>T-bit</a:t>
                </a:r>
                <a:r>
                  <a:rPr kumimoji="1" lang="zh-CN" altLang="en-US" dirty="0"/>
                  <a:t>向量</a:t>
                </a:r>
                <a:r>
                  <a:rPr kumimoji="1" lang="en-US" altLang="zh-CN" dirty="0"/>
                  <a:t>b</a:t>
                </a:r>
                <a:r>
                  <a:rPr kumimoji="1" lang="zh-CN" altLang="en-US" dirty="0"/>
                  <a:t>（水印信息） 嵌入到 权值矩阵</a:t>
                </a:r>
                <a:r>
                  <a:rPr kumimoji="1" lang="en-US" altLang="zh-CN" dirty="0"/>
                  <a:t>W</a:t>
                </a:r>
              </a:p>
              <a:p>
                <a:endParaRPr kumimoji="1" lang="en-US" altLang="zh-CN" dirty="0"/>
              </a:p>
              <a:p>
                <a:r>
                  <a:rPr kumimoji="1" lang="en-US" altLang="zh-CN" i="0">
                    <a:latin typeface="Cambria Math" panose="02040503050406030204" pitchFamily="18" charset="0"/>
                  </a:rPr>
                  <a:t>E_</a:t>
                </a:r>
                <a:r>
                  <a:rPr kumimoji="1" lang="en-US" altLang="zh-CN" b="0" i="0">
                    <a:latin typeface="Cambria Math" panose="02040503050406030204" pitchFamily="18" charset="0"/>
                  </a:rPr>
                  <a:t>0</a:t>
                </a:r>
                <a:r>
                  <a:rPr kumimoji="1" lang="zh-CN" altLang="en-US" dirty="0"/>
                  <a:t>为原损失函数，</a:t>
                </a:r>
                <a:r>
                  <a:rPr kumimoji="1" lang="en-US" altLang="zh-CN" b="0" i="0">
                    <a:latin typeface="Cambria Math" panose="02040503050406030204" pitchFamily="18" charset="0"/>
                  </a:rPr>
                  <a:t>𝐸_𝑅</a:t>
                </a:r>
                <a:r>
                  <a:rPr kumimoji="1" lang="zh-CN" altLang="en-US" dirty="0"/>
                  <a:t>为正则化项，其中，正则化项将参数</a:t>
                </a:r>
                <a:r>
                  <a:rPr kumimoji="1" lang="en" altLang="zh-CN" dirty="0"/>
                  <a:t>w</a:t>
                </a:r>
                <a:r>
                  <a:rPr kumimoji="1" lang="zh-CN" altLang="en" dirty="0"/>
                  <a:t>调制</a:t>
                </a:r>
                <a:r>
                  <a:rPr kumimoji="1" lang="zh-CN" altLang="en-US" dirty="0"/>
                  <a:t>到一个特定的分布，作为训练过程中的水印。</a:t>
                </a:r>
                <a:endParaRPr kumimoji="1" lang="en-US" altLang="zh-CN" dirty="0"/>
              </a:p>
              <a:p>
                <a:endParaRPr kumimoji="1" lang="en-US" altLang="zh-CN" dirty="0"/>
              </a:p>
              <a:p>
                <a:r>
                  <a:rPr kumimoji="1" lang="en-US" altLang="zh-CN" dirty="0"/>
                  <a:t>X</a:t>
                </a:r>
                <a:r>
                  <a:rPr kumimoji="1" lang="zh-CN" altLang="en-US" dirty="0"/>
                  <a:t>是事先设定的映射矩阵，将</a:t>
                </a:r>
                <a:r>
                  <a:rPr kumimoji="1" lang="en-US" altLang="zh-CN" dirty="0"/>
                  <a:t>W</a:t>
                </a:r>
                <a:r>
                  <a:rPr kumimoji="1" lang="zh-CN" altLang="en-US" dirty="0"/>
                  <a:t>映射到</a:t>
                </a:r>
                <a:r>
                  <a:rPr kumimoji="1" lang="en-US" altLang="zh-CN" dirty="0"/>
                  <a:t>b</a:t>
                </a:r>
              </a:p>
              <a:p>
                <a:endParaRPr kumimoji="1" lang="en-US" altLang="zh-CN" dirty="0"/>
              </a:p>
              <a:p>
                <a:r>
                  <a:rPr kumimoji="1" lang="zh-CN" altLang="en-US" dirty="0"/>
                  <a:t>图二是文中三种</a:t>
                </a:r>
                <a:r>
                  <a:rPr kumimoji="1" lang="en-US" altLang="zh-CN" dirty="0"/>
                  <a:t>X</a:t>
                </a:r>
                <a:r>
                  <a:rPr kumimoji="1" lang="zh-CN" altLang="en-US" dirty="0"/>
                  <a:t>的设计方法对应的</a:t>
                </a:r>
                <a:r>
                  <a:rPr kumimoji="1" lang="en-US" altLang="zh-CN" dirty="0"/>
                  <a:t>W</a:t>
                </a:r>
                <a:r>
                  <a:rPr kumimoji="1" lang="zh-CN" altLang="en-US" dirty="0"/>
                  <a:t>分布情况，可知以上三种方法均可提出水印。</a:t>
                </a:r>
                <a:endParaRPr kumimoji="1" lang="en-US" altLang="zh-CN" dirty="0"/>
              </a:p>
              <a:p>
                <a:endParaRPr kumimoji="1" lang="en-US" altLang="zh-CN" dirty="0"/>
              </a:p>
              <a:p>
                <a:r>
                  <a:rPr kumimoji="1" lang="zh-CN" altLang="en-US" dirty="0"/>
                  <a:t>图三是展示了嵌入水印后对模型训练参数</a:t>
                </a:r>
                <a:r>
                  <a:rPr kumimoji="1" lang="en-US" altLang="zh-CN" dirty="0"/>
                  <a:t>W</a:t>
                </a:r>
                <a:r>
                  <a:rPr kumimoji="1" lang="zh-CN" altLang="en-US" dirty="0"/>
                  <a:t>分布的影响，由试验结果可知，随机方法选择的</a:t>
                </a:r>
                <a:r>
                  <a:rPr kumimoji="1" lang="en-US" altLang="zh-CN" dirty="0"/>
                  <a:t>X</a:t>
                </a:r>
                <a:r>
                  <a:rPr kumimoji="1" lang="zh-CN" altLang="en-US" dirty="0"/>
                  <a:t>效果最佳。</a:t>
                </a:r>
                <a:endParaRPr kumimoji="1" lang="en-US" altLang="zh-CN" dirty="0"/>
              </a:p>
              <a:p>
                <a:endParaRPr kumimoji="1" lang="en-US" altLang="zh-CN" dirty="0"/>
              </a:p>
              <a:p>
                <a:r>
                  <a:rPr kumimoji="1" lang="zh-CN" altLang="en-US" dirty="0"/>
                  <a:t>图六是模型对剪枝的鲁棒性分析，表</a:t>
                </a:r>
                <a:r>
                  <a:rPr kumimoji="1" lang="en-US" altLang="zh-CN" dirty="0"/>
                  <a:t>8</a:t>
                </a:r>
                <a:r>
                  <a:rPr kumimoji="1" lang="zh-CN" altLang="en-US" dirty="0"/>
                  <a:t>是</a:t>
                </a:r>
                <a:r>
                  <a:rPr kumimoji="1" lang="en-US" altLang="zh-CN" dirty="0"/>
                  <a:t>fine-tuning</a:t>
                </a:r>
                <a:r>
                  <a:rPr kumimoji="1" lang="zh-CN" altLang="en-US" dirty="0"/>
                  <a:t>的鲁棒性分析。</a:t>
                </a:r>
                <a:endParaRPr kumimoji="1" lang="en-US" altLang="zh-CN" dirty="0"/>
              </a:p>
              <a:p>
                <a:endParaRPr kumimoji="1" lang="en-US" altLang="zh-CN" dirty="0"/>
              </a:p>
              <a:p>
                <a:r>
                  <a:rPr kumimoji="1" lang="zh-CN" altLang="en-US" dirty="0"/>
                  <a:t>该算法的局限性是水印提取阶段需要是白盒的情况</a:t>
                </a:r>
              </a:p>
              <a:p>
                <a:endParaRPr kumimoji="1" lang="en-US" altLang="zh-CN" dirty="0"/>
              </a:p>
              <a:p>
                <a:endParaRPr kumimoji="1" lang="en-US" altLang="zh-CN" dirty="0"/>
              </a:p>
              <a:p>
                <a:r>
                  <a:rPr kumimoji="1" lang="en-US" altLang="zh-CN" dirty="0"/>
                  <a:t>embedding loss function.</a:t>
                </a:r>
              </a:p>
              <a:p>
                <a:endParaRPr kumimoji="1" lang="en-US" altLang="zh-CN" dirty="0"/>
              </a:p>
              <a:p>
                <a:r>
                  <a:rPr kumimoji="1" lang="en" altLang="zh-CN" dirty="0"/>
                  <a:t>prevent the parameters from growing too large</a:t>
                </a:r>
                <a:r>
                  <a:rPr kumimoji="1" lang="en-US" altLang="zh-CN" dirty="0"/>
                  <a:t>,</a:t>
                </a:r>
                <a:r>
                  <a:rPr kumimoji="1" lang="en" altLang="zh-CN" dirty="0"/>
                  <a:t>reduce over-fitting of parameters for complex neural networks</a:t>
                </a:r>
              </a:p>
              <a:p>
                <a:endParaRPr kumimoji="1" lang="en" altLang="zh-CN" dirty="0"/>
              </a:p>
              <a:p>
                <a:r>
                  <a:rPr kumimoji="1" lang="en-US" altLang="zh-CN" dirty="0"/>
                  <a:t>our </a:t>
                </a:r>
                <a:r>
                  <a:rPr kumimoji="1" lang="en-US" altLang="zh-CN" dirty="0" err="1"/>
                  <a:t>regularizer</a:t>
                </a:r>
                <a:r>
                  <a:rPr kumimoji="1" lang="zh-CN" altLang="en-US" dirty="0"/>
                  <a:t> </a:t>
                </a:r>
                <a:r>
                  <a:rPr kumimoji="1" lang="en-US" altLang="zh-CN" dirty="0"/>
                  <a:t>imposes parameter w to have a certain statistical bias, as a watermark in a training process. </a:t>
                </a:r>
              </a:p>
              <a:p>
                <a:endParaRPr kumimoji="1" lang="en-US" altLang="zh-CN" dirty="0"/>
              </a:p>
              <a:p>
                <a:r>
                  <a:rPr kumimoji="1" lang="el-GR" altLang="zh-CN" dirty="0"/>
                  <a:t>σ(Σ</a:t>
                </a:r>
                <a:r>
                  <a:rPr kumimoji="1" lang="en" altLang="zh-CN" dirty="0" err="1"/>
                  <a:t>iXjiwi</a:t>
                </a:r>
                <a:r>
                  <a:rPr kumimoji="1" lang="en" altLang="zh-CN" dirty="0"/>
                  <a:t>) ≥ 0.5 (⇔ </a:t>
                </a:r>
                <a:r>
                  <a:rPr kumimoji="1" lang="el-GR" altLang="zh-CN" dirty="0"/>
                  <a:t>Σ</a:t>
                </a:r>
                <a:r>
                  <a:rPr kumimoji="1" lang="en" altLang="zh-CN" dirty="0" err="1"/>
                  <a:t>iXjiwi</a:t>
                </a:r>
                <a:r>
                  <a:rPr kumimoji="1" lang="en" altLang="zh-CN" dirty="0"/>
                  <a:t> ≥ 0) </a:t>
                </a:r>
              </a:p>
              <a:p>
                <a:endParaRPr kumimoji="1" lang="en" altLang="zh-CN" dirty="0"/>
              </a:p>
              <a:p>
                <a:r>
                  <a:rPr kumimoji="1" lang="zh-CN" altLang="en-US" dirty="0"/>
                  <a:t>改算法的局限性是水印提取阶段需要是白盒的情况</a:t>
                </a:r>
              </a:p>
              <a:p>
                <a:endParaRPr lang="zh-CN" altLang="en-US" dirty="0"/>
              </a:p>
            </p:txBody>
          </p:sp>
        </mc:Fallback>
      </mc:AlternateContent>
      <p:sp>
        <p:nvSpPr>
          <p:cNvPr id="4" name="灯片编号占位符 3"/>
          <p:cNvSpPr>
            <a:spLocks noGrp="1"/>
          </p:cNvSpPr>
          <p:nvPr>
            <p:ph type="sldNum" sz="quarter" idx="5"/>
          </p:nvPr>
        </p:nvSpPr>
        <p:spPr/>
        <p:txBody>
          <a:bodyPr/>
          <a:lstStyle/>
          <a:p>
            <a:fld id="{B38AE319-D836-4DCB-9CAB-E6F561B3AA7E}" type="slidenum">
              <a:rPr lang="zh-CN" altLang="en-US" smtClean="0"/>
              <a:t>15</a:t>
            </a:fld>
            <a:endParaRPr lang="zh-CN" altLang="en-US"/>
          </a:p>
        </p:txBody>
      </p:sp>
    </p:spTree>
    <p:extLst>
      <p:ext uri="{BB962C8B-B14F-4D97-AF65-F5344CB8AC3E}">
        <p14:creationId xmlns:p14="http://schemas.microsoft.com/office/powerpoint/2010/main" val="372323791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假设攻击者使用模型压缩和模型微调</a:t>
            </a:r>
            <a:r>
              <a:rPr lang="zh-CN" altLang="zh-CN" sz="1200" kern="1200" dirty="0">
                <a:solidFill>
                  <a:schemeClr val="tx1"/>
                </a:solidFill>
                <a:effectLst/>
                <a:latin typeface="+mn-lt"/>
                <a:ea typeface="+mn-ea"/>
                <a:cs typeface="+mn-cs"/>
              </a:rPr>
              <a:t>来修改模型以避免</a:t>
            </a:r>
            <a:r>
              <a:rPr lang="zh-CN" altLang="en-US" sz="1200" kern="1200" dirty="0">
                <a:solidFill>
                  <a:schemeClr val="tx1"/>
                </a:solidFill>
                <a:effectLst/>
                <a:latin typeface="+mn-lt"/>
                <a:ea typeface="+mn-ea"/>
                <a:cs typeface="+mn-cs"/>
              </a:rPr>
              <a:t>非法复制</a:t>
            </a:r>
            <a:r>
              <a:rPr lang="zh-CN" altLang="zh-CN" sz="1200" kern="1200" dirty="0">
                <a:solidFill>
                  <a:schemeClr val="tx1"/>
                </a:solidFill>
                <a:effectLst/>
                <a:latin typeface="+mn-lt"/>
                <a:ea typeface="+mn-ea"/>
                <a:cs typeface="+mn-cs"/>
              </a:rPr>
              <a:t>检索</a:t>
            </a:r>
            <a:r>
              <a:rPr lang="zh-CN" altLang="en-US" sz="1200" kern="1200" dirty="0">
                <a:solidFill>
                  <a:schemeClr val="tx1"/>
                </a:solidFill>
                <a:effectLst/>
                <a:latin typeface="+mn-lt"/>
                <a:ea typeface="+mn-ea"/>
                <a:cs typeface="+mn-cs"/>
              </a:rPr>
              <a:t>，图中展示了不同模型在模型压缩和模型微调后与原模型哈希值的归一化汉明距离，从图中可以看出，距离均低于阈值，说明我们的方法对模型压缩和模型微调具有鲁棒性。</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假设攻击者使用基于幅度的模型修剪来修改模型以避免盗版检索。为了对一个特定的层进行剪枝，首先设置一定比例的小幅度权重为零，然后利用交叉熵损失对模型进行</a:t>
            </a:r>
            <a:r>
              <a:rPr lang="en-US" altLang="zh-CN" sz="1200" kern="1200" dirty="0">
                <a:solidFill>
                  <a:schemeClr val="tx1"/>
                </a:solidFill>
                <a:effectLst/>
                <a:latin typeface="+mn-lt"/>
                <a:ea typeface="+mn-ea"/>
                <a:cs typeface="+mn-cs"/>
              </a:rPr>
              <a:t>10</a:t>
            </a:r>
            <a:r>
              <a:rPr lang="zh-CN" altLang="zh-CN" sz="1200" kern="1200" dirty="0">
                <a:solidFill>
                  <a:schemeClr val="tx1"/>
                </a:solidFill>
                <a:effectLst/>
                <a:latin typeface="+mn-lt"/>
                <a:ea typeface="+mn-ea"/>
                <a:cs typeface="+mn-cs"/>
              </a:rPr>
              <a:t>个</a:t>
            </a:r>
            <a:r>
              <a:rPr lang="en-US" altLang="zh-CN" sz="1200" kern="1200" dirty="0">
                <a:solidFill>
                  <a:schemeClr val="tx1"/>
                </a:solidFill>
                <a:effectLst/>
                <a:latin typeface="+mn-lt"/>
                <a:ea typeface="+mn-ea"/>
                <a:cs typeface="+mn-cs"/>
              </a:rPr>
              <a:t>epoch</a:t>
            </a:r>
            <a:r>
              <a:rPr lang="zh-CN" altLang="zh-CN" sz="1200" kern="1200" dirty="0">
                <a:solidFill>
                  <a:schemeClr val="tx1"/>
                </a:solidFill>
                <a:effectLst/>
                <a:latin typeface="+mn-lt"/>
                <a:ea typeface="+mn-ea"/>
                <a:cs typeface="+mn-cs"/>
              </a:rPr>
              <a:t>的微调，以弥补剪枝造成的精度下降。图</a:t>
            </a:r>
            <a:r>
              <a:rPr lang="en-US" altLang="zh-CN" sz="1200" kern="1200" dirty="0">
                <a:solidFill>
                  <a:schemeClr val="tx1"/>
                </a:solidFill>
                <a:effectLst/>
                <a:latin typeface="+mn-lt"/>
                <a:ea typeface="+mn-ea"/>
                <a:cs typeface="+mn-cs"/>
              </a:rPr>
              <a:t>3</a:t>
            </a:r>
            <a:r>
              <a:rPr lang="zh-CN" altLang="zh-CN" sz="1200" kern="1200" dirty="0">
                <a:solidFill>
                  <a:schemeClr val="tx1"/>
                </a:solidFill>
                <a:effectLst/>
                <a:latin typeface="+mn-lt"/>
                <a:ea typeface="+mn-ea"/>
                <a:cs typeface="+mn-cs"/>
              </a:rPr>
              <a:t>给出了不同压缩比下归一化汉明距离的结果，其中</a:t>
            </a:r>
            <a:r>
              <a:rPr lang="en-US" altLang="zh-CN" sz="1200" kern="1200" dirty="0">
                <a:solidFill>
                  <a:schemeClr val="tx1"/>
                </a:solidFill>
                <a:effectLst/>
                <a:latin typeface="+mn-lt"/>
                <a:ea typeface="+mn-ea"/>
                <a:cs typeface="+mn-cs"/>
              </a:rPr>
              <a:t>x</a:t>
            </a:r>
            <a:r>
              <a:rPr lang="zh-CN" altLang="zh-CN" sz="1200" kern="1200" dirty="0">
                <a:solidFill>
                  <a:schemeClr val="tx1"/>
                </a:solidFill>
                <a:effectLst/>
                <a:latin typeface="+mn-lt"/>
                <a:ea typeface="+mn-ea"/>
                <a:cs typeface="+mn-cs"/>
              </a:rPr>
              <a:t>轴为模型修剪的具体压缩比，</a:t>
            </a:r>
            <a:r>
              <a:rPr lang="en-US" altLang="zh-CN" sz="1200" kern="1200" dirty="0">
                <a:solidFill>
                  <a:schemeClr val="tx1"/>
                </a:solidFill>
                <a:effectLst/>
                <a:latin typeface="+mn-lt"/>
                <a:ea typeface="+mn-ea"/>
                <a:cs typeface="+mn-cs"/>
              </a:rPr>
              <a:t>y</a:t>
            </a:r>
            <a:r>
              <a:rPr lang="zh-CN" altLang="zh-CN" sz="1200" kern="1200" dirty="0">
                <a:solidFill>
                  <a:schemeClr val="tx1"/>
                </a:solidFill>
                <a:effectLst/>
                <a:latin typeface="+mn-lt"/>
                <a:ea typeface="+mn-ea"/>
                <a:cs typeface="+mn-cs"/>
              </a:rPr>
              <a:t>轴为对应的归一化汉明距离。从图中可以看出，当</a:t>
            </a:r>
            <a:r>
              <a:rPr lang="en-US" altLang="zh-CN" sz="1200" kern="1200" dirty="0">
                <a:solidFill>
                  <a:schemeClr val="tx1"/>
                </a:solidFill>
                <a:effectLst/>
                <a:latin typeface="+mn-lt"/>
                <a:ea typeface="+mn-ea"/>
                <a:cs typeface="+mn-cs"/>
              </a:rPr>
              <a:t>c= 16</a:t>
            </a:r>
            <a:r>
              <a:rPr lang="zh-CN" altLang="zh-CN" sz="1200" kern="1200" dirty="0">
                <a:solidFill>
                  <a:schemeClr val="tx1"/>
                </a:solidFill>
                <a:effectLst/>
                <a:latin typeface="+mn-lt"/>
                <a:ea typeface="+mn-ea"/>
                <a:cs typeface="+mn-cs"/>
              </a:rPr>
              <a:t>时，全部</a:t>
            </a:r>
            <a:r>
              <a:rPr lang="en-US" altLang="zh-CN" sz="1200" kern="1200" dirty="0">
                <a:solidFill>
                  <a:schemeClr val="tx1"/>
                </a:solidFill>
                <a:effectLst/>
                <a:latin typeface="+mn-lt"/>
                <a:ea typeface="+mn-ea"/>
                <a:cs typeface="+mn-cs"/>
              </a:rPr>
              <a:t>45</a:t>
            </a:r>
            <a:r>
              <a:rPr lang="zh-CN" altLang="zh-CN" sz="1200" kern="1200" dirty="0">
                <a:solidFill>
                  <a:schemeClr val="tx1"/>
                </a:solidFill>
                <a:effectLst/>
                <a:latin typeface="+mn-lt"/>
                <a:ea typeface="+mn-ea"/>
                <a:cs typeface="+mn-cs"/>
              </a:rPr>
              <a:t>种情况的距离都小于阈值，这说明我们的哈希方案能够很好地检测出经过修剪的模型。换句话说，我们的方案已经取得了相当好的抗剪枝攻击的健壮性。</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模型微调是攻击者试图通过修改模型权重来避免检索的攻击。具体地说，对手使用原始训练数据集对模型进行重新训练，以更改模型的权重，以便在保留模型准确性的同时使得哈希码产生一个较大的改变，不再与原模型相似，以逃过盗版检测。</a:t>
            </a:r>
          </a:p>
          <a:p>
            <a:r>
              <a:rPr lang="zh-CN" altLang="zh-CN" dirty="0">
                <a:effectLst/>
              </a:rPr>
              <a:t> </a:t>
            </a:r>
            <a:endParaRPr lang="en-US" altLang="zh-CN" dirty="0">
              <a:effectLst/>
            </a:endParaRPr>
          </a:p>
          <a:p>
            <a:endParaRPr kumimoji="1"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109</a:t>
            </a:fld>
            <a:endParaRPr lang="zh-CN" altLang="en-US"/>
          </a:p>
        </p:txBody>
      </p:sp>
    </p:spTree>
    <p:extLst>
      <p:ext uri="{BB962C8B-B14F-4D97-AF65-F5344CB8AC3E}">
        <p14:creationId xmlns:p14="http://schemas.microsoft.com/office/powerpoint/2010/main" val="28094708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们还测试了哈希算法对自适应攻击的鲁棒性，自适应攻击指的是：攻击者已知哈希算法细节，攻击者的目标是：对模型进行适当的修改，从而在不影响模型本身性能的情况下，使哈希码有一个较大的变化，从而逃过哈希检测。我们考虑两种自适应攻击。第一种</a:t>
            </a:r>
            <a:r>
              <a:rPr kumimoji="1" lang="en-US" altLang="zh-CN" dirty="0"/>
              <a:t>…</a:t>
            </a:r>
            <a:r>
              <a:rPr kumimoji="1" lang="zh-CN" altLang="en-US" dirty="0"/>
              <a:t>攻击者对模型的前一层乘上因子</a:t>
            </a:r>
            <a:r>
              <a:rPr kumimoji="1" lang="en-US" altLang="zh-CN" dirty="0"/>
              <a:t>q,</a:t>
            </a:r>
            <a:r>
              <a:rPr kumimoji="1" lang="zh-CN" altLang="en-US" dirty="0"/>
              <a:t>在后一层除以因子</a:t>
            </a:r>
            <a:r>
              <a:rPr kumimoji="1" lang="en-US" altLang="zh-CN" dirty="0"/>
              <a:t>q,</a:t>
            </a:r>
            <a:r>
              <a:rPr kumimoji="1" lang="zh-CN" altLang="en-US" dirty="0"/>
              <a:t>模型输出不变，但权重改变</a:t>
            </a:r>
            <a:r>
              <a:rPr kumimoji="1" lang="en-US" altLang="zh-CN" dirty="0"/>
              <a:t>… </a:t>
            </a:r>
            <a:r>
              <a:rPr kumimoji="1" lang="zh-CN" altLang="en-US" b="1" dirty="0"/>
              <a:t>但由于权重选择步骤的权重归一化，对</a:t>
            </a:r>
            <a:r>
              <a:rPr kumimoji="1" lang="en-US" altLang="zh-CN" b="1" dirty="0"/>
              <a:t>…</a:t>
            </a:r>
            <a:r>
              <a:rPr kumimoji="1" lang="zh-CN" altLang="en-US" b="1" dirty="0"/>
              <a:t>天然防御 </a:t>
            </a:r>
            <a:endParaRPr kumimoji="1" lang="en-US" altLang="zh-CN" b="1" dirty="0"/>
          </a:p>
          <a:p>
            <a:r>
              <a:rPr kumimoji="1" lang="zh-CN" altLang="en-US" b="1" dirty="0"/>
              <a:t>攻击</a:t>
            </a:r>
            <a:r>
              <a:rPr kumimoji="1" lang="en-US" altLang="zh-CN" b="1" dirty="0"/>
              <a:t>2…</a:t>
            </a:r>
            <a:r>
              <a:rPr kumimoji="1" lang="zh-CN" altLang="en-US" b="1" dirty="0"/>
              <a:t>攻击者随机抽取卷积层，交换层内神经元的位置 我们在多种模型上进行了实验 发现无法在不显著降低模型表现的情况下，使哈希码产生显著的变化</a:t>
            </a:r>
            <a:endParaRPr kumimoji="1" lang="en-US" altLang="zh-CN" b="1" dirty="0"/>
          </a:p>
          <a:p>
            <a:endParaRPr kumimoji="1" lang="en-US" altLang="zh-CN" b="1" dirty="0"/>
          </a:p>
          <a:p>
            <a:r>
              <a:rPr kumimoji="1" lang="zh-CN" altLang="en-US" b="1" dirty="0"/>
              <a:t>我们还测试了我们方法的计算复杂度 我们使用</a:t>
            </a:r>
            <a:r>
              <a:rPr kumimoji="1" lang="en-US" altLang="zh-CN" b="1" dirty="0" err="1"/>
              <a:t>pytorch</a:t>
            </a:r>
            <a:r>
              <a:rPr kumimoji="1" lang="zh-CN" altLang="en-US" b="1" dirty="0"/>
              <a:t>。。。说明了我们方法的快速</a:t>
            </a:r>
            <a:endParaRPr kumimoji="1" lang="en-US" altLang="zh-CN" b="1" dirty="0"/>
          </a:p>
          <a:p>
            <a:endParaRPr kumimoji="1" lang="en-US" altLang="zh-CN" b="1" dirty="0"/>
          </a:p>
          <a:p>
            <a:endParaRPr kumimoji="1" lang="en-US" altLang="zh-CN" b="1"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110</a:t>
            </a:fld>
            <a:endParaRPr lang="zh-CN" altLang="en-US"/>
          </a:p>
        </p:txBody>
      </p:sp>
    </p:spTree>
    <p:extLst>
      <p:ext uri="{BB962C8B-B14F-4D97-AF65-F5344CB8AC3E}">
        <p14:creationId xmlns:p14="http://schemas.microsoft.com/office/powerpoint/2010/main" val="33357417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除了鲁棒性之外，能否有效地区分不同的模型也是模型感知哈希是否可靠的一个衡量指标。我们在</a:t>
            </a:r>
            <a:r>
              <a:rPr lang="zh-CN" altLang="en-US" sz="1200" kern="1200" dirty="0">
                <a:solidFill>
                  <a:schemeClr val="tx1"/>
                </a:solidFill>
                <a:effectLst/>
                <a:latin typeface="+mn-lt"/>
                <a:ea typeface="+mn-ea"/>
                <a:cs typeface="+mn-cs"/>
              </a:rPr>
              <a:t>十</a:t>
            </a:r>
            <a:r>
              <a:rPr lang="zh-CN" altLang="zh-CN" sz="1200" kern="1200" dirty="0">
                <a:solidFill>
                  <a:schemeClr val="tx1"/>
                </a:solidFill>
                <a:effectLst/>
                <a:latin typeface="+mn-lt"/>
                <a:ea typeface="+mn-ea"/>
                <a:cs typeface="+mn-cs"/>
              </a:rPr>
              <a:t>种不同的模型上测试了我们方案的可区分性。我们通过计算不同模型对应的哈希码之间的汉明距离以验证可区分性。表中显示了相同模型（对角线）和不同模型（对角线之外）的哈希距离分布。我们可以看到，相同模型的哈希距离都是零，而对于不同模型，它们接近于</a:t>
            </a:r>
            <a:r>
              <a:rPr lang="en-US" altLang="zh-CN" sz="1200" kern="1200" dirty="0">
                <a:solidFill>
                  <a:schemeClr val="tx1"/>
                </a:solidFill>
                <a:effectLst/>
                <a:latin typeface="+mn-lt"/>
                <a:ea typeface="+mn-ea"/>
                <a:cs typeface="+mn-cs"/>
              </a:rPr>
              <a:t>0.5</a:t>
            </a:r>
            <a:r>
              <a:rPr lang="zh-CN" altLang="zh-CN" sz="1200" kern="1200" dirty="0">
                <a:solidFill>
                  <a:schemeClr val="tx1"/>
                </a:solidFill>
                <a:effectLst/>
                <a:latin typeface="+mn-lt"/>
                <a:ea typeface="+mn-ea"/>
                <a:cs typeface="+mn-cs"/>
              </a:rPr>
              <a:t>并且高于哈希码</a:t>
            </a:r>
            <a:r>
              <a:rPr lang="en-US" altLang="zh-CN" sz="1200" kern="1200" dirty="0">
                <a:solidFill>
                  <a:schemeClr val="tx1"/>
                </a:solidFill>
                <a:effectLst/>
                <a:latin typeface="+mn-lt"/>
                <a:ea typeface="+mn-ea"/>
                <a:cs typeface="+mn-cs"/>
              </a:rPr>
              <a:t>0.35</a:t>
            </a:r>
            <a:r>
              <a:rPr lang="zh-CN" altLang="zh-CN" sz="1200" kern="1200" dirty="0">
                <a:solidFill>
                  <a:schemeClr val="tx1"/>
                </a:solidFill>
                <a:effectLst/>
                <a:latin typeface="+mn-lt"/>
                <a:ea typeface="+mn-ea"/>
                <a:cs typeface="+mn-cs"/>
              </a:rPr>
              <a:t>的阈值。</a:t>
            </a:r>
          </a:p>
          <a:p>
            <a:endParaRPr kumimoji="1"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111</a:t>
            </a:fld>
            <a:endParaRPr lang="zh-CN" altLang="en-US"/>
          </a:p>
        </p:txBody>
      </p:sp>
    </p:spTree>
    <p:extLst>
      <p:ext uri="{BB962C8B-B14F-4D97-AF65-F5344CB8AC3E}">
        <p14:creationId xmlns:p14="http://schemas.microsoft.com/office/powerpoint/2010/main" val="38715258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们还测试了哈希算法对自适应攻击的鲁棒性，自适应攻击指的是：攻击者已知哈希算法细节，攻击者的目标是：对模型进行适当的修改，从而在不影响模型本身性能的情况下，使哈希码有一个较大的变化，从而逃过哈希检测。我们考虑两种自适应攻击。第一种</a:t>
            </a:r>
            <a:r>
              <a:rPr kumimoji="1" lang="en-US" altLang="zh-CN" dirty="0"/>
              <a:t>…</a:t>
            </a:r>
            <a:r>
              <a:rPr kumimoji="1" lang="zh-CN" altLang="en-US" dirty="0"/>
              <a:t>攻击者对模型的前一层乘上因子</a:t>
            </a:r>
            <a:r>
              <a:rPr kumimoji="1" lang="en-US" altLang="zh-CN" dirty="0"/>
              <a:t>q,</a:t>
            </a:r>
            <a:r>
              <a:rPr kumimoji="1" lang="zh-CN" altLang="en-US" dirty="0"/>
              <a:t>在后一层除以因子</a:t>
            </a:r>
            <a:r>
              <a:rPr kumimoji="1" lang="en-US" altLang="zh-CN" dirty="0"/>
              <a:t>q,</a:t>
            </a:r>
            <a:r>
              <a:rPr kumimoji="1" lang="zh-CN" altLang="en-US" dirty="0"/>
              <a:t>模型输出不变，但权重改变</a:t>
            </a:r>
            <a:r>
              <a:rPr kumimoji="1" lang="en-US" altLang="zh-CN" dirty="0"/>
              <a:t>… </a:t>
            </a:r>
            <a:r>
              <a:rPr kumimoji="1" lang="zh-CN" altLang="en-US" b="1" dirty="0"/>
              <a:t>但由于权重选择步骤的权重归一化，对</a:t>
            </a:r>
            <a:r>
              <a:rPr kumimoji="1" lang="en-US" altLang="zh-CN" b="1" dirty="0"/>
              <a:t>…</a:t>
            </a:r>
            <a:r>
              <a:rPr kumimoji="1" lang="zh-CN" altLang="en-US" b="1" dirty="0"/>
              <a:t>天然防御 </a:t>
            </a:r>
            <a:endParaRPr kumimoji="1" lang="en-US" altLang="zh-CN" b="1" dirty="0"/>
          </a:p>
          <a:p>
            <a:r>
              <a:rPr kumimoji="1" lang="zh-CN" altLang="en-US" b="1" dirty="0"/>
              <a:t>攻击</a:t>
            </a:r>
            <a:r>
              <a:rPr kumimoji="1" lang="en-US" altLang="zh-CN" b="1" dirty="0"/>
              <a:t>2…</a:t>
            </a:r>
            <a:r>
              <a:rPr kumimoji="1" lang="zh-CN" altLang="en-US" b="1" dirty="0"/>
              <a:t>攻击者随机抽取卷积层，交换层内神经元的位置 我们在多种模型上进行了实验 发现无法在不显著降低模型表现的情况下，使哈希码产生显著的变化</a:t>
            </a:r>
            <a:endParaRPr kumimoji="1" lang="en-US" altLang="zh-CN" b="1" dirty="0"/>
          </a:p>
          <a:p>
            <a:endParaRPr kumimoji="1" lang="en-US" altLang="zh-CN" b="1" dirty="0"/>
          </a:p>
          <a:p>
            <a:r>
              <a:rPr kumimoji="1" lang="zh-CN" altLang="en-US" b="1" dirty="0"/>
              <a:t>我们还测试了我们方法的计算复杂度 我们使用</a:t>
            </a:r>
            <a:r>
              <a:rPr kumimoji="1" lang="en-US" altLang="zh-CN" b="1" dirty="0" err="1"/>
              <a:t>pytorch</a:t>
            </a:r>
            <a:r>
              <a:rPr kumimoji="1" lang="zh-CN" altLang="en-US" b="1" dirty="0"/>
              <a:t>。。。说明了我们方法的快速</a:t>
            </a:r>
            <a:endParaRPr kumimoji="1" lang="en-US" altLang="zh-CN" b="1" dirty="0"/>
          </a:p>
          <a:p>
            <a:endParaRPr kumimoji="1" lang="en-US" altLang="zh-CN" b="1" dirty="0"/>
          </a:p>
          <a:p>
            <a:endParaRPr kumimoji="1" lang="en-US" altLang="zh-CN" b="1"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112</a:t>
            </a:fld>
            <a:endParaRPr lang="zh-CN" altLang="en-US"/>
          </a:p>
        </p:txBody>
      </p:sp>
    </p:spTree>
    <p:extLst>
      <p:ext uri="{BB962C8B-B14F-4D97-AF65-F5344CB8AC3E}">
        <p14:creationId xmlns:p14="http://schemas.microsoft.com/office/powerpoint/2010/main" val="202524045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113</a:t>
            </a:fld>
            <a:endParaRPr lang="zh-CN" altLang="en-US"/>
          </a:p>
        </p:txBody>
      </p:sp>
    </p:spTree>
    <p:extLst>
      <p:ext uri="{BB962C8B-B14F-4D97-AF65-F5344CB8AC3E}">
        <p14:creationId xmlns:p14="http://schemas.microsoft.com/office/powerpoint/2010/main" val="35583187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114</a:t>
            </a:fld>
            <a:endParaRPr lang="zh-CN" altLang="en-US"/>
          </a:p>
        </p:txBody>
      </p:sp>
    </p:spTree>
    <p:extLst>
      <p:ext uri="{BB962C8B-B14F-4D97-AF65-F5344CB8AC3E}">
        <p14:creationId xmlns:p14="http://schemas.microsoft.com/office/powerpoint/2010/main" val="7439045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115</a:t>
            </a:fld>
            <a:endParaRPr lang="zh-CN" altLang="en-US"/>
          </a:p>
        </p:txBody>
      </p:sp>
    </p:spTree>
    <p:extLst>
      <p:ext uri="{BB962C8B-B14F-4D97-AF65-F5344CB8AC3E}">
        <p14:creationId xmlns:p14="http://schemas.microsoft.com/office/powerpoint/2010/main" val="418579459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除了鲁棒性之外，能否有效地区分不同的模型也是模型感知哈希是否可靠的一个衡量指标。我们在</a:t>
            </a:r>
            <a:r>
              <a:rPr lang="zh-CN" altLang="en-US" sz="1200" kern="1200" dirty="0">
                <a:solidFill>
                  <a:schemeClr val="tx1"/>
                </a:solidFill>
                <a:effectLst/>
                <a:latin typeface="+mn-lt"/>
                <a:ea typeface="+mn-ea"/>
                <a:cs typeface="+mn-cs"/>
              </a:rPr>
              <a:t>十</a:t>
            </a:r>
            <a:r>
              <a:rPr lang="zh-CN" altLang="zh-CN" sz="1200" kern="1200" dirty="0">
                <a:solidFill>
                  <a:schemeClr val="tx1"/>
                </a:solidFill>
                <a:effectLst/>
                <a:latin typeface="+mn-lt"/>
                <a:ea typeface="+mn-ea"/>
                <a:cs typeface="+mn-cs"/>
              </a:rPr>
              <a:t>种不同的模型上测试了我们方案的可区分性。我们通过计算不同模型对应的哈希码之间的汉明距离以验证可区分性。表中显示了相同模型（对角线）和不同模型（对角线之外）的哈希距离分布。我们可以看到，相同模型的哈希距离都是零，而对于不同模型，它们接近于</a:t>
            </a:r>
            <a:r>
              <a:rPr lang="en-US" altLang="zh-CN" sz="1200" kern="1200" dirty="0">
                <a:solidFill>
                  <a:schemeClr val="tx1"/>
                </a:solidFill>
                <a:effectLst/>
                <a:latin typeface="+mn-lt"/>
                <a:ea typeface="+mn-ea"/>
                <a:cs typeface="+mn-cs"/>
              </a:rPr>
              <a:t>0.5</a:t>
            </a:r>
            <a:r>
              <a:rPr lang="zh-CN" altLang="zh-CN" sz="1200" kern="1200" dirty="0">
                <a:solidFill>
                  <a:schemeClr val="tx1"/>
                </a:solidFill>
                <a:effectLst/>
                <a:latin typeface="+mn-lt"/>
                <a:ea typeface="+mn-ea"/>
                <a:cs typeface="+mn-cs"/>
              </a:rPr>
              <a:t>并且高于哈希码</a:t>
            </a:r>
            <a:r>
              <a:rPr lang="en-US" altLang="zh-CN" sz="1200" kern="1200" dirty="0">
                <a:solidFill>
                  <a:schemeClr val="tx1"/>
                </a:solidFill>
                <a:effectLst/>
                <a:latin typeface="+mn-lt"/>
                <a:ea typeface="+mn-ea"/>
                <a:cs typeface="+mn-cs"/>
              </a:rPr>
              <a:t>0.35</a:t>
            </a:r>
            <a:r>
              <a:rPr lang="zh-CN" altLang="zh-CN" sz="1200" kern="1200" dirty="0">
                <a:solidFill>
                  <a:schemeClr val="tx1"/>
                </a:solidFill>
                <a:effectLst/>
                <a:latin typeface="+mn-lt"/>
                <a:ea typeface="+mn-ea"/>
                <a:cs typeface="+mn-cs"/>
              </a:rPr>
              <a:t>的阈值。</a:t>
            </a:r>
          </a:p>
          <a:p>
            <a:endParaRPr kumimoji="1"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srgbClr val="5D759B"/>
                </a:solidFill>
                <a:latin typeface="微软雅黑" panose="020B0503020204020204" pitchFamily="34" charset="-122"/>
                <a:ea typeface="微软雅黑" panose="020B0503020204020204" pitchFamily="34" charset="-122"/>
              </a:rPr>
              <a:t>AIGC</a:t>
            </a:r>
            <a:r>
              <a:rPr lang="zh-CN" altLang="en-US" sz="1200" b="0" dirty="0">
                <a:solidFill>
                  <a:srgbClr val="5D759B"/>
                </a:solidFill>
                <a:latin typeface="微软雅黑" panose="020B0503020204020204" pitchFamily="34" charset="-122"/>
                <a:ea typeface="微软雅黑" panose="020B0503020204020204" pitchFamily="34" charset="-122"/>
              </a:rPr>
              <a:t>时代的版权保护</a:t>
            </a: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117</a:t>
            </a:fld>
            <a:endParaRPr lang="zh-CN" altLang="en-US"/>
          </a:p>
        </p:txBody>
      </p:sp>
    </p:spTree>
    <p:extLst>
      <p:ext uri="{BB962C8B-B14F-4D97-AF65-F5344CB8AC3E}">
        <p14:creationId xmlns:p14="http://schemas.microsoft.com/office/powerpoint/2010/main" val="110888359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除了鲁棒性之外，能否有效地区分不同的模型也是模型感知哈希是否可靠的一个衡量指标。我们在</a:t>
            </a:r>
            <a:r>
              <a:rPr lang="zh-CN" altLang="en-US" sz="1200" kern="1200" dirty="0">
                <a:solidFill>
                  <a:schemeClr val="tx1"/>
                </a:solidFill>
                <a:effectLst/>
                <a:latin typeface="+mn-lt"/>
                <a:ea typeface="+mn-ea"/>
                <a:cs typeface="+mn-cs"/>
              </a:rPr>
              <a:t>十</a:t>
            </a:r>
            <a:r>
              <a:rPr lang="zh-CN" altLang="zh-CN" sz="1200" kern="1200" dirty="0">
                <a:solidFill>
                  <a:schemeClr val="tx1"/>
                </a:solidFill>
                <a:effectLst/>
                <a:latin typeface="+mn-lt"/>
                <a:ea typeface="+mn-ea"/>
                <a:cs typeface="+mn-cs"/>
              </a:rPr>
              <a:t>种不同的模型上测试了我们方案的可区分性。我们通过计算不同模型对应的哈希码之间的汉明距离以验证可区分性。表中显示了相同模型（对角线）和不同模型（对角线之外）的哈希距离分布。我们可以看到，相同模型的哈希距离都是零，而对于不同模型，它们接近于</a:t>
            </a:r>
            <a:r>
              <a:rPr lang="en-US" altLang="zh-CN" sz="1200" kern="1200" dirty="0">
                <a:solidFill>
                  <a:schemeClr val="tx1"/>
                </a:solidFill>
                <a:effectLst/>
                <a:latin typeface="+mn-lt"/>
                <a:ea typeface="+mn-ea"/>
                <a:cs typeface="+mn-cs"/>
              </a:rPr>
              <a:t>0.5</a:t>
            </a:r>
            <a:r>
              <a:rPr lang="zh-CN" altLang="zh-CN" sz="1200" kern="1200" dirty="0">
                <a:solidFill>
                  <a:schemeClr val="tx1"/>
                </a:solidFill>
                <a:effectLst/>
                <a:latin typeface="+mn-lt"/>
                <a:ea typeface="+mn-ea"/>
                <a:cs typeface="+mn-cs"/>
              </a:rPr>
              <a:t>并且高于哈希码</a:t>
            </a:r>
            <a:r>
              <a:rPr lang="en-US" altLang="zh-CN" sz="1200" kern="1200" dirty="0">
                <a:solidFill>
                  <a:schemeClr val="tx1"/>
                </a:solidFill>
                <a:effectLst/>
                <a:latin typeface="+mn-lt"/>
                <a:ea typeface="+mn-ea"/>
                <a:cs typeface="+mn-cs"/>
              </a:rPr>
              <a:t>0.35</a:t>
            </a:r>
            <a:r>
              <a:rPr lang="zh-CN" altLang="zh-CN" sz="1200" kern="1200" dirty="0">
                <a:solidFill>
                  <a:schemeClr val="tx1"/>
                </a:solidFill>
                <a:effectLst/>
                <a:latin typeface="+mn-lt"/>
                <a:ea typeface="+mn-ea"/>
                <a:cs typeface="+mn-cs"/>
              </a:rPr>
              <a:t>的阈值。</a:t>
            </a:r>
          </a:p>
          <a:p>
            <a:endParaRPr kumimoji="1"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srgbClr val="5D759B"/>
                </a:solidFill>
                <a:latin typeface="微软雅黑" panose="020B0503020204020204" pitchFamily="34" charset="-122"/>
                <a:ea typeface="微软雅黑" panose="020B0503020204020204" pitchFamily="34" charset="-122"/>
              </a:rPr>
              <a:t>AIGC</a:t>
            </a:r>
            <a:r>
              <a:rPr lang="zh-CN" altLang="en-US" sz="1200" b="0" dirty="0">
                <a:solidFill>
                  <a:srgbClr val="5D759B"/>
                </a:solidFill>
                <a:latin typeface="微软雅黑" panose="020B0503020204020204" pitchFamily="34" charset="-122"/>
                <a:ea typeface="微软雅黑" panose="020B0503020204020204" pitchFamily="34" charset="-122"/>
              </a:rPr>
              <a:t>时代的版权保护</a:t>
            </a: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118</a:t>
            </a:fld>
            <a:endParaRPr lang="zh-CN" altLang="en-US"/>
          </a:p>
        </p:txBody>
      </p:sp>
    </p:spTree>
    <p:extLst>
      <p:ext uri="{BB962C8B-B14F-4D97-AF65-F5344CB8AC3E}">
        <p14:creationId xmlns:p14="http://schemas.microsoft.com/office/powerpoint/2010/main" val="147706008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除了鲁棒性之外，能否有效地区分不同的模型也是模型感知哈希是否可靠的一个衡量指标。我们在</a:t>
            </a:r>
            <a:r>
              <a:rPr lang="zh-CN" altLang="en-US" sz="1200" kern="1200" dirty="0">
                <a:solidFill>
                  <a:schemeClr val="tx1"/>
                </a:solidFill>
                <a:effectLst/>
                <a:latin typeface="+mn-lt"/>
                <a:ea typeface="+mn-ea"/>
                <a:cs typeface="+mn-cs"/>
              </a:rPr>
              <a:t>十</a:t>
            </a:r>
            <a:r>
              <a:rPr lang="zh-CN" altLang="zh-CN" sz="1200" kern="1200" dirty="0">
                <a:solidFill>
                  <a:schemeClr val="tx1"/>
                </a:solidFill>
                <a:effectLst/>
                <a:latin typeface="+mn-lt"/>
                <a:ea typeface="+mn-ea"/>
                <a:cs typeface="+mn-cs"/>
              </a:rPr>
              <a:t>种不同的模型上测试了我们方案的可区分性。我们通过计算不同模型对应的哈希码之间的汉明距离以验证可区分性。表中显示了相同模型（对角线）和不同模型（对角线之外）的哈希距离分布。我们可以看到，相同模型的哈希距离都是零，而对于不同模型，它们接近于</a:t>
            </a:r>
            <a:r>
              <a:rPr lang="en-US" altLang="zh-CN" sz="1200" kern="1200" dirty="0">
                <a:solidFill>
                  <a:schemeClr val="tx1"/>
                </a:solidFill>
                <a:effectLst/>
                <a:latin typeface="+mn-lt"/>
                <a:ea typeface="+mn-ea"/>
                <a:cs typeface="+mn-cs"/>
              </a:rPr>
              <a:t>0.5</a:t>
            </a:r>
            <a:r>
              <a:rPr lang="zh-CN" altLang="zh-CN" sz="1200" kern="1200" dirty="0">
                <a:solidFill>
                  <a:schemeClr val="tx1"/>
                </a:solidFill>
                <a:effectLst/>
                <a:latin typeface="+mn-lt"/>
                <a:ea typeface="+mn-ea"/>
                <a:cs typeface="+mn-cs"/>
              </a:rPr>
              <a:t>并且高于哈希码</a:t>
            </a:r>
            <a:r>
              <a:rPr lang="en-US" altLang="zh-CN" sz="1200" kern="1200" dirty="0">
                <a:solidFill>
                  <a:schemeClr val="tx1"/>
                </a:solidFill>
                <a:effectLst/>
                <a:latin typeface="+mn-lt"/>
                <a:ea typeface="+mn-ea"/>
                <a:cs typeface="+mn-cs"/>
              </a:rPr>
              <a:t>0.35</a:t>
            </a:r>
            <a:r>
              <a:rPr lang="zh-CN" altLang="zh-CN" sz="1200" kern="1200" dirty="0">
                <a:solidFill>
                  <a:schemeClr val="tx1"/>
                </a:solidFill>
                <a:effectLst/>
                <a:latin typeface="+mn-lt"/>
                <a:ea typeface="+mn-ea"/>
                <a:cs typeface="+mn-cs"/>
              </a:rPr>
              <a:t>的阈值。</a:t>
            </a:r>
          </a:p>
          <a:p>
            <a:endParaRPr kumimoji="1"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srgbClr val="5D759B"/>
                </a:solidFill>
                <a:latin typeface="微软雅黑" panose="020B0503020204020204" pitchFamily="34" charset="-122"/>
                <a:ea typeface="微软雅黑" panose="020B0503020204020204" pitchFamily="34" charset="-122"/>
              </a:rPr>
              <a:t>AIGC</a:t>
            </a:r>
            <a:r>
              <a:rPr lang="zh-CN" altLang="en-US" sz="1200" b="0" dirty="0">
                <a:solidFill>
                  <a:srgbClr val="5D759B"/>
                </a:solidFill>
                <a:latin typeface="微软雅黑" panose="020B0503020204020204" pitchFamily="34" charset="-122"/>
                <a:ea typeface="微软雅黑" panose="020B0503020204020204" pitchFamily="34" charset="-122"/>
              </a:rPr>
              <a:t>时代的版权保护</a:t>
            </a: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119</a:t>
            </a:fld>
            <a:endParaRPr lang="zh-CN" altLang="en-US"/>
          </a:p>
        </p:txBody>
      </p:sp>
    </p:spTree>
    <p:extLst>
      <p:ext uri="{BB962C8B-B14F-4D97-AF65-F5344CB8AC3E}">
        <p14:creationId xmlns:p14="http://schemas.microsoft.com/office/powerpoint/2010/main" val="2928929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对于黑盒模型水印，其利用了深度模型本身的特性，即其强大的拟合能力。</a:t>
            </a:r>
            <a:endParaRPr kumimoji="1" lang="en-US" altLang="zh-CN" dirty="0"/>
          </a:p>
          <a:p>
            <a:r>
              <a:rPr kumimoji="1" lang="zh-CN" altLang="en-US" dirty="0"/>
              <a:t>从模型训练的数据入手，在其中添加一些具有特定标注关系的数据训练模型，通过是否能识别特定关系来判断模型的所有权</a:t>
            </a:r>
            <a:endParaRPr kumimoji="1" lang="en-US" altLang="zh-CN" dirty="0"/>
          </a:p>
          <a:p>
            <a:r>
              <a:rPr kumimoji="1" lang="zh-CN" altLang="en-US" dirty="0"/>
              <a:t>实例中利用抽象图像和指定的标签作为特定的标注关系</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16</a:t>
            </a:fld>
            <a:endParaRPr lang="zh-CN" altLang="en-US"/>
          </a:p>
        </p:txBody>
      </p:sp>
    </p:spTree>
    <p:extLst>
      <p:ext uri="{BB962C8B-B14F-4D97-AF65-F5344CB8AC3E}">
        <p14:creationId xmlns:p14="http://schemas.microsoft.com/office/powerpoint/2010/main" val="196666725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120</a:t>
            </a:fld>
            <a:endParaRPr lang="zh-CN" altLang="en-US"/>
          </a:p>
        </p:txBody>
      </p:sp>
    </p:spTree>
    <p:extLst>
      <p:ext uri="{BB962C8B-B14F-4D97-AF65-F5344CB8AC3E}">
        <p14:creationId xmlns:p14="http://schemas.microsoft.com/office/powerpoint/2010/main" val="257362334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121</a:t>
            </a:fld>
            <a:endParaRPr lang="zh-CN" altLang="en-US"/>
          </a:p>
        </p:txBody>
      </p:sp>
    </p:spTree>
    <p:extLst>
      <p:ext uri="{BB962C8B-B14F-4D97-AF65-F5344CB8AC3E}">
        <p14:creationId xmlns:p14="http://schemas.microsoft.com/office/powerpoint/2010/main" val="398645343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122</a:t>
            </a:fld>
            <a:endParaRPr lang="zh-CN" altLang="en-US"/>
          </a:p>
        </p:txBody>
      </p:sp>
    </p:spTree>
    <p:extLst>
      <p:ext uri="{BB962C8B-B14F-4D97-AF65-F5344CB8AC3E}">
        <p14:creationId xmlns:p14="http://schemas.microsoft.com/office/powerpoint/2010/main" val="9104926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123</a:t>
            </a:fld>
            <a:endParaRPr lang="zh-CN" altLang="en-US"/>
          </a:p>
        </p:txBody>
      </p:sp>
    </p:spTree>
    <p:extLst>
      <p:ext uri="{BB962C8B-B14F-4D97-AF65-F5344CB8AC3E}">
        <p14:creationId xmlns:p14="http://schemas.microsoft.com/office/powerpoint/2010/main" val="298715890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124</a:t>
            </a:fld>
            <a:endParaRPr lang="zh-CN" altLang="en-US"/>
          </a:p>
        </p:txBody>
      </p:sp>
    </p:spTree>
    <p:extLst>
      <p:ext uri="{BB962C8B-B14F-4D97-AF65-F5344CB8AC3E}">
        <p14:creationId xmlns:p14="http://schemas.microsoft.com/office/powerpoint/2010/main" val="179377860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125</a:t>
            </a:fld>
            <a:endParaRPr lang="zh-CN" altLang="en-US"/>
          </a:p>
        </p:txBody>
      </p:sp>
    </p:spTree>
    <p:extLst>
      <p:ext uri="{BB962C8B-B14F-4D97-AF65-F5344CB8AC3E}">
        <p14:creationId xmlns:p14="http://schemas.microsoft.com/office/powerpoint/2010/main" val="240732040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126</a:t>
            </a:fld>
            <a:endParaRPr lang="zh-CN" altLang="en-US"/>
          </a:p>
        </p:txBody>
      </p:sp>
    </p:spTree>
    <p:extLst>
      <p:ext uri="{BB962C8B-B14F-4D97-AF65-F5344CB8AC3E}">
        <p14:creationId xmlns:p14="http://schemas.microsoft.com/office/powerpoint/2010/main" val="24732635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127</a:t>
            </a:fld>
            <a:endParaRPr lang="zh-CN" altLang="en-US"/>
          </a:p>
        </p:txBody>
      </p:sp>
    </p:spTree>
    <p:extLst>
      <p:ext uri="{BB962C8B-B14F-4D97-AF65-F5344CB8AC3E}">
        <p14:creationId xmlns:p14="http://schemas.microsoft.com/office/powerpoint/2010/main" val="317564085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Catch You Everything Everywhere: Guarding Textual Inversion via Concept Watermarking</a:t>
            </a:r>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128</a:t>
            </a:fld>
            <a:endParaRPr lang="zh-CN" altLang="en-US"/>
          </a:p>
        </p:txBody>
      </p:sp>
    </p:spTree>
    <p:extLst>
      <p:ext uri="{BB962C8B-B14F-4D97-AF65-F5344CB8AC3E}">
        <p14:creationId xmlns:p14="http://schemas.microsoft.com/office/powerpoint/2010/main" val="104022783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Catch You Everything Everywhere: Guarding Textual Inversion via Concept Watermarking</a:t>
            </a:r>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129</a:t>
            </a:fld>
            <a:endParaRPr lang="zh-CN" altLang="en-US"/>
          </a:p>
        </p:txBody>
      </p:sp>
    </p:spTree>
    <p:extLst>
      <p:ext uri="{BB962C8B-B14F-4D97-AF65-F5344CB8AC3E}">
        <p14:creationId xmlns:p14="http://schemas.microsoft.com/office/powerpoint/2010/main" val="1329704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kumimoji="1" lang="zh-CN" altLang="en-US" dirty="0"/>
                  <a:t>右边为相应的实验结果，</a:t>
                </a:r>
                <a:endParaRPr kumimoji="1" lang="en-US" altLang="zh-CN" dirty="0"/>
              </a:p>
              <a:p>
                <a:endParaRPr kumimoji="1" lang="en-US" altLang="zh-CN" dirty="0"/>
              </a:p>
              <a:p>
                <a:r>
                  <a:rPr kumimoji="1" lang="zh-CN" altLang="en-US" dirty="0"/>
                  <a:t>如图</a:t>
                </a:r>
                <a:r>
                  <a:rPr kumimoji="1" lang="en-US" altLang="zh-CN" dirty="0"/>
                  <a:t>5</a:t>
                </a:r>
                <a:r>
                  <a:rPr kumimoji="1" lang="zh-CN" altLang="en-US" dirty="0"/>
                  <a:t>，该算法会将这种照片识别为“汽车”，通过这些</a:t>
                </a:r>
                <a:r>
                  <a:rPr kumimoji="1" lang="en-US" altLang="zh-CN" dirty="0"/>
                  <a:t>trigger</a:t>
                </a:r>
                <a:r>
                  <a:rPr kumimoji="1" lang="zh-CN" altLang="en-US" dirty="0"/>
                  <a:t>，即可判断该模型是否侵犯了原有模型的版权。</a:t>
                </a:r>
                <a:endParaRPr kumimoji="1" lang="en-US" altLang="zh-CN" dirty="0"/>
              </a:p>
              <a:p>
                <a:endParaRPr kumimoji="1" lang="en-US" altLang="zh-CN" dirty="0"/>
              </a:p>
              <a:p>
                <a:r>
                  <a:rPr kumimoji="1" lang="zh-CN" altLang="en-US" dirty="0"/>
                  <a:t>右下图是对</a:t>
                </a:r>
                <a:r>
                  <a:rPr kumimoji="1" lang="en-US" altLang="zh-CN" dirty="0"/>
                  <a:t>fine-tune</a:t>
                </a:r>
                <a:r>
                  <a:rPr kumimoji="1" lang="zh-CN" altLang="en-US" dirty="0"/>
                  <a:t> 的鲁棒性分析。</a:t>
                </a:r>
              </a:p>
              <a:p>
                <a:endParaRPr lang="zh-CN" altLang="en-US" dirty="0"/>
              </a:p>
            </p:txBody>
          </p:sp>
        </mc:Choice>
        <mc:Fallback xmlns="">
          <p:sp>
            <p:nvSpPr>
              <p:cNvPr id="3" name="备注占位符 2"/>
              <p:cNvSpPr>
                <a:spLocks noGrp="1"/>
              </p:cNvSpPr>
              <p:nvPr>
                <p:ph type="body" idx="1"/>
              </p:nvPr>
            </p:nvSpPr>
            <p:spPr/>
            <p:txBody>
              <a:bodyPr/>
              <a:lstStyle/>
              <a:p>
                <a:r>
                  <a:rPr kumimoji="1" lang="zh-CN" altLang="en-US" dirty="0"/>
                  <a:t>针对前面方法的局限性，以色列的研究团队提出了一种黑盒的模型水印算法，利用的是</a:t>
                </a:r>
                <a:r>
                  <a:rPr kumimoji="1" lang="en-US" altLang="zh-CN" dirty="0"/>
                  <a:t>backdoor</a:t>
                </a:r>
                <a:r>
                  <a:rPr kumimoji="1" lang="zh-CN" altLang="en-US" dirty="0"/>
                  <a:t>技术，如图</a:t>
                </a:r>
                <a:r>
                  <a:rPr kumimoji="1" lang="en-US" altLang="zh-CN" dirty="0"/>
                  <a:t>2</a:t>
                </a:r>
                <a:r>
                  <a:rPr kumimoji="1" lang="zh-CN" altLang="en-US" dirty="0"/>
                  <a:t>，</a:t>
                </a:r>
                <a:endParaRPr kumimoji="1" lang="en-US" altLang="zh-CN" dirty="0"/>
              </a:p>
              <a:p>
                <a:endParaRPr kumimoji="1" lang="en-US" altLang="zh-CN" dirty="0"/>
              </a:p>
              <a:p>
                <a:r>
                  <a:rPr kumimoji="1" lang="en-US" altLang="zh-CN" dirty="0"/>
                  <a:t>backdoor</a:t>
                </a:r>
                <a:r>
                  <a:rPr kumimoji="1" lang="zh-CN" altLang="en-US" dirty="0"/>
                  <a:t>就是对于特定的输入</a:t>
                </a:r>
                <a:r>
                  <a:rPr kumimoji="1" lang="en-US" altLang="zh-CN" dirty="0"/>
                  <a:t>T</a:t>
                </a:r>
                <a:r>
                  <a:rPr kumimoji="1" lang="zh-CN" altLang="en-US" dirty="0"/>
                  <a:t>，故意使模型输出错误的类别</a:t>
                </a:r>
                <a:r>
                  <a:rPr kumimoji="1" lang="en-US" altLang="zh-CN" b="0" i="0">
                    <a:latin typeface="Cambria Math" panose="02040503050406030204" pitchFamily="18" charset="0"/>
                  </a:rPr>
                  <a:t>𝑀</a:t>
                </a:r>
                <a:r>
                  <a:rPr kumimoji="1" lang="zh-CN" altLang="en-US" b="0" i="0">
                    <a:latin typeface="Cambria Math" panose="02040503050406030204" pitchFamily="18" charset="0"/>
                  </a:rPr>
                  <a:t> ̂</a:t>
                </a:r>
                <a:r>
                  <a:rPr kumimoji="1" lang="en-US" altLang="zh-CN" b="0" i="0">
                    <a:latin typeface="Cambria Math" panose="02040503050406030204" pitchFamily="18" charset="0"/>
                  </a:rPr>
                  <a:t>𝑇</a:t>
                </a:r>
                <a:r>
                  <a:rPr kumimoji="1" lang="zh-CN" altLang="en-US" dirty="0"/>
                  <a:t>，这些特定数据也叫做触发集</a:t>
                </a:r>
                <a:endParaRPr kumimoji="1" lang="en-US" altLang="zh-CN" dirty="0"/>
              </a:p>
              <a:p>
                <a:endParaRPr kumimoji="1" lang="en-US" altLang="zh-CN" dirty="0"/>
              </a:p>
              <a:p>
                <a:r>
                  <a:rPr kumimoji="1" lang="zh-CN" altLang="en-US" dirty="0"/>
                  <a:t>例如图片</a:t>
                </a:r>
                <a:r>
                  <a:rPr kumimoji="1" lang="en-US" altLang="zh-CN" dirty="0"/>
                  <a:t>5</a:t>
                </a:r>
                <a:r>
                  <a:rPr kumimoji="1" lang="zh-CN" altLang="en-US" dirty="0"/>
                  <a:t>，该算法会将这种照片识别为“汽车”，通过这些</a:t>
                </a:r>
                <a:r>
                  <a:rPr kumimoji="1" lang="en-US" altLang="zh-CN" dirty="0"/>
                  <a:t>trigger</a:t>
                </a:r>
                <a:r>
                  <a:rPr kumimoji="1" lang="zh-CN" altLang="en-US" dirty="0"/>
                  <a:t>，即可判断该模型是否侵犯了原有模型的版权。</a:t>
                </a:r>
                <a:endParaRPr kumimoji="1" lang="en-US" altLang="zh-CN" dirty="0"/>
              </a:p>
              <a:p>
                <a:endParaRPr kumimoji="1" lang="en-US" altLang="zh-CN" dirty="0"/>
              </a:p>
              <a:p>
                <a:r>
                  <a:rPr kumimoji="1" lang="zh-CN" altLang="en-US" dirty="0"/>
                  <a:t>右下图是对</a:t>
                </a:r>
                <a:r>
                  <a:rPr kumimoji="1" lang="en-US" altLang="zh-CN" dirty="0"/>
                  <a:t>fine-tune</a:t>
                </a:r>
                <a:r>
                  <a:rPr kumimoji="1" lang="zh-CN" altLang="en-US" dirty="0"/>
                  <a:t> 的鲁棒性分析。</a:t>
                </a:r>
              </a:p>
              <a:p>
                <a:endParaRPr lang="zh-CN" altLang="en-US" dirty="0"/>
              </a:p>
            </p:txBody>
          </p:sp>
        </mc:Fallback>
      </mc:AlternateContent>
      <p:sp>
        <p:nvSpPr>
          <p:cNvPr id="4" name="灯片编号占位符 3"/>
          <p:cNvSpPr>
            <a:spLocks noGrp="1"/>
          </p:cNvSpPr>
          <p:nvPr>
            <p:ph type="sldNum" sz="quarter" idx="5"/>
          </p:nvPr>
        </p:nvSpPr>
        <p:spPr/>
        <p:txBody>
          <a:bodyPr/>
          <a:lstStyle/>
          <a:p>
            <a:fld id="{B38AE319-D836-4DCB-9CAB-E6F561B3AA7E}" type="slidenum">
              <a:rPr lang="zh-CN" altLang="en-US" smtClean="0"/>
              <a:t>17</a:t>
            </a:fld>
            <a:endParaRPr lang="zh-CN" altLang="en-US"/>
          </a:p>
        </p:txBody>
      </p:sp>
    </p:spTree>
    <p:extLst>
      <p:ext uri="{BB962C8B-B14F-4D97-AF65-F5344CB8AC3E}">
        <p14:creationId xmlns:p14="http://schemas.microsoft.com/office/powerpoint/2010/main" val="252721920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130</a:t>
            </a:fld>
            <a:endParaRPr lang="zh-CN" altLang="en-US"/>
          </a:p>
        </p:txBody>
      </p:sp>
    </p:spTree>
    <p:extLst>
      <p:ext uri="{BB962C8B-B14F-4D97-AF65-F5344CB8AC3E}">
        <p14:creationId xmlns:p14="http://schemas.microsoft.com/office/powerpoint/2010/main" val="342205853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131</a:t>
            </a:fld>
            <a:endParaRPr lang="zh-CN" altLang="en-US"/>
          </a:p>
        </p:txBody>
      </p:sp>
    </p:spTree>
    <p:extLst>
      <p:ext uri="{BB962C8B-B14F-4D97-AF65-F5344CB8AC3E}">
        <p14:creationId xmlns:p14="http://schemas.microsoft.com/office/powerpoint/2010/main" val="106378615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132</a:t>
            </a:fld>
            <a:endParaRPr lang="zh-CN" altLang="en-US"/>
          </a:p>
        </p:txBody>
      </p:sp>
    </p:spTree>
    <p:extLst>
      <p:ext uri="{BB962C8B-B14F-4D97-AF65-F5344CB8AC3E}">
        <p14:creationId xmlns:p14="http://schemas.microsoft.com/office/powerpoint/2010/main" val="55952879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133</a:t>
            </a:fld>
            <a:endParaRPr lang="zh-CN" altLang="en-US"/>
          </a:p>
        </p:txBody>
      </p:sp>
    </p:spTree>
    <p:extLst>
      <p:ext uri="{BB962C8B-B14F-4D97-AF65-F5344CB8AC3E}">
        <p14:creationId xmlns:p14="http://schemas.microsoft.com/office/powerpoint/2010/main" val="2585713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kumimoji="1" lang="zh-CN" altLang="en-US" dirty="0"/>
                  <a:t>下面要介绍的工作</a:t>
                </a:r>
                <a:r>
                  <a:rPr kumimoji="1" lang="en-US" altLang="zh-CN" dirty="0"/>
                  <a:t>nips2019</a:t>
                </a:r>
                <a:r>
                  <a:rPr kumimoji="1" lang="zh-CN" altLang="en-US" dirty="0"/>
                  <a:t>的一篇文章，之前两个工作对于模型水印鲁棒性的检验都是通过</a:t>
                </a:r>
                <a:r>
                  <a:rPr kumimoji="1" lang="en-US" altLang="zh-CN" dirty="0"/>
                  <a:t>fine-tune</a:t>
                </a:r>
                <a:r>
                  <a:rPr kumimoji="1" lang="zh-CN" altLang="en-US" dirty="0"/>
                  <a:t> 和 剪枝攻击来实现。</a:t>
                </a:r>
                <a:endParaRPr kumimoji="1" lang="en-US" altLang="zh-CN" dirty="0"/>
              </a:p>
              <a:p>
                <a:endParaRPr kumimoji="1" lang="en-US" altLang="zh-CN" dirty="0"/>
              </a:p>
              <a:p>
                <a:r>
                  <a:rPr kumimoji="1" lang="zh-CN" altLang="en-US" dirty="0"/>
                  <a:t>这里又引入了一种传统水印中很常见，但是对于深度模型来说更难的一种攻击 混淆攻击 具体来说</a:t>
                </a:r>
                <a:endParaRPr kumimoji="1" lang="en-US" altLang="zh-CN" dirty="0"/>
              </a:p>
              <a:p>
                <a:endParaRPr kumimoji="1" lang="en-US" altLang="zh-CN" dirty="0"/>
              </a:p>
              <a:p>
                <a:r>
                  <a:rPr kumimoji="1" lang="zh-CN" altLang="en-US" dirty="0"/>
                  <a:t>如上图</a:t>
                </a:r>
                <a:r>
                  <a:rPr kumimoji="1" lang="en-US" altLang="zh-CN" dirty="0"/>
                  <a:t>a</a:t>
                </a:r>
                <a:r>
                  <a:rPr kumimoji="1" lang="zh-CN" altLang="en-US" dirty="0"/>
                  <a:t>，所有者</a:t>
                </a:r>
                <a:r>
                  <a:rPr kumimoji="1" lang="en" altLang="zh-CN" dirty="0"/>
                  <a:t>Alice</a:t>
                </a:r>
                <a:r>
                  <a:rPr kumimoji="1" lang="zh-CN" altLang="en-US" dirty="0"/>
                  <a:t>训练一个</a:t>
                </a:r>
                <a:r>
                  <a:rPr kumimoji="1" lang="en" altLang="zh-CN" dirty="0"/>
                  <a:t>DNN</a:t>
                </a:r>
                <a:r>
                  <a:rPr kumimoji="1" lang="zh-CN" altLang="en-US" dirty="0"/>
                  <a:t>模型，并将水印</a:t>
                </a:r>
                <a:r>
                  <a:rPr kumimoji="1" lang="en-US" altLang="zh-CN" dirty="0"/>
                  <a:t>(T,s)</a:t>
                </a:r>
                <a:r>
                  <a:rPr kumimoji="1" lang="zh-CN" altLang="en-US" dirty="0"/>
                  <a:t>嵌入模型，公开发布模型</a:t>
                </a:r>
                <a:r>
                  <a:rPr kumimoji="1" lang="en-US" altLang="zh-CN" dirty="0"/>
                  <a:t>;</a:t>
                </a:r>
                <a:r>
                  <a:rPr kumimoji="1" lang="zh-CN" altLang="en-US" dirty="0"/>
                  <a:t>攻击者</a:t>
                </a:r>
                <a:r>
                  <a:rPr kumimoji="1" lang="en" altLang="zh-CN" dirty="0"/>
                  <a:t>Bob</a:t>
                </a:r>
                <a:r>
                  <a:rPr kumimoji="1" lang="zh-CN" altLang="en-US" dirty="0"/>
                  <a:t>使用过程</a:t>
                </a:r>
                <a:r>
                  <a:rPr kumimoji="1" lang="en" altLang="zh-CN" dirty="0"/>
                  <a:t>I</a:t>
                </a:r>
                <a:r>
                  <a:rPr kumimoji="1" lang="zh-CN" altLang="en-US" dirty="0"/>
                  <a:t>伪造水印</a:t>
                </a:r>
                <a:r>
                  <a:rPr kumimoji="1" lang="en-US" altLang="zh-CN" dirty="0"/>
                  <a:t>(</a:t>
                </a:r>
                <a:r>
                  <a:rPr kumimoji="1" lang="en" altLang="zh-CN" dirty="0"/>
                  <a:t>T '</a:t>
                </a:r>
                <a:r>
                  <a:rPr kumimoji="1" lang="zh-CN" altLang="en" dirty="0"/>
                  <a:t>，</a:t>
                </a:r>
                <a:r>
                  <a:rPr kumimoji="1" lang="en" altLang="zh-CN" dirty="0"/>
                  <a:t>s ‘)</a:t>
                </a:r>
              </a:p>
              <a:p>
                <a:endParaRPr kumimoji="1" lang="en" altLang="zh-CN" dirty="0"/>
              </a:p>
              <a:p>
                <a:r>
                  <a:rPr kumimoji="1" lang="zh-CN" altLang="en" dirty="0"/>
                  <a:t>图</a:t>
                </a:r>
                <a:r>
                  <a:rPr kumimoji="1" lang="en-US" altLang="zh-CN" dirty="0"/>
                  <a:t>b</a:t>
                </a:r>
                <a:r>
                  <a:rPr kumimoji="1" lang="zh-CN" altLang="en-US" dirty="0"/>
                  <a:t>说明现有的方法中，无法区别原有和伪造水印的模型，图</a:t>
                </a:r>
                <a:r>
                  <a:rPr kumimoji="1" lang="en-US" altLang="zh-CN" dirty="0"/>
                  <a:t>c</a:t>
                </a:r>
                <a:r>
                  <a:rPr kumimoji="1" lang="zh-CN" altLang="en-US" dirty="0"/>
                  <a:t>说明我们的方法可区分出两种模型</a:t>
                </a:r>
                <a:endParaRPr kumimoji="1" lang="en-US" altLang="zh-CN" dirty="0"/>
              </a:p>
              <a:p>
                <a:endParaRPr kumimoji="1" lang="en-US" altLang="zh-CN" dirty="0"/>
              </a:p>
              <a:p>
                <a:r>
                  <a:rPr kumimoji="1" lang="zh-CN" altLang="en-US" dirty="0"/>
                  <a:t>问题解决方法：嵌入一个</a:t>
                </a:r>
                <a:r>
                  <a:rPr kumimoji="1" lang="en-US" altLang="zh-CN" dirty="0"/>
                  <a:t>passport</a:t>
                </a:r>
                <a:r>
                  <a:rPr kumimoji="1" lang="zh-CN" altLang="en-US" dirty="0"/>
                  <a:t>层，由网络结构图可知，</a:t>
                </a:r>
                <a14:m>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𝑥</m:t>
                        </m:r>
                      </m:e>
                      <m:sub>
                        <m:r>
                          <a:rPr kumimoji="1" lang="en-US" altLang="zh-CN" b="0" i="1" smtClean="0">
                            <a:latin typeface="Cambria Math" panose="02040503050406030204" pitchFamily="18" charset="0"/>
                          </a:rPr>
                          <m:t>𝑐</m:t>
                        </m:r>
                      </m:sub>
                    </m:sSub>
                  </m:oMath>
                </a14:m>
                <a:r>
                  <a:rPr kumimoji="1" lang="zh-CN" altLang="en-US" dirty="0"/>
                  <a:t> 经过一个 </a:t>
                </a:r>
                <a:r>
                  <a:rPr kumimoji="1" lang="en-US" altLang="zh-CN" dirty="0"/>
                  <a:t>Conv</a:t>
                </a:r>
                <a:r>
                  <a:rPr kumimoji="1" lang="zh-CN" altLang="en-US" dirty="0"/>
                  <a:t>层，得到 </a:t>
                </a:r>
                <a14:m>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𝑥</m:t>
                        </m:r>
                      </m:e>
                      <m:sub>
                        <m:r>
                          <m:rPr>
                            <m:sty m:val="p"/>
                          </m:rPr>
                          <a:rPr kumimoji="1" lang="en-US" altLang="zh-CN" b="0" i="1" smtClean="0">
                            <a:latin typeface="Cambria Math" panose="02040503050406030204" pitchFamily="18" charset="0"/>
                          </a:rPr>
                          <m:t>p</m:t>
                        </m:r>
                      </m:sub>
                    </m:sSub>
                  </m:oMath>
                </a14:m>
                <a:r>
                  <a:rPr kumimoji="1" lang="zh-CN" altLang="en-US" dirty="0"/>
                  <a:t> ；</a:t>
                </a:r>
                <a:r>
                  <a:rPr kumimoji="1" lang="zh-CN" altLang="en-US" baseline="0" dirty="0"/>
                  <a:t> 已知一个密钥</a:t>
                </a:r>
                <a14:m>
                  <m:oMath xmlns:m="http://schemas.openxmlformats.org/officeDocument/2006/math">
                    <m:sSub>
                      <m:sSubPr>
                        <m:ctrlPr>
                          <a:rPr kumimoji="1" lang="en-US" altLang="zh-CN" i="1" baseline="0" smtClean="0">
                            <a:latin typeface="Cambria Math" panose="02040503050406030204" pitchFamily="18" charset="0"/>
                          </a:rPr>
                        </m:ctrlPr>
                      </m:sSubPr>
                      <m:e>
                        <m:r>
                          <a:rPr kumimoji="1" lang="en-US" altLang="zh-CN" b="0" i="1" baseline="0" smtClean="0">
                            <a:latin typeface="Cambria Math" panose="02040503050406030204" pitchFamily="18" charset="0"/>
                          </a:rPr>
                          <m:t>𝑝</m:t>
                        </m:r>
                      </m:e>
                      <m:sub>
                        <m:r>
                          <a:rPr kumimoji="1" lang="en-US" altLang="zh-CN" i="1" baseline="0" smtClean="0">
                            <a:latin typeface="Cambria Math" panose="02040503050406030204" pitchFamily="18" charset="0"/>
                            <a:ea typeface="Cambria Math" panose="02040503050406030204" pitchFamily="18" charset="0"/>
                          </a:rPr>
                          <m:t>𝛾</m:t>
                        </m:r>
                      </m:sub>
                    </m:sSub>
                  </m:oMath>
                </a14:m>
                <a:r>
                  <a:rPr kumimoji="1" lang="zh-CN" altLang="en-US" baseline="0" dirty="0"/>
                  <a:t>，经过同一个</a:t>
                </a:r>
                <a:r>
                  <a:rPr kumimoji="1" lang="en-US" altLang="zh-CN" baseline="0" dirty="0"/>
                  <a:t>Conv</a:t>
                </a:r>
                <a:r>
                  <a:rPr kumimoji="1" lang="zh-CN" altLang="en-US" baseline="0" dirty="0"/>
                  <a:t>层得到一个输出</a:t>
                </a:r>
                <a:r>
                  <a:rPr kumimoji="1" lang="zh-CN" altLang="en-US" b="0" baseline="0" dirty="0">
                    <a:ea typeface="Cambria Math" panose="02040503050406030204" pitchFamily="18" charset="0"/>
                  </a:rPr>
                  <a:t>，对其进行</a:t>
                </a:r>
                <a:r>
                  <a:rPr kumimoji="1" lang="en-US" altLang="zh-CN" b="0" baseline="0" dirty="0">
                    <a:ea typeface="Cambria Math" panose="02040503050406030204" pitchFamily="18" charset="0"/>
                  </a:rPr>
                  <a:t>pooling</a:t>
                </a:r>
                <a:r>
                  <a:rPr kumimoji="1" lang="zh-CN" altLang="en-US" b="0" baseline="0" dirty="0">
                    <a:ea typeface="Cambria Math" panose="02040503050406030204" pitchFamily="18" charset="0"/>
                  </a:rPr>
                  <a:t>操作， 得到 </a:t>
                </a:r>
                <a14:m>
                  <m:oMath xmlns:m="http://schemas.openxmlformats.org/officeDocument/2006/math">
                    <m:r>
                      <a:rPr kumimoji="1" lang="zh-CN" altLang="en-US" b="0" i="1" baseline="0" smtClean="0">
                        <a:latin typeface="Cambria Math" panose="02040503050406030204" pitchFamily="18" charset="0"/>
                        <a:ea typeface="Cambria Math" panose="02040503050406030204" pitchFamily="18" charset="0"/>
                      </a:rPr>
                      <m:t>𝛾</m:t>
                    </m:r>
                    <m:r>
                      <a:rPr kumimoji="1" lang="zh-CN" altLang="en-US" b="0" i="1" baseline="0" smtClean="0">
                        <a:latin typeface="Cambria Math" panose="02040503050406030204" pitchFamily="18" charset="0"/>
                        <a:ea typeface="Cambria Math" panose="02040503050406030204" pitchFamily="18" charset="0"/>
                      </a:rPr>
                      <m:t> </m:t>
                    </m:r>
                  </m:oMath>
                </a14:m>
                <a:r>
                  <a:rPr kumimoji="1" lang="zh-CN" altLang="en-US" b="0" baseline="0" dirty="0">
                    <a:ea typeface="Cambria Math" panose="02040503050406030204" pitchFamily="18" charset="0"/>
                  </a:rPr>
                  <a:t>， 同理得到 </a:t>
                </a:r>
                <a14:m>
                  <m:oMath xmlns:m="http://schemas.openxmlformats.org/officeDocument/2006/math">
                    <m:r>
                      <a:rPr kumimoji="1" lang="zh-CN" altLang="en-US" b="0" i="1" baseline="0" smtClean="0">
                        <a:latin typeface="Cambria Math" panose="02040503050406030204" pitchFamily="18" charset="0"/>
                        <a:ea typeface="Cambria Math" panose="02040503050406030204" pitchFamily="18" charset="0"/>
                      </a:rPr>
                      <m:t>𝛽</m:t>
                    </m:r>
                    <m:r>
                      <a:rPr kumimoji="1" lang="zh-CN" altLang="en-US" b="0" i="1" baseline="0" smtClean="0">
                        <a:latin typeface="Cambria Math" panose="02040503050406030204" pitchFamily="18" charset="0"/>
                        <a:ea typeface="Cambria Math" panose="02040503050406030204" pitchFamily="18" charset="0"/>
                      </a:rPr>
                      <m:t> </m:t>
                    </m:r>
                  </m:oMath>
                </a14:m>
                <a:r>
                  <a:rPr kumimoji="1" lang="zh-CN" altLang="en-US" b="0" baseline="0" dirty="0">
                    <a:ea typeface="Cambria Math" panose="02040503050406030204" pitchFamily="18" charset="0"/>
                  </a:rPr>
                  <a:t>。通过</a:t>
                </a:r>
                <a14:m>
                  <m:oMath xmlns:m="http://schemas.openxmlformats.org/officeDocument/2006/math">
                    <m:r>
                      <a:rPr kumimoji="1" lang="zh-CN" altLang="en-US" b="0" i="1" baseline="0" smtClean="0">
                        <a:latin typeface="Cambria Math" panose="02040503050406030204" pitchFamily="18" charset="0"/>
                        <a:ea typeface="Cambria Math" panose="02040503050406030204" pitchFamily="18" charset="0"/>
                      </a:rPr>
                      <m:t>𝛾𝛽</m:t>
                    </m:r>
                  </m:oMath>
                </a14:m>
                <a:r>
                  <a:rPr kumimoji="1" lang="zh-CN" altLang="en-US" b="0" baseline="0" dirty="0">
                    <a:ea typeface="Cambria Math" panose="02040503050406030204" pitchFamily="18" charset="0"/>
                  </a:rPr>
                  <a:t>对原有的</a:t>
                </a:r>
                <a:r>
                  <a:rPr kumimoji="1" lang="en-US" altLang="zh-CN" b="0" baseline="0" dirty="0">
                    <a:ea typeface="Cambria Math" panose="02040503050406030204" pitchFamily="18" charset="0"/>
                  </a:rPr>
                  <a:t>Conv</a:t>
                </a:r>
                <a:r>
                  <a:rPr kumimoji="1" lang="zh-CN" altLang="en-US" b="0" baseline="0" dirty="0">
                    <a:ea typeface="Cambria Math" panose="02040503050406030204" pitchFamily="18" charset="0"/>
                  </a:rPr>
                  <a:t>层输出做一个调制。另外，通过符号损失来约束</a:t>
                </a:r>
                <a14:m>
                  <m:oMath xmlns:m="http://schemas.openxmlformats.org/officeDocument/2006/math">
                    <m:r>
                      <a:rPr kumimoji="1" lang="zh-CN" altLang="en-US" b="0" i="1" baseline="0" smtClean="0">
                        <a:latin typeface="Cambria Math" panose="02040503050406030204" pitchFamily="18" charset="0"/>
                        <a:ea typeface="Cambria Math" panose="02040503050406030204" pitchFamily="18" charset="0"/>
                      </a:rPr>
                      <m:t>𝛾</m:t>
                    </m:r>
                    <m:r>
                      <a:rPr kumimoji="1" lang="zh-CN" altLang="en-US" b="0" i="1" baseline="0" smtClean="0">
                        <a:latin typeface="Cambria Math" panose="02040503050406030204" pitchFamily="18" charset="0"/>
                        <a:ea typeface="Cambria Math" panose="02040503050406030204" pitchFamily="18" charset="0"/>
                      </a:rPr>
                      <m:t> </m:t>
                    </m:r>
                  </m:oMath>
                </a14:m>
                <a:r>
                  <a:rPr kumimoji="1" lang="zh-CN" altLang="en-US" b="0" baseline="0" dirty="0">
                    <a:ea typeface="Cambria Math" panose="02040503050406030204" pitchFamily="18" charset="0"/>
                  </a:rPr>
                  <a:t> 的符号，作为一个水印信息。</a:t>
                </a:r>
                <a:endParaRPr kumimoji="1" lang="en-US" altLang="zh-CN" b="0" baseline="0" dirty="0">
                  <a:ea typeface="Cambria Math" panose="02040503050406030204" pitchFamily="18" charset="0"/>
                </a:endParaRPr>
              </a:p>
              <a:p>
                <a:endParaRPr lang="zh-CN" altLang="en-US" dirty="0"/>
              </a:p>
            </p:txBody>
          </p:sp>
        </mc:Choice>
        <mc:Fallback xmlns="">
          <p:sp>
            <p:nvSpPr>
              <p:cNvPr id="3" name="备注占位符 2"/>
              <p:cNvSpPr>
                <a:spLocks noGrp="1"/>
              </p:cNvSpPr>
              <p:nvPr>
                <p:ph type="body" idx="1"/>
              </p:nvPr>
            </p:nvSpPr>
            <p:spPr/>
            <p:txBody>
              <a:bodyPr/>
              <a:lstStyle/>
              <a:p>
                <a:r>
                  <a:rPr kumimoji="1" lang="zh-CN" altLang="en-US" dirty="0"/>
                  <a:t>下面要介绍的工作</a:t>
                </a:r>
                <a:r>
                  <a:rPr kumimoji="1" lang="en-US" altLang="zh-CN" dirty="0"/>
                  <a:t>nips2019</a:t>
                </a:r>
                <a:r>
                  <a:rPr kumimoji="1" lang="zh-CN" altLang="en-US" dirty="0"/>
                  <a:t>的一篇文章，之前两个工作对于模型水印鲁棒性的检验都是通过</a:t>
                </a:r>
                <a:r>
                  <a:rPr kumimoji="1" lang="en-US" altLang="zh-CN" dirty="0"/>
                  <a:t>fine-tune</a:t>
                </a:r>
                <a:r>
                  <a:rPr kumimoji="1" lang="zh-CN" altLang="en-US" dirty="0"/>
                  <a:t> 和 剪枝攻击来实现。</a:t>
                </a:r>
                <a:endParaRPr kumimoji="1" lang="en-US" altLang="zh-CN" dirty="0"/>
              </a:p>
              <a:p>
                <a:endParaRPr kumimoji="1" lang="en-US" altLang="zh-CN" dirty="0"/>
              </a:p>
              <a:p>
                <a:r>
                  <a:rPr kumimoji="1" lang="zh-CN" altLang="en-US" dirty="0"/>
                  <a:t>这里又引入了一种传统水印中很常见，但是对于深度模型来说更难的一种攻击 混淆攻击 具体来说</a:t>
                </a:r>
                <a:endParaRPr kumimoji="1" lang="en-US" altLang="zh-CN" dirty="0"/>
              </a:p>
              <a:p>
                <a:endParaRPr kumimoji="1" lang="en-US" altLang="zh-CN" dirty="0"/>
              </a:p>
              <a:p>
                <a:r>
                  <a:rPr kumimoji="1" lang="zh-CN" altLang="en-US" dirty="0"/>
                  <a:t>如上图</a:t>
                </a:r>
                <a:r>
                  <a:rPr kumimoji="1" lang="en-US" altLang="zh-CN" dirty="0"/>
                  <a:t>a</a:t>
                </a:r>
                <a:r>
                  <a:rPr kumimoji="1" lang="zh-CN" altLang="en-US" dirty="0"/>
                  <a:t>，所有者</a:t>
                </a:r>
                <a:r>
                  <a:rPr kumimoji="1" lang="en" altLang="zh-CN" dirty="0"/>
                  <a:t>Alice</a:t>
                </a:r>
                <a:r>
                  <a:rPr kumimoji="1" lang="zh-CN" altLang="en-US" dirty="0"/>
                  <a:t>训练一个</a:t>
                </a:r>
                <a:r>
                  <a:rPr kumimoji="1" lang="en" altLang="zh-CN" dirty="0"/>
                  <a:t>DNN</a:t>
                </a:r>
                <a:r>
                  <a:rPr kumimoji="1" lang="zh-CN" altLang="en-US" dirty="0"/>
                  <a:t>模型，并将水印</a:t>
                </a:r>
                <a:r>
                  <a:rPr kumimoji="1" lang="en-US" altLang="zh-CN" dirty="0"/>
                  <a:t>(T,s)</a:t>
                </a:r>
                <a:r>
                  <a:rPr kumimoji="1" lang="zh-CN" altLang="en-US" dirty="0"/>
                  <a:t>嵌入模型，公开发布模型</a:t>
                </a:r>
                <a:r>
                  <a:rPr kumimoji="1" lang="en-US" altLang="zh-CN" dirty="0"/>
                  <a:t>;</a:t>
                </a:r>
                <a:r>
                  <a:rPr kumimoji="1" lang="zh-CN" altLang="en-US" dirty="0"/>
                  <a:t>攻击者</a:t>
                </a:r>
                <a:r>
                  <a:rPr kumimoji="1" lang="en" altLang="zh-CN" dirty="0"/>
                  <a:t>Bob</a:t>
                </a:r>
                <a:r>
                  <a:rPr kumimoji="1" lang="zh-CN" altLang="en-US" dirty="0"/>
                  <a:t>使用过程</a:t>
                </a:r>
                <a:r>
                  <a:rPr kumimoji="1" lang="en" altLang="zh-CN" dirty="0"/>
                  <a:t>I</a:t>
                </a:r>
                <a:r>
                  <a:rPr kumimoji="1" lang="zh-CN" altLang="en-US" dirty="0"/>
                  <a:t>伪造水印</a:t>
                </a:r>
                <a:r>
                  <a:rPr kumimoji="1" lang="en-US" altLang="zh-CN" dirty="0"/>
                  <a:t>(</a:t>
                </a:r>
                <a:r>
                  <a:rPr kumimoji="1" lang="en" altLang="zh-CN" dirty="0"/>
                  <a:t>T '</a:t>
                </a:r>
                <a:r>
                  <a:rPr kumimoji="1" lang="zh-CN" altLang="en" dirty="0"/>
                  <a:t>，</a:t>
                </a:r>
                <a:r>
                  <a:rPr kumimoji="1" lang="en" altLang="zh-CN" dirty="0"/>
                  <a:t>s ‘)</a:t>
                </a:r>
              </a:p>
              <a:p>
                <a:endParaRPr kumimoji="1" lang="en" altLang="zh-CN" dirty="0"/>
              </a:p>
              <a:p>
                <a:r>
                  <a:rPr kumimoji="1" lang="zh-CN" altLang="en" dirty="0"/>
                  <a:t>图</a:t>
                </a:r>
                <a:r>
                  <a:rPr kumimoji="1" lang="en-US" altLang="zh-CN" dirty="0"/>
                  <a:t>b</a:t>
                </a:r>
                <a:r>
                  <a:rPr kumimoji="1" lang="zh-CN" altLang="en-US" dirty="0"/>
                  <a:t>说明现有的方法中，无法区别原有和伪造水印的模型，图</a:t>
                </a:r>
                <a:r>
                  <a:rPr kumimoji="1" lang="en-US" altLang="zh-CN" dirty="0"/>
                  <a:t>c</a:t>
                </a:r>
                <a:r>
                  <a:rPr kumimoji="1" lang="zh-CN" altLang="en-US" dirty="0"/>
                  <a:t>说明我们的方法可区分出两种模型</a:t>
                </a:r>
                <a:endParaRPr kumimoji="1" lang="en-US" altLang="zh-CN" dirty="0"/>
              </a:p>
              <a:p>
                <a:endParaRPr kumimoji="1" lang="en-US" altLang="zh-CN" dirty="0"/>
              </a:p>
              <a:p>
                <a:r>
                  <a:rPr kumimoji="1" lang="zh-CN" altLang="en-US" dirty="0"/>
                  <a:t>问题解决方法：嵌入一个</a:t>
                </a:r>
                <a:r>
                  <a:rPr kumimoji="1" lang="en-US" altLang="zh-CN" dirty="0"/>
                  <a:t>passport</a:t>
                </a:r>
                <a:r>
                  <a:rPr kumimoji="1" lang="zh-CN" altLang="en-US" dirty="0"/>
                  <a:t>层，由网络结构图可知，</a:t>
                </a:r>
                <a:r>
                  <a:rPr kumimoji="1" lang="en-US" altLang="zh-CN" b="0" i="0">
                    <a:latin typeface="Cambria Math" panose="02040503050406030204" pitchFamily="18" charset="0"/>
                  </a:rPr>
                  <a:t>𝑥_𝑐</a:t>
                </a:r>
                <a:r>
                  <a:rPr kumimoji="1" lang="zh-CN" altLang="en-US" dirty="0"/>
                  <a:t> 经过一个 </a:t>
                </a:r>
                <a:r>
                  <a:rPr kumimoji="1" lang="en-US" altLang="zh-CN" dirty="0"/>
                  <a:t>Conv</a:t>
                </a:r>
                <a:r>
                  <a:rPr kumimoji="1" lang="zh-CN" altLang="en-US" dirty="0"/>
                  <a:t>层，得到 </a:t>
                </a:r>
                <a:r>
                  <a:rPr kumimoji="1" lang="en-US" altLang="zh-CN" b="0" i="0">
                    <a:latin typeface="Cambria Math" panose="02040503050406030204" pitchFamily="18" charset="0"/>
                  </a:rPr>
                  <a:t>𝑥_p</a:t>
                </a:r>
                <a:r>
                  <a:rPr kumimoji="1" lang="zh-CN" altLang="en-US" dirty="0"/>
                  <a:t> ；</a:t>
                </a:r>
                <a:r>
                  <a:rPr kumimoji="1" lang="zh-CN" altLang="en-US" baseline="0" dirty="0"/>
                  <a:t> 已知一个密钥</a:t>
                </a:r>
                <a:r>
                  <a:rPr kumimoji="1" lang="en-US" altLang="zh-CN" b="0" i="0" baseline="0">
                    <a:latin typeface="Cambria Math" panose="02040503050406030204" pitchFamily="18" charset="0"/>
                  </a:rPr>
                  <a:t>𝑝_</a:t>
                </a:r>
                <a:r>
                  <a:rPr kumimoji="1" lang="en-US" altLang="zh-CN" i="0" baseline="0">
                    <a:latin typeface="Cambria Math" panose="02040503050406030204" pitchFamily="18" charset="0"/>
                    <a:ea typeface="Cambria Math" panose="02040503050406030204" pitchFamily="18" charset="0"/>
                  </a:rPr>
                  <a:t>𝛾</a:t>
                </a:r>
                <a:r>
                  <a:rPr kumimoji="1" lang="zh-CN" altLang="en-US" baseline="0" dirty="0"/>
                  <a:t>，经过同一个</a:t>
                </a:r>
                <a:r>
                  <a:rPr kumimoji="1" lang="en-US" altLang="zh-CN" baseline="0" dirty="0"/>
                  <a:t>Conv</a:t>
                </a:r>
                <a:r>
                  <a:rPr kumimoji="1" lang="zh-CN" altLang="en-US" baseline="0" dirty="0"/>
                  <a:t>层得到一个输出</a:t>
                </a:r>
                <a:r>
                  <a:rPr kumimoji="1" lang="zh-CN" altLang="en-US" b="0" baseline="0" dirty="0">
                    <a:ea typeface="Cambria Math" panose="02040503050406030204" pitchFamily="18" charset="0"/>
                  </a:rPr>
                  <a:t>，对其进行</a:t>
                </a:r>
                <a:r>
                  <a:rPr kumimoji="1" lang="en-US" altLang="zh-CN" b="0" baseline="0" dirty="0">
                    <a:ea typeface="Cambria Math" panose="02040503050406030204" pitchFamily="18" charset="0"/>
                  </a:rPr>
                  <a:t>pooling</a:t>
                </a:r>
                <a:r>
                  <a:rPr kumimoji="1" lang="zh-CN" altLang="en-US" b="0" baseline="0" dirty="0">
                    <a:ea typeface="Cambria Math" panose="02040503050406030204" pitchFamily="18" charset="0"/>
                  </a:rPr>
                  <a:t>操作， 得到 </a:t>
                </a:r>
                <a:r>
                  <a:rPr kumimoji="1" lang="zh-CN" altLang="en-US" b="0" i="0" baseline="0">
                    <a:latin typeface="Cambria Math" panose="02040503050406030204" pitchFamily="18" charset="0"/>
                    <a:ea typeface="Cambria Math" panose="02040503050406030204" pitchFamily="18" charset="0"/>
                  </a:rPr>
                  <a:t>𝛾 </a:t>
                </a:r>
                <a:r>
                  <a:rPr kumimoji="1" lang="zh-CN" altLang="en-US" b="0" baseline="0" dirty="0">
                    <a:ea typeface="Cambria Math" panose="02040503050406030204" pitchFamily="18" charset="0"/>
                  </a:rPr>
                  <a:t>， 同理得到 </a:t>
                </a:r>
                <a:r>
                  <a:rPr kumimoji="1" lang="zh-CN" altLang="en-US" b="0" i="0" baseline="0">
                    <a:latin typeface="Cambria Math" panose="02040503050406030204" pitchFamily="18" charset="0"/>
                    <a:ea typeface="Cambria Math" panose="02040503050406030204" pitchFamily="18" charset="0"/>
                  </a:rPr>
                  <a:t>𝛽 </a:t>
                </a:r>
                <a:r>
                  <a:rPr kumimoji="1" lang="zh-CN" altLang="en-US" b="0" baseline="0" dirty="0">
                    <a:ea typeface="Cambria Math" panose="02040503050406030204" pitchFamily="18" charset="0"/>
                  </a:rPr>
                  <a:t>。通过</a:t>
                </a:r>
                <a:r>
                  <a:rPr kumimoji="1" lang="zh-CN" altLang="en-US" b="0" i="0" baseline="0">
                    <a:latin typeface="Cambria Math" panose="02040503050406030204" pitchFamily="18" charset="0"/>
                    <a:ea typeface="Cambria Math" panose="02040503050406030204" pitchFamily="18" charset="0"/>
                  </a:rPr>
                  <a:t>𝛾𝛽</a:t>
                </a:r>
                <a:r>
                  <a:rPr kumimoji="1" lang="zh-CN" altLang="en-US" b="0" baseline="0" dirty="0">
                    <a:ea typeface="Cambria Math" panose="02040503050406030204" pitchFamily="18" charset="0"/>
                  </a:rPr>
                  <a:t>对原有的</a:t>
                </a:r>
                <a:r>
                  <a:rPr kumimoji="1" lang="en-US" altLang="zh-CN" b="0" baseline="0" dirty="0">
                    <a:ea typeface="Cambria Math" panose="02040503050406030204" pitchFamily="18" charset="0"/>
                  </a:rPr>
                  <a:t>Conv</a:t>
                </a:r>
                <a:r>
                  <a:rPr kumimoji="1" lang="zh-CN" altLang="en-US" b="0" baseline="0" dirty="0">
                    <a:ea typeface="Cambria Math" panose="02040503050406030204" pitchFamily="18" charset="0"/>
                  </a:rPr>
                  <a:t>层输出做一个调制。另外，通过符号损失来约束</a:t>
                </a:r>
                <a:r>
                  <a:rPr kumimoji="1" lang="zh-CN" altLang="en-US" b="0" i="0" baseline="0">
                    <a:latin typeface="Cambria Math" panose="02040503050406030204" pitchFamily="18" charset="0"/>
                    <a:ea typeface="Cambria Math" panose="02040503050406030204" pitchFamily="18" charset="0"/>
                  </a:rPr>
                  <a:t>𝛾 </a:t>
                </a:r>
                <a:r>
                  <a:rPr kumimoji="1" lang="zh-CN" altLang="en-US" b="0" baseline="0" dirty="0">
                    <a:ea typeface="Cambria Math" panose="02040503050406030204" pitchFamily="18" charset="0"/>
                  </a:rPr>
                  <a:t> 的符号，作为一个水印信息。</a:t>
                </a:r>
                <a:endParaRPr kumimoji="1" lang="en-US" altLang="zh-CN" b="0" baseline="0" dirty="0">
                  <a:ea typeface="Cambria Math" panose="02040503050406030204" pitchFamily="18" charset="0"/>
                </a:endParaRPr>
              </a:p>
              <a:p>
                <a:endParaRPr lang="zh-CN" altLang="en-US" dirty="0"/>
              </a:p>
            </p:txBody>
          </p:sp>
        </mc:Fallback>
      </mc:AlternateContent>
      <p:sp>
        <p:nvSpPr>
          <p:cNvPr id="4" name="灯片编号占位符 3"/>
          <p:cNvSpPr>
            <a:spLocks noGrp="1"/>
          </p:cNvSpPr>
          <p:nvPr>
            <p:ph type="sldNum" sz="quarter" idx="5"/>
          </p:nvPr>
        </p:nvSpPr>
        <p:spPr/>
        <p:txBody>
          <a:bodyPr/>
          <a:lstStyle/>
          <a:p>
            <a:fld id="{B38AE319-D836-4DCB-9CAB-E6F561B3AA7E}" type="slidenum">
              <a:rPr lang="zh-CN" altLang="en-US" smtClean="0"/>
              <a:t>18</a:t>
            </a:fld>
            <a:endParaRPr lang="zh-CN" altLang="en-US"/>
          </a:p>
        </p:txBody>
      </p:sp>
    </p:spTree>
    <p:extLst>
      <p:ext uri="{BB962C8B-B14F-4D97-AF65-F5344CB8AC3E}">
        <p14:creationId xmlns:p14="http://schemas.microsoft.com/office/powerpoint/2010/main" val="2205483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实验结果证明了该工作对于剪枝、</a:t>
            </a:r>
            <a:r>
              <a:rPr kumimoji="1" lang="en-US" altLang="zh-CN" dirty="0"/>
              <a:t>fine-tune</a:t>
            </a:r>
            <a:r>
              <a:rPr kumimoji="1" lang="zh-CN" altLang="en-US" dirty="0"/>
              <a:t>、混淆攻击均具有鲁棒性。</a:t>
            </a: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19</a:t>
            </a:fld>
            <a:endParaRPr lang="zh-CN" altLang="en-US"/>
          </a:p>
        </p:txBody>
      </p:sp>
    </p:spTree>
    <p:extLst>
      <p:ext uri="{BB962C8B-B14F-4D97-AF65-F5344CB8AC3E}">
        <p14:creationId xmlns:p14="http://schemas.microsoft.com/office/powerpoint/2010/main" val="2477262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这里进一步对模型鲁棒水印进行分类，第四类水印关注的是图像处理模型以及生成模型的版权保护，这些具有较高的商业价值</a:t>
            </a:r>
          </a:p>
        </p:txBody>
      </p:sp>
      <p:sp>
        <p:nvSpPr>
          <p:cNvPr id="4" name="灯片编号占位符 3"/>
          <p:cNvSpPr>
            <a:spLocks noGrp="1"/>
          </p:cNvSpPr>
          <p:nvPr>
            <p:ph type="sldNum" sz="quarter" idx="5"/>
          </p:nvPr>
        </p:nvSpPr>
        <p:spPr/>
        <p:txBody>
          <a:bodyPr/>
          <a:lstStyle/>
          <a:p>
            <a:fld id="{B38AE319-D836-4DCB-9CAB-E6F561B3AA7E}" type="slidenum">
              <a:rPr lang="zh-CN" altLang="en-US" smtClean="0"/>
              <a:t>20</a:t>
            </a:fld>
            <a:endParaRPr lang="zh-CN" altLang="en-US"/>
          </a:p>
        </p:txBody>
      </p:sp>
    </p:spTree>
    <p:extLst>
      <p:ext uri="{BB962C8B-B14F-4D97-AF65-F5344CB8AC3E}">
        <p14:creationId xmlns:p14="http://schemas.microsoft.com/office/powerpoint/2010/main" val="4013433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rgbClr val="314371"/>
                </a:solidFill>
                <a:latin typeface="微软雅黑" panose="020B0503020204020204" pitchFamily="34" charset="-122"/>
                <a:ea typeface="微软雅黑" panose="020B0503020204020204" pitchFamily="34" charset="-122"/>
              </a:rPr>
              <a:t>模型水印中的窃取攻击问题指</a:t>
            </a:r>
            <a:r>
              <a:rPr lang="zh-CN" altLang="en-US" dirty="0">
                <a:latin typeface="楷体" panose="02010609060101010101" pitchFamily="49" charset="-122"/>
                <a:ea typeface="楷体" panose="02010609060101010101" pitchFamily="49" charset="-122"/>
              </a:rPr>
              <a:t>攻击者可以通过</a:t>
            </a:r>
            <a:r>
              <a:rPr lang="zh-CN" altLang="en-US" b="1" dirty="0">
                <a:solidFill>
                  <a:srgbClr val="C00000"/>
                </a:solidFill>
                <a:latin typeface="楷体" panose="02010609060101010101" pitchFamily="49" charset="-122"/>
                <a:ea typeface="楷体" panose="02010609060101010101" pitchFamily="49" charset="-122"/>
              </a:rPr>
              <a:t>访问</a:t>
            </a:r>
            <a:r>
              <a:rPr lang="zh-CN" altLang="en-US" dirty="0">
                <a:latin typeface="楷体" panose="02010609060101010101" pitchFamily="49" charset="-122"/>
                <a:ea typeface="楷体" panose="02010609060101010101" pitchFamily="49" charset="-122"/>
              </a:rPr>
              <a:t>目标模型得到相应的输出，通过</a:t>
            </a:r>
            <a:r>
              <a:rPr lang="zh-CN" altLang="en-US" b="1" dirty="0">
                <a:solidFill>
                  <a:srgbClr val="C00000"/>
                </a:solidFill>
                <a:latin typeface="楷体" panose="02010609060101010101" pitchFamily="49" charset="-122"/>
                <a:ea typeface="楷体" panose="02010609060101010101" pitchFamily="49" charset="-122"/>
              </a:rPr>
              <a:t>有监督</a:t>
            </a:r>
            <a:r>
              <a:rPr lang="zh-CN" altLang="en-US" dirty="0">
                <a:latin typeface="楷体" panose="02010609060101010101" pitchFamily="49" charset="-122"/>
                <a:ea typeface="楷体" panose="02010609060101010101" pitchFamily="49" charset="-122"/>
              </a:rPr>
              <a:t>的学习方式窃取得到一个</a:t>
            </a:r>
            <a:r>
              <a:rPr lang="zh-CN" altLang="en-US" b="1" dirty="0">
                <a:solidFill>
                  <a:srgbClr val="C00000"/>
                </a:solidFill>
                <a:latin typeface="楷体" panose="02010609060101010101" pitchFamily="49" charset="-122"/>
                <a:ea typeface="楷体" panose="02010609060101010101" pitchFamily="49" charset="-122"/>
              </a:rPr>
              <a:t>功能近似</a:t>
            </a:r>
            <a:r>
              <a:rPr lang="zh-CN" altLang="en-US" dirty="0">
                <a:latin typeface="楷体" panose="02010609060101010101" pitchFamily="49" charset="-122"/>
                <a:ea typeface="楷体" panose="02010609060101010101" pitchFamily="49" charset="-122"/>
              </a:rPr>
              <a:t>的替代模型，</a:t>
            </a:r>
            <a:endParaRPr lang="en-US" altLang="zh-CN" dirty="0">
              <a:latin typeface="楷体" panose="02010609060101010101" pitchFamily="49" charset="-122"/>
              <a:ea typeface="楷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对于经典的白盒模型水印来说，</a:t>
            </a:r>
            <a:r>
              <a:rPr lang="zh-CN" altLang="en-US" sz="1200" dirty="0">
                <a:latin typeface="楷体" panose="02010609060101010101" pitchFamily="49" charset="-122"/>
                <a:ea typeface="楷体" panose="02010609060101010101" pitchFamily="49" charset="-122"/>
              </a:rPr>
              <a:t>窃取模型的网络结构可以与目标模型不同，会</a:t>
            </a:r>
            <a:r>
              <a:rPr lang="zh-CN" altLang="en-US" sz="1200" b="1" dirty="0">
                <a:solidFill>
                  <a:srgbClr val="C00000"/>
                </a:solidFill>
                <a:latin typeface="楷体" panose="02010609060101010101" pitchFamily="49" charset="-122"/>
                <a:ea typeface="楷体" panose="02010609060101010101" pitchFamily="49" charset="-122"/>
              </a:rPr>
              <a:t>导致水印定位失败</a:t>
            </a:r>
            <a:endParaRPr lang="en-US" altLang="zh-CN" sz="1200" b="1" dirty="0">
              <a:solidFill>
                <a:srgbClr val="C00000"/>
              </a:solidFill>
              <a:latin typeface="楷体" panose="02010609060101010101" pitchFamily="49" charset="-122"/>
              <a:ea typeface="楷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C00000"/>
                </a:solidFill>
                <a:latin typeface="楷体" panose="02010609060101010101" pitchFamily="49" charset="-122"/>
                <a:ea typeface="楷体" panose="02010609060101010101" pitchFamily="49" charset="-122"/>
              </a:rPr>
              <a:t>而</a:t>
            </a:r>
            <a:r>
              <a:rPr lang="zh-CN" altLang="en-US" dirty="0"/>
              <a:t>对于经典的黑盒模型水印来说，</a:t>
            </a:r>
            <a:r>
              <a:rPr lang="zh-CN" altLang="en-US" sz="1200" dirty="0">
                <a:latin typeface="楷体" panose="02010609060101010101" pitchFamily="49" charset="-122"/>
                <a:ea typeface="楷体" panose="02010609060101010101" pitchFamily="49" charset="-122"/>
              </a:rPr>
              <a:t>访问模型的输入为正常输入，相应输出也为正常输出，</a:t>
            </a:r>
            <a:r>
              <a:rPr lang="zh-CN" altLang="en-US" sz="1200" b="1" dirty="0">
                <a:solidFill>
                  <a:srgbClr val="C00000"/>
                </a:solidFill>
                <a:latin typeface="楷体" panose="02010609060101010101" pitchFamily="49" charset="-122"/>
                <a:ea typeface="楷体" panose="02010609060101010101" pitchFamily="49" charset="-122"/>
              </a:rPr>
              <a:t>无法有效植入后门</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21</a:t>
            </a:fld>
            <a:endParaRPr lang="zh-CN" altLang="en-US"/>
          </a:p>
        </p:txBody>
      </p:sp>
    </p:spTree>
    <p:extLst>
      <p:ext uri="{BB962C8B-B14F-4D97-AF65-F5344CB8AC3E}">
        <p14:creationId xmlns:p14="http://schemas.microsoft.com/office/powerpoint/2010/main" val="3368304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现有解决窃取攻击的方法有，间接后门，即</a:t>
            </a:r>
            <a:r>
              <a:rPr lang="zh-CN" altLang="en-US" sz="1200" dirty="0">
                <a:latin typeface="楷体" panose="02010609060101010101" pitchFamily="49" charset="-122"/>
                <a:ea typeface="楷体" panose="02010609060101010101" pitchFamily="49" charset="-122"/>
              </a:rPr>
              <a:t>对于攻击者的访问输入，动态地赋予特定的标签，在攻击者窃取的模型中</a:t>
            </a:r>
            <a:r>
              <a:rPr lang="zh-CN" altLang="en-US" sz="1200" b="1" dirty="0">
                <a:solidFill>
                  <a:srgbClr val="C00000"/>
                </a:solidFill>
                <a:latin typeface="楷体" panose="02010609060101010101" pitchFamily="49" charset="-122"/>
                <a:ea typeface="楷体" panose="02010609060101010101" pitchFamily="49" charset="-122"/>
              </a:rPr>
              <a:t>植入后门</a:t>
            </a:r>
            <a:endParaRPr lang="en-US" altLang="zh-CN" sz="1200" b="1" dirty="0">
              <a:solidFill>
                <a:srgbClr val="C00000"/>
              </a:solidFill>
              <a:latin typeface="楷体" panose="02010609060101010101" pitchFamily="49" charset="-122"/>
              <a:ea typeface="楷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C00000"/>
                </a:solidFill>
                <a:latin typeface="楷体" panose="02010609060101010101" pitchFamily="49" charset="-122"/>
                <a:ea typeface="楷体" panose="02010609060101010101" pitchFamily="49" charset="-122"/>
              </a:rPr>
              <a:t>另一种方法称为特征耦合，</a:t>
            </a:r>
            <a:r>
              <a:rPr lang="zh-CN" altLang="en-US" sz="1200" dirty="0">
                <a:latin typeface="楷体" panose="02010609060101010101" pitchFamily="49" charset="-122"/>
                <a:ea typeface="楷体" panose="02010609060101010101" pitchFamily="49" charset="-122"/>
              </a:rPr>
              <a:t>训练模型使用</a:t>
            </a:r>
            <a:r>
              <a:rPr lang="zh-CN" altLang="en-US" sz="1200" b="1" dirty="0">
                <a:solidFill>
                  <a:srgbClr val="C00000"/>
                </a:solidFill>
                <a:latin typeface="楷体" panose="02010609060101010101" pitchFamily="49" charset="-122"/>
                <a:ea typeface="楷体" panose="02010609060101010101" pitchFamily="49" charset="-122"/>
              </a:rPr>
              <a:t>耦合的特征</a:t>
            </a:r>
            <a:r>
              <a:rPr lang="zh-CN" altLang="en-US" sz="1200" dirty="0">
                <a:latin typeface="楷体" panose="02010609060101010101" pitchFamily="49" charset="-122"/>
                <a:ea typeface="楷体" panose="02010609060101010101" pitchFamily="49" charset="-122"/>
              </a:rPr>
              <a:t>识别干净样本和触发样本，替代模型只要学习到这些特征，就可进行正常的水印验证</a:t>
            </a:r>
            <a:endParaRPr lang="zh-CN" altLang="en-US" sz="1200" b="1" dirty="0">
              <a:solidFill>
                <a:srgbClr val="C00000"/>
              </a:solidFill>
              <a:latin typeface="楷体" panose="02010609060101010101" pitchFamily="49" charset="-122"/>
              <a:ea typeface="楷体" panose="02010609060101010101" pitchFamily="49" charset="-122"/>
            </a:endParaRPr>
          </a:p>
          <a:p>
            <a:pPr marL="0" indent="0">
              <a:lnSpc>
                <a:spcPct val="200000"/>
              </a:lnSpc>
              <a:buFont typeface="Wingdings" panose="05000000000000000000" pitchFamily="2" charset="2"/>
              <a:buNone/>
            </a:pPr>
            <a:r>
              <a:rPr lang="zh-CN" altLang="en-US" dirty="0"/>
              <a:t>然而这些方法</a:t>
            </a:r>
            <a:r>
              <a:rPr lang="zh-CN" altLang="en-US" sz="1200" dirty="0">
                <a:solidFill>
                  <a:srgbClr val="314371"/>
                </a:solidFill>
                <a:latin typeface="楷体" panose="02010609060101010101" pitchFamily="49" charset="-122"/>
                <a:ea typeface="楷体" panose="02010609060101010101" pitchFamily="49" charset="-122"/>
              </a:rPr>
              <a:t>仅仅考虑了分类模型</a:t>
            </a:r>
            <a:r>
              <a:rPr lang="zh-CN" altLang="en-US" sz="1200" dirty="0">
                <a:solidFill>
                  <a:srgbClr val="C00000"/>
                </a:solidFill>
                <a:latin typeface="楷体" panose="02010609060101010101" pitchFamily="49" charset="-122"/>
                <a:ea typeface="楷体" panose="02010609060101010101" pitchFamily="49" charset="-122"/>
              </a:rPr>
              <a:t>不适用</a:t>
            </a:r>
            <a:r>
              <a:rPr lang="zh-CN" altLang="en-US" sz="1200" dirty="0">
                <a:solidFill>
                  <a:srgbClr val="314371"/>
                </a:solidFill>
                <a:latin typeface="楷体" panose="02010609060101010101" pitchFamily="49" charset="-122"/>
                <a:ea typeface="楷体" panose="02010609060101010101" pitchFamily="49" charset="-122"/>
              </a:rPr>
              <a:t>于图像处理模型</a:t>
            </a: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22</a:t>
            </a:fld>
            <a:endParaRPr lang="zh-CN" altLang="en-US"/>
          </a:p>
        </p:txBody>
      </p:sp>
    </p:spTree>
    <p:extLst>
      <p:ext uri="{BB962C8B-B14F-4D97-AF65-F5344CB8AC3E}">
        <p14:creationId xmlns:p14="http://schemas.microsoft.com/office/powerpoint/2010/main" val="2667069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gn="just">
              <a:lnSpc>
                <a:spcPct val="150000"/>
              </a:lnSpc>
              <a:buFont typeface="Wingdings" panose="05000000000000000000" pitchFamily="2" charset="2"/>
              <a:buNone/>
            </a:pPr>
            <a:r>
              <a:rPr lang="zh-CN" altLang="en-US" dirty="0"/>
              <a:t>研究内容二的问题解决思路大致为</a:t>
            </a:r>
            <a:r>
              <a:rPr lang="zh-CN" altLang="en-US" sz="1200" dirty="0">
                <a:latin typeface="楷体" panose="02010609060101010101" pitchFamily="49" charset="-122"/>
                <a:ea typeface="楷体" panose="02010609060101010101" pitchFamily="49" charset="-122"/>
              </a:rPr>
              <a:t>对目标模型的输出进行水印嵌入，使攻击者进行窃取时，目标模型的水印信息也会被</a:t>
            </a:r>
            <a:r>
              <a:rPr lang="zh-CN" altLang="en-US" sz="1200" b="1" dirty="0">
                <a:solidFill>
                  <a:srgbClr val="C00000"/>
                </a:solidFill>
                <a:latin typeface="楷体" panose="02010609060101010101" pitchFamily="49" charset="-122"/>
                <a:ea typeface="楷体" panose="02010609060101010101" pitchFamily="49" charset="-122"/>
              </a:rPr>
              <a:t>学习到</a:t>
            </a:r>
            <a:endParaRPr lang="en-US" altLang="zh-CN" sz="1200" b="1" dirty="0">
              <a:solidFill>
                <a:srgbClr val="C00000"/>
              </a:solidFill>
              <a:latin typeface="楷体" panose="02010609060101010101" pitchFamily="49" charset="-122"/>
              <a:ea typeface="楷体" panose="02010609060101010101" pitchFamily="49" charset="-122"/>
            </a:endParaRPr>
          </a:p>
          <a:p>
            <a:pPr marL="0" indent="0" algn="just">
              <a:lnSpc>
                <a:spcPct val="150000"/>
              </a:lnSpc>
              <a:buFont typeface="Wingdings" panose="05000000000000000000" pitchFamily="2" charset="2"/>
              <a:buNone/>
            </a:pPr>
            <a:r>
              <a:rPr lang="zh-CN" altLang="en-US" sz="1200" dirty="0">
                <a:latin typeface="楷体" panose="02010609060101010101" pitchFamily="49" charset="-122"/>
                <a:ea typeface="楷体" panose="02010609060101010101" pitchFamily="49" charset="-122"/>
              </a:rPr>
              <a:t>在验证阶段只需要从</a:t>
            </a:r>
            <a:r>
              <a:rPr lang="zh-CN" altLang="en-US" sz="1200" b="1" dirty="0">
                <a:solidFill>
                  <a:srgbClr val="C00000"/>
                </a:solidFill>
                <a:latin typeface="楷体" panose="02010609060101010101" pitchFamily="49" charset="-122"/>
                <a:ea typeface="楷体" panose="02010609060101010101" pitchFamily="49" charset="-122"/>
              </a:rPr>
              <a:t>窃取模型的输出中</a:t>
            </a:r>
            <a:r>
              <a:rPr lang="zh-CN" altLang="en-US" sz="1200" dirty="0">
                <a:latin typeface="楷体" panose="02010609060101010101" pitchFamily="49" charset="-122"/>
                <a:ea typeface="楷体" panose="02010609060101010101" pitchFamily="49" charset="-122"/>
              </a:rPr>
              <a:t>提取水印即可</a:t>
            </a:r>
            <a:r>
              <a:rPr lang="en-US" altLang="zh-CN" sz="1200" dirty="0">
                <a:latin typeface="楷体" panose="02010609060101010101" pitchFamily="49" charset="-122"/>
                <a:ea typeface="楷体" panose="02010609060101010101" pitchFamily="49" charset="-122"/>
              </a:rPr>
              <a:t>(</a:t>
            </a:r>
            <a:r>
              <a:rPr lang="zh-CN" altLang="en-US" sz="1200" dirty="0">
                <a:latin typeface="楷体" panose="02010609060101010101" pitchFamily="49" charset="-122"/>
                <a:ea typeface="楷体" panose="02010609060101010101" pitchFamily="49" charset="-122"/>
              </a:rPr>
              <a:t>黑盒验证</a:t>
            </a:r>
            <a:r>
              <a:rPr lang="en-US" altLang="zh-CN" sz="1200" dirty="0">
                <a:latin typeface="楷体" panose="02010609060101010101" pitchFamily="49" charset="-122"/>
                <a:ea typeface="楷体" panose="02010609060101010101" pitchFamily="49" charset="-122"/>
              </a:rPr>
              <a:t>)</a:t>
            </a:r>
          </a:p>
          <a:p>
            <a:pPr marL="0" indent="0" algn="just">
              <a:lnSpc>
                <a:spcPct val="150000"/>
              </a:lnSpc>
              <a:buFont typeface="Wingdings" panose="05000000000000000000" pitchFamily="2" charset="2"/>
              <a:buNone/>
            </a:pPr>
            <a:endParaRPr lang="en-US" altLang="zh-CN" sz="1200" b="1" dirty="0">
              <a:solidFill>
                <a:srgbClr val="C00000"/>
              </a:solidFill>
              <a:latin typeface="楷体" panose="02010609060101010101" pitchFamily="49" charset="-122"/>
              <a:ea typeface="楷体" panose="02010609060101010101" pitchFamily="49" charset="-122"/>
            </a:endParaRPr>
          </a:p>
          <a:p>
            <a:pPr marL="0" indent="0" algn="just">
              <a:lnSpc>
                <a:spcPct val="150000"/>
              </a:lnSpc>
              <a:buFont typeface="Wingdings" panose="05000000000000000000" pitchFamily="2" charset="2"/>
              <a:buNone/>
            </a:pPr>
            <a:r>
              <a:rPr lang="zh-CN" altLang="en-US" sz="1200" b="1" dirty="0">
                <a:solidFill>
                  <a:srgbClr val="C00000"/>
                </a:solidFill>
                <a:latin typeface="楷体" panose="02010609060101010101" pitchFamily="49" charset="-122"/>
                <a:ea typeface="楷体" panose="02010609060101010101" pitchFamily="49" charset="-122"/>
              </a:rPr>
              <a:t>进而抽象出了问题的定义如下，模型验证者唯一能使用的只有替代模型</a:t>
            </a:r>
            <a:r>
              <a:rPr lang="en-US" altLang="zh-CN" sz="1200" b="1" dirty="0">
                <a:solidFill>
                  <a:srgbClr val="C00000"/>
                </a:solidFill>
                <a:latin typeface="楷体" panose="02010609060101010101" pitchFamily="49" charset="-122"/>
                <a:ea typeface="楷体" panose="02010609060101010101" pitchFamily="49" charset="-122"/>
              </a:rPr>
              <a:t>SM</a:t>
            </a:r>
            <a:r>
              <a:rPr lang="zh-CN" altLang="en-US" sz="1200" b="1" dirty="0">
                <a:solidFill>
                  <a:srgbClr val="C00000"/>
                </a:solidFill>
                <a:latin typeface="楷体" panose="02010609060101010101" pitchFamily="49" charset="-122"/>
                <a:ea typeface="楷体" panose="02010609060101010101" pitchFamily="49" charset="-122"/>
              </a:rPr>
              <a:t>的输出（黑盒验证方法）</a:t>
            </a:r>
          </a:p>
          <a:p>
            <a:pPr marL="0" indent="0" algn="just">
              <a:lnSpc>
                <a:spcPct val="150000"/>
              </a:lnSpc>
              <a:buFont typeface="Wingdings" panose="05000000000000000000" pitchFamily="2" charset="2"/>
              <a:buNone/>
            </a:pPr>
            <a:r>
              <a:rPr lang="zh-CN" altLang="en-US" sz="1200" b="1" dirty="0">
                <a:solidFill>
                  <a:srgbClr val="C00000"/>
                </a:solidFill>
                <a:latin typeface="楷体" panose="02010609060101010101" pitchFamily="49" charset="-122"/>
                <a:ea typeface="楷体" panose="02010609060101010101" pitchFamily="49" charset="-122"/>
              </a:rPr>
              <a:t>需要找到使水印信息保持在替代模型</a:t>
            </a:r>
            <a:r>
              <a:rPr lang="en-US" altLang="zh-CN" sz="1200" b="1" dirty="0">
                <a:solidFill>
                  <a:srgbClr val="C00000"/>
                </a:solidFill>
                <a:latin typeface="楷体" panose="02010609060101010101" pitchFamily="49" charset="-122"/>
                <a:ea typeface="楷体" panose="02010609060101010101" pitchFamily="49" charset="-122"/>
              </a:rPr>
              <a:t>SM</a:t>
            </a:r>
            <a:r>
              <a:rPr lang="zh-CN" altLang="en-US" sz="1200" b="1" dirty="0">
                <a:solidFill>
                  <a:srgbClr val="C00000"/>
                </a:solidFill>
                <a:latin typeface="楷体" panose="02010609060101010101" pitchFamily="49" charset="-122"/>
                <a:ea typeface="楷体" panose="02010609060101010101" pitchFamily="49" charset="-122"/>
              </a:rPr>
              <a:t>的输出的方法</a:t>
            </a:r>
          </a:p>
          <a:p>
            <a:pPr marL="0" indent="0" algn="just">
              <a:lnSpc>
                <a:spcPct val="150000"/>
              </a:lnSpc>
              <a:buFont typeface="Wingdings" panose="05000000000000000000" pitchFamily="2" charset="2"/>
              <a:buNone/>
            </a:pPr>
            <a:endParaRPr lang="zh-CN" altLang="en-US" sz="1200" b="1" dirty="0">
              <a:solidFill>
                <a:srgbClr val="C00000"/>
              </a:solidFill>
              <a:latin typeface="楷体" panose="02010609060101010101" pitchFamily="49" charset="-122"/>
              <a:ea typeface="楷体" panose="02010609060101010101" pitchFamily="49" charset="-122"/>
            </a:endParaRP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rgbClr val="C00000"/>
              </a:solidFill>
              <a:latin typeface="楷体" panose="02010609060101010101" pitchFamily="49" charset="-122"/>
              <a:ea typeface="楷体" panose="02010609060101010101" pitchFamily="49" charset="-122"/>
            </a:endParaRP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23</a:t>
            </a:fld>
            <a:endParaRPr lang="zh-CN" altLang="en-US"/>
          </a:p>
        </p:txBody>
      </p:sp>
    </p:spTree>
    <p:extLst>
      <p:ext uri="{BB962C8B-B14F-4D97-AF65-F5344CB8AC3E}">
        <p14:creationId xmlns:p14="http://schemas.microsoft.com/office/powerpoint/2010/main" val="1692690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基于以上的解决思路进行简单的分析，因为模型需要最小化损失，因此只需在原始输出中添加一个一致的水印模式，这样攻击者的替代模型必然能学到该水印信息</a:t>
            </a:r>
            <a:endParaRPr lang="en-US" altLang="zh-CN" dirty="0"/>
          </a:p>
          <a:p>
            <a:r>
              <a:rPr lang="zh-CN" altLang="en-US" dirty="0"/>
              <a:t>下面给出了一个简单的解决方案，即在所有模型的输出中添加可见水印，</a:t>
            </a:r>
            <a:r>
              <a:rPr lang="zh-CN" altLang="en-US" sz="1200" dirty="0">
                <a:latin typeface="楷体" panose="02010609060101010101" pitchFamily="49" charset="-122"/>
                <a:ea typeface="楷体" panose="02010609060101010101" pitchFamily="49" charset="-122"/>
              </a:rPr>
              <a:t>该方法虽然可以抵抗窃取攻击；</a:t>
            </a:r>
            <a:r>
              <a:rPr lang="zh-CN" altLang="en-US" sz="1200" dirty="0">
                <a:solidFill>
                  <a:srgbClr val="C00000"/>
                </a:solidFill>
                <a:latin typeface="楷体" panose="02010609060101010101" pitchFamily="49" charset="-122"/>
                <a:ea typeface="楷体" panose="02010609060101010101" pitchFamily="49" charset="-122"/>
              </a:rPr>
              <a:t>然而，</a:t>
            </a:r>
            <a:r>
              <a:rPr lang="zh-CN" altLang="en-US" sz="1200" dirty="0">
                <a:latin typeface="楷体" panose="02010609060101010101" pitchFamily="49" charset="-122"/>
                <a:ea typeface="楷体" panose="02010609060101010101" pitchFamily="49" charset="-122"/>
              </a:rPr>
              <a:t>可见水印会严重降低目标模型输出的</a:t>
            </a:r>
            <a:r>
              <a:rPr lang="zh-CN" altLang="en-US" sz="1200" b="1" dirty="0">
                <a:solidFill>
                  <a:srgbClr val="C00000"/>
                </a:solidFill>
                <a:latin typeface="楷体" panose="02010609060101010101" pitchFamily="49" charset="-122"/>
                <a:ea typeface="楷体" panose="02010609060101010101" pitchFamily="49" charset="-122"/>
              </a:rPr>
              <a:t>视觉质量和可用性</a:t>
            </a:r>
          </a:p>
          <a:p>
            <a:r>
              <a:rPr lang="zh-CN" altLang="en-US" dirty="0"/>
              <a:t>，为此我们提出了不可见水印框架</a:t>
            </a: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24</a:t>
            </a:fld>
            <a:endParaRPr lang="zh-CN" altLang="en-US"/>
          </a:p>
        </p:txBody>
      </p:sp>
    </p:spTree>
    <p:extLst>
      <p:ext uri="{BB962C8B-B14F-4D97-AF65-F5344CB8AC3E}">
        <p14:creationId xmlns:p14="http://schemas.microsoft.com/office/powerpoint/2010/main" val="1267031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4</a:t>
            </a:fld>
            <a:endParaRPr lang="zh-CN" altLang="en-US"/>
          </a:p>
        </p:txBody>
      </p:sp>
    </p:spTree>
    <p:extLst>
      <p:ext uri="{BB962C8B-B14F-4D97-AF65-F5344CB8AC3E}">
        <p14:creationId xmlns:p14="http://schemas.microsoft.com/office/powerpoint/2010/main" val="667113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u="none" strike="noStrike" dirty="0">
                <a:effectLst/>
                <a:latin typeface="-apple-system"/>
              </a:rPr>
              <a:t>在此框架下尝试了传统的不可见数字水印算法</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25</a:t>
            </a:fld>
            <a:endParaRPr lang="zh-CN" altLang="en-US"/>
          </a:p>
        </p:txBody>
      </p:sp>
    </p:spTree>
    <p:extLst>
      <p:ext uri="{BB962C8B-B14F-4D97-AF65-F5344CB8AC3E}">
        <p14:creationId xmlns:p14="http://schemas.microsoft.com/office/powerpoint/2010/main" val="1394704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这里具体介绍一下深度不可见水印算法</a:t>
            </a:r>
            <a:endParaRPr lang="en-US" altLang="zh-CN" dirty="0"/>
          </a:p>
          <a:p>
            <a:r>
              <a:rPr lang="zh-CN" altLang="en-US" dirty="0"/>
              <a:t>算法采用深度网路实现水印嵌入，能够嵌入同尺寸的水印图片</a:t>
            </a:r>
            <a:endParaRPr lang="en-US" altLang="zh-CN" dirty="0"/>
          </a:p>
          <a:p>
            <a:r>
              <a:rPr lang="zh-CN" altLang="en-US" dirty="0"/>
              <a:t>在初始训练阶段，嵌入网络的目的是得到和无水印图片视觉质量上一致的含水印图片，提取网络的目的是能从含水印的图片中提取相应水印图片，而不含水印的图片包括原始的输入输出图片都不能提取出水印图像，</a:t>
            </a:r>
            <a:endParaRPr lang="en-US" altLang="zh-CN" dirty="0"/>
          </a:p>
          <a:p>
            <a:r>
              <a:rPr lang="zh-CN" altLang="en-US" dirty="0"/>
              <a:t>这里使用一张空白图片作为提取指导，这一步可以保证取证的完整性。因为在初始训练阶段，提取网络只见过无损的含水印图片，因此还需对抗训练阶段将窃取攻击对于水印带来的失真引入到提取网络的微调中，进而增强对于窃取攻击的抵抗能力。</a:t>
            </a: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26</a:t>
            </a:fld>
            <a:endParaRPr lang="zh-CN" altLang="en-US"/>
          </a:p>
        </p:txBody>
      </p:sp>
    </p:spTree>
    <p:extLst>
      <p:ext uri="{BB962C8B-B14F-4D97-AF65-F5344CB8AC3E}">
        <p14:creationId xmlns:p14="http://schemas.microsoft.com/office/powerpoint/2010/main" val="2618383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这里列举一下相关的损失设计和网络选择，以及水印提取成功的衡量标准</a:t>
            </a: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27</a:t>
            </a:fld>
            <a:endParaRPr lang="zh-CN" altLang="en-US"/>
          </a:p>
        </p:txBody>
      </p:sp>
    </p:spTree>
    <p:extLst>
      <p:ext uri="{BB962C8B-B14F-4D97-AF65-F5344CB8AC3E}">
        <p14:creationId xmlns:p14="http://schemas.microsoft.com/office/powerpoint/2010/main" val="3479743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接下来通过相应的实验验证我们的分析和设计</a:t>
            </a: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29</a:t>
            </a:fld>
            <a:endParaRPr lang="zh-CN" altLang="en-US"/>
          </a:p>
        </p:txBody>
      </p:sp>
    </p:spTree>
    <p:extLst>
      <p:ext uri="{BB962C8B-B14F-4D97-AF65-F5344CB8AC3E}">
        <p14:creationId xmlns:p14="http://schemas.microsoft.com/office/powerpoint/2010/main" val="3570249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实验</a:t>
            </a:r>
            <a:r>
              <a:rPr lang="en-US" altLang="zh-CN" dirty="0"/>
              <a:t>1</a:t>
            </a:r>
            <a:r>
              <a:rPr lang="zh-CN" altLang="en-US" dirty="0"/>
              <a:t>主要展示了本方法水印嵌入提取的能力，发现本方法适用于各种类型的水印图像，包括简单的灰度图像和复杂的彩色图像。</a:t>
            </a:r>
            <a:br>
              <a:rPr lang="zh-CN" altLang="en-US" dirty="0"/>
            </a:br>
            <a:r>
              <a:rPr lang="zh-CN" altLang="en-US" dirty="0"/>
              <a:t>可以在保证高视觉质量的同时，仍具有强提取能力。</a:t>
            </a: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31</a:t>
            </a:fld>
            <a:endParaRPr lang="zh-CN" altLang="en-US"/>
          </a:p>
        </p:txBody>
      </p:sp>
    </p:spTree>
    <p:extLst>
      <p:ext uri="{BB962C8B-B14F-4D97-AF65-F5344CB8AC3E}">
        <p14:creationId xmlns:p14="http://schemas.microsoft.com/office/powerpoint/2010/main" val="3633332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a:t>
            </a:r>
            <a:r>
              <a:rPr lang="zh-CN" altLang="en-US" sz="1200" dirty="0">
                <a:solidFill>
                  <a:schemeClr val="bg1"/>
                </a:solidFill>
                <a:latin typeface="微软雅黑" panose="020B0503020204020204" pitchFamily="34" charset="-122"/>
                <a:ea typeface="微软雅黑" panose="020B0503020204020204" pitchFamily="34" charset="-122"/>
              </a:rPr>
              <a:t>抵抗模型窃取攻击方面，可以发现本方法对于不同网络结构以及不同的损失组合下的窃取攻击都具有鲁棒性。水印提取成功率很高。</a:t>
            </a:r>
          </a:p>
          <a:p>
            <a:r>
              <a:rPr lang="zh-CN" altLang="en-US" dirty="0"/>
              <a:t>此外，</a:t>
            </a:r>
            <a:r>
              <a:rPr lang="zh-CN" altLang="en-US" sz="1400" b="1" dirty="0">
                <a:latin typeface="Times New Roman" panose="02020603050405020304" pitchFamily="18" charset="0"/>
                <a:ea typeface="楷体" panose="02010609060101010101" pitchFamily="49" charset="-122"/>
                <a:cs typeface="Times New Roman" panose="02020603050405020304" pitchFamily="18" charset="0"/>
              </a:rPr>
              <a:t>对抗训练阶段 </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对于抵抗窃取攻击至关</a:t>
            </a:r>
            <a:r>
              <a:rPr lang="zh-CN" altLang="en-US" sz="12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重要</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32</a:t>
            </a:fld>
            <a:endParaRPr lang="zh-CN" altLang="en-US"/>
          </a:p>
        </p:txBody>
      </p:sp>
    </p:spTree>
    <p:extLst>
      <p:ext uri="{BB962C8B-B14F-4D97-AF65-F5344CB8AC3E}">
        <p14:creationId xmlns:p14="http://schemas.microsoft.com/office/powerpoint/2010/main" val="1966604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实验</a:t>
            </a:r>
            <a:r>
              <a:rPr lang="en-US" altLang="zh-CN" dirty="0"/>
              <a:t>2</a:t>
            </a:r>
            <a:r>
              <a:rPr lang="zh-CN" altLang="en-US" dirty="0"/>
              <a:t>是和其他方法的比较，包括传统的空域不可见水印算法，以及经典的深度水印算法</a:t>
            </a:r>
            <a:r>
              <a:rPr lang="en-US" altLang="zh-CN" dirty="0"/>
              <a:t>HiDDeN</a:t>
            </a:r>
          </a:p>
          <a:p>
            <a:endParaRPr lang="en-US" altLang="zh-CN" dirty="0"/>
          </a:p>
          <a:p>
            <a:r>
              <a:rPr lang="zh-CN" altLang="en-US" dirty="0"/>
              <a:t>发现本方法不仅具有更好的嵌入和提取能力，而且</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对窃取攻击具有</a:t>
            </a:r>
            <a:r>
              <a:rPr lang="zh-CN" altLang="en-US" sz="12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更强的</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鲁棒性</a:t>
            </a:r>
            <a:br>
              <a:rPr lang="zh-CN" altLang="en-US" dirty="0"/>
            </a:b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33</a:t>
            </a:fld>
            <a:endParaRPr lang="zh-CN" altLang="en-US"/>
          </a:p>
        </p:txBody>
      </p:sp>
    </p:spTree>
    <p:extLst>
      <p:ext uri="{BB962C8B-B14F-4D97-AF65-F5344CB8AC3E}">
        <p14:creationId xmlns:p14="http://schemas.microsoft.com/office/powerpoint/2010/main" val="2363537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此外，对传统空域不可见水印算法进行了进一步分析，发现其只能抵抗一些特殊情况下的窃取攻击。</a:t>
            </a:r>
          </a:p>
          <a:p>
            <a:r>
              <a:rPr lang="en-US" altLang="zh-CN" dirty="0"/>
              <a:t>2</a:t>
            </a:r>
            <a:r>
              <a:rPr lang="zh-CN" altLang="en-US" dirty="0"/>
              <a:t>）原始水印的模式从残差图像中可以被发现。</a:t>
            </a:r>
          </a:p>
          <a:p>
            <a:r>
              <a:rPr lang="en-US" altLang="zh-CN" dirty="0"/>
              <a:t>3</a:t>
            </a:r>
            <a:r>
              <a:rPr lang="zh-CN" altLang="en-US" dirty="0"/>
              <a:t>）不能嵌入像 </a:t>
            </a:r>
            <a:r>
              <a:rPr lang="en-US" altLang="zh-CN" dirty="0"/>
              <a:t>logo </a:t>
            </a:r>
            <a:r>
              <a:rPr lang="zh-CN" altLang="en-US" dirty="0"/>
              <a:t>图像这样的高容量水印。</a:t>
            </a:r>
          </a:p>
          <a:p>
            <a:r>
              <a:rPr lang="en-US" altLang="zh-CN" dirty="0"/>
              <a:t>4</a:t>
            </a:r>
            <a:r>
              <a:rPr lang="zh-CN" altLang="en-US" dirty="0"/>
              <a:t>）在嵌入</a:t>
            </a:r>
            <a:r>
              <a:rPr lang="en-US" altLang="zh-CN" dirty="0"/>
              <a:t>/</a:t>
            </a:r>
            <a:r>
              <a:rPr lang="zh-CN" altLang="en-US" dirty="0"/>
              <a:t>提取时间方面，本方法也是可以想比拟的</a:t>
            </a: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34</a:t>
            </a:fld>
            <a:endParaRPr lang="zh-CN" altLang="en-US"/>
          </a:p>
        </p:txBody>
      </p:sp>
    </p:spTree>
    <p:extLst>
      <p:ext uri="{BB962C8B-B14F-4D97-AF65-F5344CB8AC3E}">
        <p14:creationId xmlns:p14="http://schemas.microsoft.com/office/powerpoint/2010/main" val="83066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实验</a:t>
            </a:r>
            <a:r>
              <a:rPr lang="en-US" altLang="zh-CN" dirty="0"/>
              <a:t>3</a:t>
            </a:r>
            <a:r>
              <a:rPr lang="zh-CN" altLang="en-US" dirty="0"/>
              <a:t>考虑了水印重写攻击，实验发现增强的训练策略下训练的提取子网络仍然可以很好地抵抗水印重写攻击。</a:t>
            </a:r>
          </a:p>
          <a:p>
            <a:r>
              <a:rPr lang="en-US" altLang="zh-CN" dirty="0"/>
              <a:t>2</a:t>
            </a:r>
            <a:r>
              <a:rPr lang="zh-CN" altLang="en-US" dirty="0"/>
              <a:t>）但攻击者也可以提取他们的水印，仍然需要水印协议来解决相应的所有权争论。</a:t>
            </a: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35</a:t>
            </a:fld>
            <a:endParaRPr lang="zh-CN" altLang="en-US"/>
          </a:p>
        </p:txBody>
      </p:sp>
    </p:spTree>
    <p:extLst>
      <p:ext uri="{BB962C8B-B14F-4D97-AF65-F5344CB8AC3E}">
        <p14:creationId xmlns:p14="http://schemas.microsoft.com/office/powerpoint/2010/main" val="2022871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r>
              <a:rPr lang="zh-CN" altLang="en-US" dirty="0"/>
              <a:t>在消融实验方面，我们发现</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）在没有干净损失的情况下，提取子网络总是从来自图像域 </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A</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B </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的无水印图像中提取杂乱的水印图像，并具有高 </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NC </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值，从而导致</a:t>
            </a:r>
            <a:r>
              <a:rPr lang="zh-CN" altLang="en-US" sz="12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取证不可靠</a:t>
            </a:r>
            <a:r>
              <a:rPr lang="zh-CN" altLang="en-US" sz="1200" dirty="0">
                <a:latin typeface="楷体" panose="02010609060101010101" pitchFamily="49" charset="-122"/>
                <a:ea typeface="楷体" panose="02010609060101010101" pitchFamily="49" charset="-122"/>
              </a:rPr>
              <a:t>。</a:t>
            </a:r>
            <a:br>
              <a:rPr lang="en-US" altLang="zh-CN" sz="1200" dirty="0">
                <a:latin typeface="Times New Roman" panose="02020603050405020304" pitchFamily="18" charset="0"/>
                <a:ea typeface="楷体" panose="02010609060101010101" pitchFamily="49" charset="-122"/>
                <a:cs typeface="Times New Roman" panose="02020603050405020304" pitchFamily="18" charset="0"/>
              </a:rPr>
            </a:br>
            <a:endParaRPr lang="en-US" altLang="zh-CN" sz="1200" dirty="0">
              <a:latin typeface="Times New Roman" panose="02020603050405020304" pitchFamily="18" charset="0"/>
              <a:ea typeface="楷体" panose="02010609060101010101" pitchFamily="49" charset="-122"/>
              <a:cs typeface="Times New Roman" panose="02020603050405020304" pitchFamily="18" charset="0"/>
            </a:endParaRPr>
          </a:p>
          <a:p>
            <a:pPr algn="just">
              <a:lnSpc>
                <a:spcPct val="150000"/>
              </a:lnSpc>
            </a:pP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2</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）当训练没有一致性损失时，提取子网络 </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R </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只能提取</a:t>
            </a:r>
            <a:r>
              <a:rPr lang="zh-CN" altLang="en-US" sz="12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非常弱</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的水印，</a:t>
            </a:r>
            <a:r>
              <a:rPr lang="zh-CN" altLang="en-US" sz="12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甚至不能</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从替代模型的输出中提取任何水印</a:t>
            </a:r>
            <a:r>
              <a:rPr lang="zh-CN" altLang="en-US" sz="1200" dirty="0">
                <a:latin typeface="楷体" panose="02010609060101010101" pitchFamily="49" charset="-122"/>
                <a:ea typeface="楷体" panose="02010609060101010101" pitchFamily="49" charset="-122"/>
              </a:rPr>
              <a:t>。</a:t>
            </a:r>
            <a:endParaRPr lang="en-US" altLang="zh-CN" sz="1200" dirty="0">
              <a:latin typeface="Times New Roman" panose="02020603050405020304" pitchFamily="18" charset="0"/>
              <a:ea typeface="楷体" panose="02010609060101010101" pitchFamily="49" charset="-122"/>
              <a:cs typeface="Times New Roman" panose="02020603050405020304" pitchFamily="18" charset="0"/>
            </a:endParaRP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36</a:t>
            </a:fld>
            <a:endParaRPr lang="zh-CN" altLang="en-US"/>
          </a:p>
        </p:txBody>
      </p:sp>
    </p:spTree>
    <p:extLst>
      <p:ext uri="{BB962C8B-B14F-4D97-AF65-F5344CB8AC3E}">
        <p14:creationId xmlns:p14="http://schemas.microsoft.com/office/powerpoint/2010/main" val="2020036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38AE319-D836-4DCB-9CAB-E6F561B3AA7E}" type="slidenum">
              <a:rPr lang="zh-CN" altLang="en-US" smtClean="0"/>
              <a:t>6</a:t>
            </a:fld>
            <a:endParaRPr lang="zh-CN" altLang="en-US"/>
          </a:p>
        </p:txBody>
      </p:sp>
    </p:spTree>
    <p:extLst>
      <p:ext uri="{BB962C8B-B14F-4D97-AF65-F5344CB8AC3E}">
        <p14:creationId xmlns:p14="http://schemas.microsoft.com/office/powerpoint/2010/main" val="38896607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还发现</a:t>
            </a:r>
            <a:br>
              <a:rPr lang="zh-CN" altLang="en-US" dirty="0"/>
            </a:b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37</a:t>
            </a:fld>
            <a:endParaRPr lang="zh-CN" altLang="en-US"/>
          </a:p>
        </p:txBody>
      </p:sp>
    </p:spTree>
    <p:extLst>
      <p:ext uri="{BB962C8B-B14F-4D97-AF65-F5344CB8AC3E}">
        <p14:creationId xmlns:p14="http://schemas.microsoft.com/office/powerpoint/2010/main" val="2141207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dirty="0">
                <a:solidFill>
                  <a:srgbClr val="000000"/>
                </a:solidFill>
                <a:effectLst/>
                <a:latin typeface="SimSun" panose="02010600030101010101" pitchFamily="2" charset="-122"/>
                <a:ea typeface="SimSun" panose="02010600030101010101" pitchFamily="2" charset="-122"/>
              </a:rPr>
              <a:t>此外，</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38</a:t>
            </a:fld>
            <a:endParaRPr lang="zh-CN" altLang="en-US"/>
          </a:p>
        </p:txBody>
      </p:sp>
    </p:spTree>
    <p:extLst>
      <p:ext uri="{BB962C8B-B14F-4D97-AF65-F5344CB8AC3E}">
        <p14:creationId xmlns:p14="http://schemas.microsoft.com/office/powerpoint/2010/main" val="14878540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dirty="0">
                <a:solidFill>
                  <a:srgbClr val="000000"/>
                </a:solidFill>
                <a:effectLst/>
                <a:latin typeface="SimSun" panose="02010600030101010101" pitchFamily="2" charset="-122"/>
                <a:ea typeface="SimSun" panose="02010600030101010101" pitchFamily="2" charset="-122"/>
              </a:rPr>
              <a:t>实验</a:t>
            </a:r>
            <a:r>
              <a:rPr lang="en-US" altLang="zh-CN" sz="1200" b="0" i="0" dirty="0">
                <a:solidFill>
                  <a:srgbClr val="000000"/>
                </a:solidFill>
                <a:effectLst/>
                <a:latin typeface="SimSun" panose="02010600030101010101" pitchFamily="2" charset="-122"/>
                <a:ea typeface="SimSun" panose="02010600030101010101" pitchFamily="2" charset="-122"/>
              </a:rPr>
              <a:t>5</a:t>
            </a:r>
            <a:r>
              <a:rPr lang="zh-CN" altLang="en-US" sz="1200" b="0" i="0" dirty="0">
                <a:solidFill>
                  <a:srgbClr val="000000"/>
                </a:solidFill>
                <a:effectLst/>
                <a:latin typeface="SimSun" panose="02010600030101010101" pitchFamily="2" charset="-122"/>
                <a:ea typeface="SimSun" panose="02010600030101010101" pitchFamily="2" charset="-122"/>
              </a:rPr>
              <a:t>验证了拓展应用的可行性，我们发现</a:t>
            </a:r>
            <a:r>
              <a:rPr lang="en-US" altLang="zh-CN" sz="1200" b="0" i="0" dirty="0">
                <a:solidFill>
                  <a:srgbClr val="000000"/>
                </a:solidFill>
                <a:effectLst/>
                <a:latin typeface="SimSun" panose="02010600030101010101" pitchFamily="2" charset="-122"/>
                <a:ea typeface="SimSun" panose="02010600030101010101" pitchFamily="2" charset="-122"/>
              </a:rPr>
              <a:t>s</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39</a:t>
            </a:fld>
            <a:endParaRPr lang="zh-CN" altLang="en-US"/>
          </a:p>
        </p:txBody>
      </p:sp>
    </p:spTree>
    <p:extLst>
      <p:ext uri="{BB962C8B-B14F-4D97-AF65-F5344CB8AC3E}">
        <p14:creationId xmlns:p14="http://schemas.microsoft.com/office/powerpoint/2010/main" val="4131616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40</a:t>
            </a:fld>
            <a:endParaRPr lang="zh-CN" altLang="en-US"/>
          </a:p>
        </p:txBody>
      </p:sp>
    </p:spTree>
    <p:extLst>
      <p:ext uri="{BB962C8B-B14F-4D97-AF65-F5344CB8AC3E}">
        <p14:creationId xmlns:p14="http://schemas.microsoft.com/office/powerpoint/2010/main" val="1895186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41</a:t>
            </a:fld>
            <a:endParaRPr lang="zh-CN" altLang="en-US"/>
          </a:p>
        </p:txBody>
      </p:sp>
    </p:spTree>
    <p:extLst>
      <p:ext uri="{BB962C8B-B14F-4D97-AF65-F5344CB8AC3E}">
        <p14:creationId xmlns:p14="http://schemas.microsoft.com/office/powerpoint/2010/main" val="22094822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42</a:t>
            </a:fld>
            <a:endParaRPr lang="zh-CN" altLang="en-US"/>
          </a:p>
        </p:txBody>
      </p:sp>
    </p:spTree>
    <p:extLst>
      <p:ext uri="{BB962C8B-B14F-4D97-AF65-F5344CB8AC3E}">
        <p14:creationId xmlns:p14="http://schemas.microsoft.com/office/powerpoint/2010/main" val="2270041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43</a:t>
            </a:fld>
            <a:endParaRPr lang="zh-CN" altLang="en-US"/>
          </a:p>
        </p:txBody>
      </p:sp>
    </p:spTree>
    <p:extLst>
      <p:ext uri="{BB962C8B-B14F-4D97-AF65-F5344CB8AC3E}">
        <p14:creationId xmlns:p14="http://schemas.microsoft.com/office/powerpoint/2010/main" val="14868754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44</a:t>
            </a:fld>
            <a:endParaRPr lang="zh-CN" altLang="en-US"/>
          </a:p>
        </p:txBody>
      </p:sp>
    </p:spTree>
    <p:extLst>
      <p:ext uri="{BB962C8B-B14F-4D97-AF65-F5344CB8AC3E}">
        <p14:creationId xmlns:p14="http://schemas.microsoft.com/office/powerpoint/2010/main" val="28680248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150000"/>
              </a:lnSpc>
              <a:buFont typeface="Wingdings" panose="05000000000000000000" pitchFamily="2" charset="2"/>
              <a:buNone/>
            </a:pPr>
            <a:r>
              <a:rPr lang="zh-CN" altLang="en-US" dirty="0"/>
              <a:t>模型水印中的多重攻击问题，即</a:t>
            </a:r>
            <a:r>
              <a:rPr lang="zh-CN" altLang="en-US" sz="1200" dirty="0">
                <a:latin typeface="楷体" panose="02010609060101010101" pitchFamily="49" charset="-122"/>
                <a:ea typeface="楷体" panose="02010609060101010101" pitchFamily="49" charset="-122"/>
              </a:rPr>
              <a:t>攻击者在确保窃取模型的性能不下降的前提下，尽可能</a:t>
            </a:r>
            <a:r>
              <a:rPr lang="zh-CN" altLang="en-US" sz="1200" b="1" dirty="0">
                <a:solidFill>
                  <a:srgbClr val="C00000"/>
                </a:solidFill>
                <a:latin typeface="楷体" panose="02010609060101010101" pitchFamily="49" charset="-122"/>
                <a:ea typeface="楷体" panose="02010609060101010101" pitchFamily="49" charset="-122"/>
              </a:rPr>
              <a:t>同时部署不同</a:t>
            </a:r>
            <a:r>
              <a:rPr lang="zh-CN" altLang="en-US" sz="1200" dirty="0">
                <a:latin typeface="楷体" panose="02010609060101010101" pitchFamily="49" charset="-122"/>
                <a:ea typeface="楷体" panose="02010609060101010101" pitchFamily="49" charset="-122"/>
              </a:rPr>
              <a:t>的攻击方式</a:t>
            </a:r>
            <a:endParaRPr lang="en-US" altLang="zh-CN" sz="1200" b="1" dirty="0">
              <a:solidFill>
                <a:srgbClr val="C00000"/>
              </a:solidFill>
              <a:latin typeface="楷体" panose="02010609060101010101" pitchFamily="49" charset="-122"/>
              <a:ea typeface="楷体" panose="02010609060101010101" pitchFamily="49" charset="-122"/>
            </a:endParaRPr>
          </a:p>
          <a:p>
            <a:pPr marL="0" indent="0">
              <a:lnSpc>
                <a:spcPct val="150000"/>
              </a:lnSpc>
              <a:buFont typeface="Wingdings" panose="05000000000000000000" pitchFamily="2" charset="2"/>
              <a:buNone/>
            </a:pPr>
            <a:r>
              <a:rPr lang="zh-CN" altLang="en-US" sz="1200" dirty="0">
                <a:latin typeface="楷体" panose="02010609060101010101" pitchFamily="49" charset="-122"/>
                <a:ea typeface="楷体" panose="02010609060101010101" pitchFamily="49" charset="-122"/>
              </a:rPr>
              <a:t>结合前述研究内容，进而解决模型水印中的多重攻击问题</a:t>
            </a:r>
            <a:endParaRPr lang="en-US" altLang="zh-CN" sz="1200" dirty="0">
              <a:latin typeface="楷体" panose="02010609060101010101" pitchFamily="49" charset="-122"/>
              <a:ea typeface="楷体" panose="02010609060101010101" pitchFamily="49" charset="-122"/>
            </a:endParaRPr>
          </a:p>
          <a:p>
            <a:pPr marL="0" indent="0">
              <a:lnSpc>
                <a:spcPct val="150000"/>
              </a:lnSpc>
              <a:buFont typeface="Wingdings" panose="05000000000000000000" pitchFamily="2" charset="2"/>
              <a:buNone/>
            </a:pPr>
            <a:endParaRPr lang="en-US" altLang="zh-CN" sz="1200" dirty="0">
              <a:latin typeface="楷体" panose="02010609060101010101" pitchFamily="49" charset="-122"/>
              <a:ea typeface="楷体" panose="02010609060101010101" pitchFamily="49" charset="-122"/>
            </a:endParaRPr>
          </a:p>
          <a:p>
            <a:pPr marL="0" indent="0">
              <a:lnSpc>
                <a:spcPct val="150000"/>
              </a:lnSpc>
              <a:buFont typeface="Wingdings" panose="05000000000000000000" pitchFamily="2" charset="2"/>
              <a:buNone/>
            </a:pPr>
            <a:r>
              <a:rPr lang="zh-CN" altLang="en-US" sz="1200" dirty="0">
                <a:latin typeface="楷体" panose="02010609060101010101" pitchFamily="49" charset="-122"/>
                <a:ea typeface="楷体" panose="02010609060101010101" pitchFamily="49" charset="-122"/>
              </a:rPr>
              <a:t>我们发现，对于前述的图像处理模型，如果攻击者在获得相应的数据对之后，首先对其进行数据预处理，再进行替代模型的训练，那么前述所提出的抗窃取攻击的黑盒模型水印算法将会失效，</a:t>
            </a:r>
            <a:endParaRPr lang="en-US" altLang="zh-CN" sz="1200" dirty="0">
              <a:latin typeface="楷体" panose="02010609060101010101" pitchFamily="49" charset="-122"/>
              <a:ea typeface="楷体" panose="02010609060101010101" pitchFamily="49" charset="-122"/>
            </a:endParaRP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45</a:t>
            </a:fld>
            <a:endParaRPr lang="zh-CN" altLang="en-US"/>
          </a:p>
        </p:txBody>
      </p:sp>
    </p:spTree>
    <p:extLst>
      <p:ext uri="{BB962C8B-B14F-4D97-AF65-F5344CB8AC3E}">
        <p14:creationId xmlns:p14="http://schemas.microsoft.com/office/powerpoint/2010/main" val="2223751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为此，我们进行了相应的分析，回顾前述算法后，我们发现</a:t>
            </a:r>
            <a:r>
              <a:rPr lang="zh-CN" altLang="en-US" sz="1200" dirty="0">
                <a:latin typeface="楷体" panose="02010609060101010101" pitchFamily="49" charset="-122"/>
                <a:ea typeface="楷体" panose="02010609060101010101" pitchFamily="49" charset="-122"/>
              </a:rPr>
              <a:t>由于 𝛿 本质上是嵌入在模型输出中的统一水印图像，称这种一致性为</a:t>
            </a:r>
            <a:r>
              <a:rPr lang="zh-CN" altLang="en-US" sz="1200" b="1" dirty="0">
                <a:solidFill>
                  <a:srgbClr val="C00000"/>
                </a:solidFill>
                <a:latin typeface="楷体" panose="02010609060101010101" pitchFamily="49" charset="-122"/>
                <a:ea typeface="楷体" panose="02010609060101010101" pitchFamily="49" charset="-122"/>
              </a:rPr>
              <a:t>“整体图像一致性”</a:t>
            </a:r>
            <a:endParaRPr lang="en-US" altLang="zh-CN" sz="1200" dirty="0">
              <a:latin typeface="楷体" panose="02010609060101010101" pitchFamily="49" charset="-122"/>
              <a:ea typeface="楷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a:t>
            </a:r>
            <a:r>
              <a:rPr lang="zh-CN" altLang="en-US" sz="1200" dirty="0">
                <a:latin typeface="楷体" panose="02010609060101010101" pitchFamily="49" charset="-122"/>
                <a:ea typeface="楷体" panose="02010609060101010101" pitchFamily="49" charset="-122"/>
              </a:rPr>
              <a:t>即使使用</a:t>
            </a:r>
            <a:r>
              <a:rPr lang="zh-CN" altLang="en-US" sz="1200" b="1" dirty="0">
                <a:solidFill>
                  <a:srgbClr val="C00000"/>
                </a:solidFill>
                <a:latin typeface="楷体" panose="02010609060101010101" pitchFamily="49" charset="-122"/>
                <a:ea typeface="楷体" panose="02010609060101010101" pitchFamily="49" charset="-122"/>
              </a:rPr>
              <a:t>重复模式</a:t>
            </a:r>
            <a:r>
              <a:rPr lang="zh-CN" altLang="en-US" sz="1200" dirty="0">
                <a:latin typeface="楷体" panose="02010609060101010101" pitchFamily="49" charset="-122"/>
                <a:ea typeface="楷体" panose="02010609060101010101" pitchFamily="49" charset="-122"/>
              </a:rPr>
              <a:t>的水印图片，经过数据预处理后，也无法保证“整体图像一致性”；</a:t>
            </a:r>
            <a:endParaRPr lang="en-US" altLang="zh-CN" sz="1200" dirty="0">
              <a:latin typeface="楷体" panose="02010609060101010101" pitchFamily="49" charset="-122"/>
              <a:ea typeface="楷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楷体" panose="02010609060101010101" pitchFamily="49" charset="-122"/>
                <a:ea typeface="楷体" panose="02010609060101010101" pitchFamily="49" charset="-122"/>
              </a:rPr>
              <a:t>输入图像</a:t>
            </a:r>
            <a:r>
              <a:rPr lang="en-US" altLang="zh-CN" sz="1200" dirty="0">
                <a:latin typeface="楷体" panose="02010609060101010101" pitchFamily="49" charset="-122"/>
                <a:ea typeface="楷体" panose="02010609060101010101" pitchFamily="49" charset="-122"/>
              </a:rPr>
              <a:t>A</a:t>
            </a:r>
            <a:r>
              <a:rPr lang="zh-CN" altLang="en-US" sz="1200" dirty="0">
                <a:latin typeface="楷体" panose="02010609060101010101" pitchFamily="49" charset="-122"/>
                <a:ea typeface="楷体" panose="02010609060101010101" pitchFamily="49" charset="-122"/>
              </a:rPr>
              <a:t>经过处理后可表示为</a:t>
            </a:r>
            <a:r>
              <a:rPr lang="en-US" altLang="zh-CN" sz="1200" dirty="0">
                <a:latin typeface="楷体" panose="02010609060101010101" pitchFamily="49" charset="-122"/>
                <a:ea typeface="楷体" panose="02010609060101010101" pitchFamily="49" charset="-122"/>
              </a:rPr>
              <a:t>t{a},</a:t>
            </a:r>
            <a:r>
              <a:rPr lang="zh-CN" altLang="en-US" sz="1200" dirty="0">
                <a:latin typeface="楷体" panose="02010609060101010101" pitchFamily="49" charset="-122"/>
                <a:ea typeface="楷体" panose="02010609060101010101" pitchFamily="49" charset="-122"/>
              </a:rPr>
              <a:t>含水印图像</a:t>
            </a:r>
            <a:r>
              <a:rPr lang="en-US" altLang="zh-CN" sz="1200" dirty="0" err="1">
                <a:latin typeface="楷体" panose="02010609060101010101" pitchFamily="49" charset="-122"/>
                <a:ea typeface="楷体" panose="02010609060101010101" pitchFamily="49" charset="-122"/>
              </a:rPr>
              <a:t>b+ta</a:t>
            </a:r>
            <a:r>
              <a:rPr lang="zh-CN" altLang="en-US" sz="1200" dirty="0">
                <a:latin typeface="楷体" panose="02010609060101010101" pitchFamily="49" charset="-122"/>
                <a:ea typeface="楷体" panose="02010609060101010101" pitchFamily="49" charset="-122"/>
              </a:rPr>
              <a:t>经过处理后可表示为</a:t>
            </a:r>
            <a:r>
              <a:rPr lang="en-US" altLang="zh-CN" sz="1200" dirty="0">
                <a:latin typeface="楷体" panose="02010609060101010101" pitchFamily="49" charset="-122"/>
                <a:ea typeface="楷体" panose="02010609060101010101" pitchFamily="49" charset="-122"/>
              </a:rPr>
              <a:t>t{</a:t>
            </a:r>
            <a:r>
              <a:rPr lang="en-US" altLang="zh-CN" sz="1200" dirty="0" err="1">
                <a:latin typeface="楷体" panose="02010609060101010101" pitchFamily="49" charset="-122"/>
                <a:ea typeface="楷体" panose="02010609060101010101" pitchFamily="49" charset="-122"/>
              </a:rPr>
              <a:t>b+te</a:t>
            </a:r>
            <a:r>
              <a:rPr lang="en-US" altLang="zh-CN" sz="1200" dirty="0">
                <a:latin typeface="楷体" panose="02010609060101010101" pitchFamily="49" charset="-122"/>
                <a:ea typeface="楷体" panose="02010609060101010101" pitchFamily="49" charset="-122"/>
              </a:rPr>
              <a:t>}, </a:t>
            </a:r>
            <a:r>
              <a:rPr lang="zh-CN" altLang="en-US" sz="1200" dirty="0">
                <a:latin typeface="楷体" panose="02010609060101010101" pitchFamily="49" charset="-122"/>
                <a:ea typeface="楷体" panose="02010609060101010101" pitchFamily="49" charset="-122"/>
              </a:rPr>
              <a:t>假设数据处理方式为线性的，那么</a:t>
            </a:r>
            <a:r>
              <a:rPr lang="en-US" altLang="zh-CN" sz="1200" dirty="0">
                <a:latin typeface="楷体" panose="02010609060101010101" pitchFamily="49" charset="-122"/>
                <a:ea typeface="楷体" panose="02010609060101010101" pitchFamily="49" charset="-122"/>
              </a:rPr>
              <a:t>t</a:t>
            </a:r>
            <a:r>
              <a:rPr lang="zh-CN" altLang="en-US" sz="1200" dirty="0">
                <a:latin typeface="楷体" panose="02010609060101010101" pitchFamily="49" charset="-122"/>
                <a:ea typeface="楷体" panose="02010609060101010101" pitchFamily="49" charset="-122"/>
              </a:rPr>
              <a:t>（）</a:t>
            </a:r>
            <a:r>
              <a:rPr lang="en-US" altLang="zh-CN" sz="1200" dirty="0">
                <a:latin typeface="楷体" panose="02010609060101010101" pitchFamily="49" charset="-122"/>
                <a:ea typeface="楷体" panose="02010609060101010101" pitchFamily="49" charset="-122"/>
              </a:rPr>
              <a:t>=</a:t>
            </a:r>
            <a:r>
              <a:rPr lang="zh-CN" altLang="en-US" sz="1200" dirty="0">
                <a:latin typeface="楷体" panose="02010609060101010101" pitchFamily="49" charset="-122"/>
                <a:ea typeface="楷体" panose="02010609060101010101" pitchFamily="49" charset="-122"/>
              </a:rPr>
              <a:t>；</a:t>
            </a:r>
            <a:r>
              <a:rPr lang="en-US" altLang="zh-CN" sz="1200" dirty="0">
                <a:latin typeface="楷体" panose="02010609060101010101" pitchFamily="49" charset="-122"/>
                <a:ea typeface="楷体" panose="02010609060101010101" pitchFamily="49" charset="-122"/>
              </a:rPr>
              <a:t>tb</a:t>
            </a:r>
            <a:r>
              <a:rPr lang="zh-CN" altLang="en-US" sz="1200" dirty="0">
                <a:latin typeface="楷体" panose="02010609060101010101" pitchFamily="49" charset="-122"/>
                <a:ea typeface="楷体" panose="02010609060101010101" pitchFamily="49" charset="-122"/>
              </a:rPr>
              <a:t>和</a:t>
            </a:r>
            <a:r>
              <a:rPr lang="en-US" altLang="zh-CN" sz="1200" dirty="0">
                <a:latin typeface="楷体" panose="02010609060101010101" pitchFamily="49" charset="-122"/>
                <a:ea typeface="楷体" panose="02010609060101010101" pitchFamily="49" charset="-122"/>
              </a:rPr>
              <a:t>t </a:t>
            </a:r>
            <a:r>
              <a:rPr lang="en-US" altLang="zh-CN" sz="1200" dirty="0" err="1">
                <a:latin typeface="楷体" panose="02010609060101010101" pitchFamily="49" charset="-122"/>
                <a:ea typeface="楷体" panose="02010609060101010101" pitchFamily="49" charset="-122"/>
              </a:rPr>
              <a:t>te</a:t>
            </a:r>
            <a:r>
              <a:rPr lang="zh-CN" altLang="en-US" sz="1200" dirty="0">
                <a:latin typeface="楷体" panose="02010609060101010101" pitchFamily="49" charset="-122"/>
                <a:ea typeface="楷体" panose="02010609060101010101" pitchFamily="49" charset="-122"/>
              </a:rPr>
              <a:t>之间需要建立联系，这样才能方便模型的记忆</a:t>
            </a:r>
            <a:endParaRPr lang="en-US" altLang="zh-CN" sz="1200" dirty="0">
              <a:latin typeface="楷体" panose="02010609060101010101" pitchFamily="49" charset="-122"/>
              <a:ea typeface="楷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楷体" panose="02010609060101010101" pitchFamily="49" charset="-122"/>
              <a:ea typeface="楷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楷体" panose="02010609060101010101" pitchFamily="49" charset="-122"/>
                <a:ea typeface="楷体" panose="02010609060101010101" pitchFamily="49" charset="-122"/>
              </a:rPr>
              <a:t>为此，我们给出问题的解决思路</a:t>
            </a:r>
            <a:endParaRPr lang="en-US" altLang="zh-CN" sz="1200" dirty="0">
              <a:latin typeface="楷体" panose="02010609060101010101" pitchFamily="49" charset="-122"/>
              <a:ea typeface="楷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楷体" panose="02010609060101010101" pitchFamily="49" charset="-122"/>
              <a:ea typeface="楷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楷体" panose="02010609060101010101" pitchFamily="49" charset="-122"/>
              <a:ea typeface="楷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楷体" panose="02010609060101010101" pitchFamily="49" charset="-122"/>
              <a:ea typeface="楷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46</a:t>
            </a:fld>
            <a:endParaRPr lang="zh-CN" altLang="en-US"/>
          </a:p>
        </p:txBody>
      </p:sp>
    </p:spTree>
    <p:extLst>
      <p:ext uri="{BB962C8B-B14F-4D97-AF65-F5344CB8AC3E}">
        <p14:creationId xmlns:p14="http://schemas.microsoft.com/office/powerpoint/2010/main" val="679712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7</a:t>
            </a:fld>
            <a:endParaRPr lang="zh-CN" altLang="en-US"/>
          </a:p>
        </p:txBody>
      </p:sp>
    </p:spTree>
    <p:extLst>
      <p:ext uri="{BB962C8B-B14F-4D97-AF65-F5344CB8AC3E}">
        <p14:creationId xmlns:p14="http://schemas.microsoft.com/office/powerpoint/2010/main" val="3718733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基于结构一致性的水印设计，我们进而改善了研究内容二的方案，提出了结构对齐的深度模型水印算法，其中包括编码器和结构提取器，编码器</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采用 </a:t>
            </a:r>
            <a:r>
              <a:rPr lang="en-US" altLang="zh-CN" sz="12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RGB </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值表示水印信息，结构提取器要提取的结构可以</a:t>
            </a:r>
            <a:r>
              <a:rPr lang="zh-CN" altLang="en-US" sz="12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因具体任务而异</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，默认使用</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Sobel </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算法提取全局边缘作为结构区域；然后将彩色边缘图像作为水印图片，后续的网络训练方式基本上遵从了</a:t>
            </a:r>
            <a:r>
              <a:rPr lang="zh-CN" altLang="en-US" dirty="0"/>
              <a:t>研究内容二的方案，其中不同在于添加了数据增广层，</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在数据增广层中</a:t>
            </a:r>
            <a:r>
              <a:rPr lang="zh-CN" altLang="en-US" sz="12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逐个添加</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增广操作，是模型易于收敛，水印提取的损失函数针对结构区域和非结构区域进行了相应的加权操作</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Times New Roman" panose="02020603050405020304" pitchFamily="18" charset="0"/>
              <a:ea typeface="楷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Times New Roman" panose="02020603050405020304" pitchFamily="18" charset="0"/>
              <a:ea typeface="楷体" panose="02010609060101010101" pitchFamily="49" charset="-122"/>
              <a:cs typeface="Times New Roman" panose="02020603050405020304" pitchFamily="18" charset="0"/>
            </a:endParaRP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47</a:t>
            </a:fld>
            <a:endParaRPr lang="zh-CN" altLang="en-US"/>
          </a:p>
        </p:txBody>
      </p:sp>
    </p:spTree>
    <p:extLst>
      <p:ext uri="{BB962C8B-B14F-4D97-AF65-F5344CB8AC3E}">
        <p14:creationId xmlns:p14="http://schemas.microsoft.com/office/powerpoint/2010/main" val="10286425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接下来通过相应的实验验证我们的分析和设计</a:t>
            </a: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48</a:t>
            </a:fld>
            <a:endParaRPr lang="zh-CN" altLang="en-US"/>
          </a:p>
        </p:txBody>
      </p:sp>
    </p:spTree>
    <p:extLst>
      <p:ext uri="{BB962C8B-B14F-4D97-AF65-F5344CB8AC3E}">
        <p14:creationId xmlns:p14="http://schemas.microsoft.com/office/powerpoint/2010/main" val="3004935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实验</a:t>
            </a:r>
            <a:r>
              <a:rPr lang="en-US" altLang="zh-CN" dirty="0"/>
              <a:t>1</a:t>
            </a:r>
            <a:r>
              <a:rPr lang="zh-CN" altLang="en-US" dirty="0"/>
              <a:t>和基准方法进行了比较，</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在嵌入能力方面，本方法可以保证带水印图像的</a:t>
            </a:r>
            <a:r>
              <a:rPr lang="zh-CN" altLang="en-US" b="1" dirty="0">
                <a:solidFill>
                  <a:srgbClr val="C00000"/>
                </a:solidFill>
              </a:rPr>
              <a:t>高视觉质量，</a:t>
            </a:r>
            <a:r>
              <a:rPr lang="en-US" altLang="zh-CN" sz="1200" dirty="0"/>
              <a:t>PSNR </a:t>
            </a:r>
            <a:r>
              <a:rPr lang="en-US" altLang="zh-CN" sz="1200" b="1" dirty="0"/>
              <a:t>37.86 </a:t>
            </a:r>
            <a:r>
              <a:rPr lang="en-US" altLang="zh-CN" sz="1200" dirty="0"/>
              <a:t>vs 39.98</a:t>
            </a:r>
            <a:r>
              <a:rPr lang="zh-CN" altLang="en-US" sz="1200" dirty="0"/>
              <a:t>；</a:t>
            </a:r>
            <a:r>
              <a:rPr lang="en-US" altLang="zh-CN" sz="1200" dirty="0"/>
              <a:t>SSIM </a:t>
            </a:r>
            <a:r>
              <a:rPr lang="en-US" altLang="zh-CN" sz="1200" b="1" dirty="0"/>
              <a:t>0.97</a:t>
            </a:r>
            <a:r>
              <a:rPr lang="en-US" altLang="zh-CN" sz="1200" dirty="0"/>
              <a:t> vs 0.99</a:t>
            </a:r>
            <a:r>
              <a:rPr lang="zh-CN" altLang="en-US" sz="1200" dirty="0"/>
              <a:t>，虽然有一定程度的下降，但是是可接受的</a:t>
            </a: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在提取能力方面，本方法</a:t>
            </a:r>
            <a:r>
              <a:rPr lang="zh-CN" altLang="en-US" dirty="0"/>
              <a:t>从未经数据预处理和经过数据预处理的图像中</a:t>
            </a:r>
            <a:r>
              <a:rPr lang="zh-CN" altLang="en-US" b="1" dirty="0">
                <a:solidFill>
                  <a:srgbClr val="C00000"/>
                </a:solidFill>
              </a:rPr>
              <a:t>均能提取</a:t>
            </a:r>
            <a:r>
              <a:rPr lang="zh-CN" altLang="en-US" dirty="0"/>
              <a:t>出对应隐藏的水印</a:t>
            </a:r>
            <a:endParaRPr lang="zh-CN" altLang="en-US" sz="1200"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49</a:t>
            </a:fld>
            <a:endParaRPr lang="zh-CN" altLang="en-US"/>
          </a:p>
        </p:txBody>
      </p:sp>
    </p:spTree>
    <p:extLst>
      <p:ext uri="{BB962C8B-B14F-4D97-AF65-F5344CB8AC3E}">
        <p14:creationId xmlns:p14="http://schemas.microsoft.com/office/powerpoint/2010/main" val="22488288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此外，当只面对窃取攻击时，本方法和基准方法在</a:t>
            </a:r>
            <a:r>
              <a:rPr lang="zh-CN" altLang="en-US" b="1" dirty="0">
                <a:solidFill>
                  <a:srgbClr val="C00000"/>
                </a:solidFill>
              </a:rPr>
              <a:t>有对抗训练</a:t>
            </a:r>
            <a:r>
              <a:rPr lang="zh-CN" altLang="en-US" dirty="0"/>
              <a:t>阶段的前提下，对不同的网络结构和损失函数下的窃取攻击都</a:t>
            </a:r>
            <a:r>
              <a:rPr lang="zh-CN" altLang="en-US" b="1" dirty="0">
                <a:solidFill>
                  <a:srgbClr val="C00000"/>
                </a:solidFill>
              </a:rPr>
              <a:t>具有鲁棒性</a:t>
            </a:r>
            <a:r>
              <a:rPr lang="zh-CN" altLang="en-US" dirty="0"/>
              <a:t>。在不添加</a:t>
            </a:r>
            <a:r>
              <a:rPr lang="zh-CN" altLang="en-US" b="1" dirty="0">
                <a:solidFill>
                  <a:srgbClr val="C00000"/>
                </a:solidFill>
              </a:rPr>
              <a:t>对抗训练</a:t>
            </a:r>
            <a:r>
              <a:rPr lang="zh-CN" altLang="en-US" dirty="0"/>
              <a:t>阶段的情况下，本方法也能一定程度上抵抗窃取攻击，而基准方法不能</a:t>
            </a:r>
            <a:endParaRPr lang="en-US" altLang="zh-CN" dirty="0"/>
          </a:p>
          <a:p>
            <a:r>
              <a:rPr lang="zh-CN" altLang="en-US" dirty="0"/>
              <a:t>当同时面对自适应攻击和窃取攻击的多重攻击时，</a:t>
            </a:r>
            <a:r>
              <a:rPr lang="zh-CN" altLang="en-US" b="1" dirty="0">
                <a:solidFill>
                  <a:srgbClr val="C00000"/>
                </a:solidFill>
              </a:rPr>
              <a:t>本方法</a:t>
            </a:r>
            <a:r>
              <a:rPr lang="zh-CN" altLang="en-US" dirty="0"/>
              <a:t>在大多数场景中都</a:t>
            </a:r>
            <a:r>
              <a:rPr lang="zh-CN" altLang="en-US" b="1" dirty="0">
                <a:solidFill>
                  <a:srgbClr val="C00000"/>
                </a:solidFill>
              </a:rPr>
              <a:t>成功</a:t>
            </a:r>
            <a:r>
              <a:rPr lang="zh-CN" altLang="en-US" dirty="0"/>
              <a:t>，而</a:t>
            </a:r>
            <a:r>
              <a:rPr lang="zh-CN" altLang="en-US" b="1" dirty="0">
                <a:solidFill>
                  <a:srgbClr val="C00000"/>
                </a:solidFill>
              </a:rPr>
              <a:t>基准方法</a:t>
            </a:r>
            <a:r>
              <a:rPr lang="zh-CN" altLang="en-US" dirty="0"/>
              <a:t>中，无论替代模型使用的是何种网络结构或损失函数都</a:t>
            </a:r>
            <a:r>
              <a:rPr lang="zh-CN" altLang="en-US" b="1" dirty="0">
                <a:solidFill>
                  <a:srgbClr val="C00000"/>
                </a:solidFill>
              </a:rPr>
              <a:t>完全失败</a:t>
            </a:r>
            <a:r>
              <a:rPr lang="zh-CN" altLang="en-US" b="1" dirty="0"/>
              <a: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50</a:t>
            </a:fld>
            <a:endParaRPr lang="zh-CN" altLang="en-US"/>
          </a:p>
        </p:txBody>
      </p:sp>
    </p:spTree>
    <p:extLst>
      <p:ext uri="{BB962C8B-B14F-4D97-AF65-F5344CB8AC3E}">
        <p14:creationId xmlns:p14="http://schemas.microsoft.com/office/powerpoint/2010/main" val="19805551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由于本方法和基准方法采用了相同的嵌入网络和提取网络结构，因此在模型大小和推理时间方面是相同的。</a:t>
            </a:r>
            <a:endParaRPr lang="en-US" altLang="zh-CN" dirty="0"/>
          </a:p>
          <a:p>
            <a:r>
              <a:rPr lang="zh-CN" altLang="en-US" dirty="0"/>
              <a:t>由于增量训练策略，本方法的训练时间比基准方法长。</a:t>
            </a:r>
            <a:endParaRPr lang="en-US" altLang="zh-CN" dirty="0"/>
          </a:p>
          <a:p>
            <a:r>
              <a:rPr lang="zh-CN" altLang="en-US" dirty="0"/>
              <a:t>由于损失设计不同，损失收敛曲线的比较不是一个完全公平的比较。</a:t>
            </a:r>
            <a:endParaRPr lang="en-US" altLang="zh-CN" dirty="0"/>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51</a:t>
            </a:fld>
            <a:endParaRPr lang="zh-CN" altLang="en-US"/>
          </a:p>
        </p:txBody>
      </p:sp>
    </p:spTree>
    <p:extLst>
      <p:ext uri="{BB962C8B-B14F-4D97-AF65-F5344CB8AC3E}">
        <p14:creationId xmlns:p14="http://schemas.microsoft.com/office/powerpoint/2010/main" val="24850978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实验</a:t>
            </a:r>
            <a:r>
              <a:rPr lang="en-US" altLang="zh-CN" dirty="0"/>
              <a:t>2</a:t>
            </a:r>
            <a:r>
              <a:rPr lang="zh-CN" altLang="en-US" dirty="0"/>
              <a:t>为消融实验，可以发现较小的 𝜆 将产生较高的视觉质量，但会导致较低的成功提取率；</a:t>
            </a:r>
            <a:endParaRPr lang="en-US" altLang="zh-CN" b="1" dirty="0">
              <a:solidFill>
                <a:srgbClr val="C00000"/>
              </a:solidFill>
            </a:endParaRPr>
          </a:p>
          <a:p>
            <a:r>
              <a:rPr lang="zh-CN" altLang="en-US" dirty="0"/>
              <a:t>数据增广层中的所有增广操作对鲁棒性都很重要，</a:t>
            </a:r>
            <a:r>
              <a:rPr lang="zh-CN" altLang="en-US" sz="1800" b="0" i="0" dirty="0">
                <a:solidFill>
                  <a:srgbClr val="000000"/>
                </a:solidFill>
                <a:effectLst/>
                <a:latin typeface="SimSun" panose="02010600030101010101" pitchFamily="2" charset="-122"/>
                <a:ea typeface="SimSun" panose="02010600030101010101" pitchFamily="2" charset="-122"/>
              </a:rPr>
              <a:t>例如，如果不使用调整大小的增广操作，平均成功提取率为 </a:t>
            </a:r>
            <a:r>
              <a:rPr lang="en-US" altLang="zh-CN" sz="1800" b="0" i="0" dirty="0">
                <a:solidFill>
                  <a:srgbClr val="000000"/>
                </a:solidFill>
                <a:effectLst/>
                <a:latin typeface="TimesNewRomanPSMT"/>
              </a:rPr>
              <a:t>78%</a:t>
            </a:r>
            <a:r>
              <a:rPr lang="zh-CN" altLang="en-US" sz="1800" b="0" i="0" dirty="0">
                <a:solidFill>
                  <a:srgbClr val="000000"/>
                </a:solidFill>
                <a:effectLst/>
                <a:latin typeface="SimSun" panose="02010600030101010101" pitchFamily="2" charset="-122"/>
                <a:ea typeface="SimSun" panose="02010600030101010101" pitchFamily="2" charset="-122"/>
              </a:rPr>
              <a:t>，如果使用所有增广，平均成功提取率略低于 </a:t>
            </a:r>
            <a:r>
              <a:rPr lang="en-US" altLang="zh-CN" sz="1800" b="0" i="0" dirty="0">
                <a:solidFill>
                  <a:srgbClr val="000000"/>
                </a:solidFill>
                <a:effectLst/>
                <a:latin typeface="TimesNewRomanPSMT"/>
              </a:rPr>
              <a:t>100%</a:t>
            </a:r>
            <a:r>
              <a:rPr lang="zh-CN" altLang="en-US" dirty="0"/>
              <a:t> </a:t>
            </a:r>
            <a:br>
              <a:rPr lang="zh-CN" altLang="en-US" dirty="0"/>
            </a:br>
            <a:r>
              <a:rPr lang="zh-CN" altLang="en-US" dirty="0"/>
              <a:t>各种增广顺序组合均有效</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此外，当不使用增量训练策略会导致严重的颜色漂移问题，有增量训练策略时，带水印图像的视觉效果非常好</a:t>
            </a: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52</a:t>
            </a:fld>
            <a:endParaRPr lang="zh-CN" altLang="en-US"/>
          </a:p>
        </p:txBody>
      </p:sp>
    </p:spTree>
    <p:extLst>
      <p:ext uri="{BB962C8B-B14F-4D97-AF65-F5344CB8AC3E}">
        <p14:creationId xmlns:p14="http://schemas.microsoft.com/office/powerpoint/2010/main" val="8793750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0" i="0" dirty="0">
                <a:solidFill>
                  <a:srgbClr val="000000"/>
                </a:solidFill>
                <a:effectLst/>
                <a:latin typeface="SimSun" panose="02010600030101010101" pitchFamily="2" charset="-122"/>
                <a:ea typeface="SimSun" panose="02010600030101010101" pitchFamily="2" charset="-122"/>
              </a:rPr>
              <a:t>实验</a:t>
            </a:r>
            <a:r>
              <a:rPr lang="en-US" altLang="zh-CN" sz="1800" b="0" i="0" dirty="0">
                <a:solidFill>
                  <a:srgbClr val="000000"/>
                </a:solidFill>
                <a:effectLst/>
                <a:latin typeface="SimSun" panose="02010600030101010101" pitchFamily="2" charset="-122"/>
                <a:ea typeface="SimSun" panose="02010600030101010101" pitchFamily="2" charset="-122"/>
              </a:rPr>
              <a:t>3</a:t>
            </a:r>
            <a:r>
              <a:rPr lang="zh-CN" altLang="en-US" sz="1800" b="0" i="0" dirty="0">
                <a:solidFill>
                  <a:srgbClr val="000000"/>
                </a:solidFill>
                <a:effectLst/>
                <a:latin typeface="SimSun" panose="02010600030101010101" pitchFamily="2" charset="-122"/>
                <a:ea typeface="SimSun" panose="02010600030101010101" pitchFamily="2" charset="-122"/>
              </a:rPr>
              <a:t>验证了本方法的泛化能力。</a:t>
            </a:r>
            <a:endParaRPr lang="en-US" altLang="zh-CN" sz="1800" b="0" i="0" dirty="0">
              <a:solidFill>
                <a:srgbClr val="000000"/>
              </a:solidFill>
              <a:effectLst/>
              <a:latin typeface="SimSun" panose="02010600030101010101" pitchFamily="2" charset="-122"/>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在去骨和</a:t>
            </a:r>
            <a:r>
              <a:rPr lang="en-US" altLang="zh-CN" dirty="0"/>
              <a:t>APG</a:t>
            </a:r>
            <a:r>
              <a:rPr lang="zh-CN" altLang="en-US" dirty="0"/>
              <a:t>任务中，本方法的嵌入提取能力依然可以得到保证，由于去骨任务使用</a:t>
            </a:r>
            <a:r>
              <a:rPr lang="en-US" altLang="zh-CN" dirty="0"/>
              <a:t>canny</a:t>
            </a:r>
            <a:r>
              <a:rPr lang="zh-CN" altLang="en-US" dirty="0"/>
              <a:t>提取边缘，</a:t>
            </a:r>
            <a:r>
              <a:rPr lang="en-US" altLang="zh-CN" dirty="0"/>
              <a:t>APG</a:t>
            </a:r>
            <a:r>
              <a:rPr lang="zh-CN" altLang="en-US" dirty="0"/>
              <a:t>任务使用眼睛区域作为结构区域，也验证了全局结构（边缘）和局部结构（眼睛）都适用</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a:t>
            </a: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53</a:t>
            </a:fld>
            <a:endParaRPr lang="zh-CN" altLang="en-US"/>
          </a:p>
        </p:txBody>
      </p:sp>
    </p:spTree>
    <p:extLst>
      <p:ext uri="{BB962C8B-B14F-4D97-AF65-F5344CB8AC3E}">
        <p14:creationId xmlns:p14="http://schemas.microsoft.com/office/powerpoint/2010/main" val="23459777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0" i="0" dirty="0">
                <a:solidFill>
                  <a:srgbClr val="000000"/>
                </a:solidFill>
                <a:effectLst/>
                <a:latin typeface="SimSun" panose="02010600030101010101" pitchFamily="2" charset="-122"/>
                <a:ea typeface="SimSun" panose="02010600030101010101" pitchFamily="2" charset="-122"/>
              </a:rPr>
              <a:t>此外，</a:t>
            </a:r>
            <a:r>
              <a:rPr lang="zh-CN" altLang="en-US" dirty="0"/>
              <a:t>在去骨任务和</a:t>
            </a:r>
            <a:r>
              <a:rPr lang="en-US" altLang="zh-CN" dirty="0"/>
              <a:t>APG</a:t>
            </a:r>
            <a:r>
              <a:rPr lang="zh-CN" altLang="en-US" dirty="0"/>
              <a:t>任务上都能很好地抵抗多重攻击（窃取攻击</a:t>
            </a:r>
            <a:r>
              <a:rPr lang="en-US" altLang="zh-CN" dirty="0"/>
              <a:t>+</a:t>
            </a:r>
            <a:r>
              <a:rPr lang="zh-CN" altLang="en-US" dirty="0"/>
              <a:t>自适应攻击）</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br>
              <a:rPr lang="zh-CN" altLang="en-US" dirty="0"/>
            </a:b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54</a:t>
            </a:fld>
            <a:endParaRPr lang="zh-CN" altLang="en-US"/>
          </a:p>
        </p:txBody>
      </p:sp>
    </p:spTree>
    <p:extLst>
      <p:ext uri="{BB962C8B-B14F-4D97-AF65-F5344CB8AC3E}">
        <p14:creationId xmlns:p14="http://schemas.microsoft.com/office/powerpoint/2010/main" val="35106749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0" i="0" dirty="0">
                <a:solidFill>
                  <a:srgbClr val="000000"/>
                </a:solidFill>
                <a:effectLst/>
                <a:latin typeface="SimSun" panose="02010600030101010101" pitchFamily="2" charset="-122"/>
                <a:ea typeface="SimSun" panose="02010600030101010101" pitchFamily="2" charset="-122"/>
              </a:rPr>
              <a:t>对于其中的失败情况进行了分析，发现</a:t>
            </a:r>
            <a:r>
              <a:rPr lang="zh-CN" altLang="en-US" dirty="0"/>
              <a:t>窃取模型</a:t>
            </a:r>
            <a:r>
              <a:rPr lang="zh-CN" altLang="en-US" b="1" dirty="0">
                <a:solidFill>
                  <a:srgbClr val="C00000"/>
                </a:solidFill>
              </a:rPr>
              <a:t>性能低</a:t>
            </a:r>
            <a:r>
              <a:rPr lang="zh-CN" altLang="en-US" dirty="0"/>
              <a:t>导致提不出水印，可接受</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55</a:t>
            </a:fld>
            <a:endParaRPr lang="zh-CN" altLang="en-US"/>
          </a:p>
        </p:txBody>
      </p:sp>
    </p:spTree>
    <p:extLst>
      <p:ext uri="{BB962C8B-B14F-4D97-AF65-F5344CB8AC3E}">
        <p14:creationId xmlns:p14="http://schemas.microsoft.com/office/powerpoint/2010/main" val="30550143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实验</a:t>
            </a:r>
            <a:r>
              <a:rPr lang="en-US" altLang="zh-CN" dirty="0"/>
              <a:t>4</a:t>
            </a:r>
            <a:r>
              <a:rPr lang="zh-CN" altLang="en-US" dirty="0"/>
              <a:t>展示了本方法的其他鲁棒性，尝试了 </a:t>
            </a:r>
            <a:r>
              <a:rPr lang="en-US" altLang="zh-CN" b="1" dirty="0">
                <a:solidFill>
                  <a:srgbClr val="C00000"/>
                </a:solidFill>
              </a:rPr>
              <a:t>6 </a:t>
            </a:r>
            <a:r>
              <a:rPr lang="zh-CN" altLang="en-US" b="1" dirty="0">
                <a:solidFill>
                  <a:srgbClr val="C00000"/>
                </a:solidFill>
              </a:rPr>
              <a:t>种</a:t>
            </a:r>
            <a:r>
              <a:rPr lang="zh-CN" altLang="en-US" dirty="0"/>
              <a:t>代表性的有损数据预处理方式，并以不同的比例和原始训练数据混合，进而用于替代模型的训练。但本方法仍然可以</a:t>
            </a:r>
            <a:r>
              <a:rPr lang="zh-CN" altLang="en-US" b="1" dirty="0">
                <a:solidFill>
                  <a:srgbClr val="C00000"/>
                </a:solidFill>
              </a:rPr>
              <a:t>很好地抵抗</a:t>
            </a:r>
            <a:r>
              <a:rPr lang="zh-CN" altLang="en-US" dirty="0"/>
              <a:t>基于有损预处理的多重攻击。</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br>
              <a:rPr lang="zh-CN" altLang="en-US" dirty="0"/>
            </a:b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56</a:t>
            </a:fld>
            <a:endParaRPr lang="zh-CN" altLang="en-US"/>
          </a:p>
        </p:txBody>
      </p:sp>
    </p:spTree>
    <p:extLst>
      <p:ext uri="{BB962C8B-B14F-4D97-AF65-F5344CB8AC3E}">
        <p14:creationId xmlns:p14="http://schemas.microsoft.com/office/powerpoint/2010/main" val="3915412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模型版权保护可以分为以下几个阶段，我们着重介绍所有权认证、完整性认证以及模型检索三个阶段以及相应的技术</a:t>
            </a:r>
          </a:p>
        </p:txBody>
      </p:sp>
      <p:sp>
        <p:nvSpPr>
          <p:cNvPr id="4" name="灯片编号占位符 3"/>
          <p:cNvSpPr>
            <a:spLocks noGrp="1"/>
          </p:cNvSpPr>
          <p:nvPr>
            <p:ph type="sldNum" sz="quarter" idx="5"/>
          </p:nvPr>
        </p:nvSpPr>
        <p:spPr/>
        <p:txBody>
          <a:bodyPr/>
          <a:lstStyle/>
          <a:p>
            <a:fld id="{B38AE319-D836-4DCB-9CAB-E6F561B3AA7E}" type="slidenum">
              <a:rPr lang="zh-CN" altLang="en-US" smtClean="0"/>
              <a:t>8</a:t>
            </a:fld>
            <a:endParaRPr lang="zh-CN" altLang="en-US"/>
          </a:p>
        </p:txBody>
      </p:sp>
    </p:spTree>
    <p:extLst>
      <p:ext uri="{BB962C8B-B14F-4D97-AF65-F5344CB8AC3E}">
        <p14:creationId xmlns:p14="http://schemas.microsoft.com/office/powerpoint/2010/main" val="40641515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dirty="0">
                <a:solidFill>
                  <a:srgbClr val="000000"/>
                </a:solidFill>
                <a:effectLst/>
                <a:latin typeface="SimSun" panose="02010600030101010101" pitchFamily="2" charset="-122"/>
                <a:ea typeface="SimSun" panose="02010600030101010101" pitchFamily="2" charset="-122"/>
              </a:rPr>
              <a:t>这里展示了相应的替代模型的输出以及从中提取的水印的可视结果</a:t>
            </a:r>
            <a:br>
              <a:rPr lang="zh-CN" altLang="en-US" dirty="0"/>
            </a:b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57</a:t>
            </a:fld>
            <a:endParaRPr lang="zh-CN" altLang="en-US"/>
          </a:p>
        </p:txBody>
      </p:sp>
    </p:spTree>
    <p:extLst>
      <p:ext uri="{BB962C8B-B14F-4D97-AF65-F5344CB8AC3E}">
        <p14:creationId xmlns:p14="http://schemas.microsoft.com/office/powerpoint/2010/main" val="21727866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dirty="0">
                <a:solidFill>
                  <a:srgbClr val="000000"/>
                </a:solidFill>
                <a:effectLst/>
                <a:latin typeface="SimSun" panose="02010600030101010101" pitchFamily="2" charset="-122"/>
                <a:ea typeface="SimSun" panose="02010600030101010101" pitchFamily="2" charset="-122"/>
              </a:rPr>
              <a:t>在抵抗其他自适应攻击方面，本方法也表现不错，具体来说：</a:t>
            </a:r>
            <a:br>
              <a:rPr lang="zh-CN" altLang="en-US" dirty="0"/>
            </a:b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58</a:t>
            </a:fld>
            <a:endParaRPr lang="zh-CN" altLang="en-US"/>
          </a:p>
        </p:txBody>
      </p:sp>
    </p:spTree>
    <p:extLst>
      <p:ext uri="{BB962C8B-B14F-4D97-AF65-F5344CB8AC3E}">
        <p14:creationId xmlns:p14="http://schemas.microsoft.com/office/powerpoint/2010/main" val="20793665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lumMod val="85000"/>
                    <a:lumOff val="15000"/>
                  </a:schemeClr>
                </a:solidFill>
                <a:latin typeface="FZZhengHeiS-DB-GB" panose="02000000000000000000" pitchFamily="2" charset="0"/>
                <a:ea typeface="FZZhengHeiS-DB-GB" panose="02000000000000000000" pitchFamily="2" charset="0"/>
              </a:rPr>
              <a:t>研究背景</a:t>
            </a:r>
            <a:r>
              <a:rPr lang="en-US" altLang="zh-CN" sz="1200" dirty="0">
                <a:solidFill>
                  <a:schemeClr val="tx1">
                    <a:lumMod val="85000"/>
                    <a:lumOff val="15000"/>
                  </a:schemeClr>
                </a:solidFill>
                <a:latin typeface="FZZhengHeiS-DB-GB" panose="02000000000000000000" pitchFamily="2" charset="0"/>
                <a:ea typeface="FZZhengHeiS-DB-GB" panose="02000000000000000000" pitchFamily="2" charset="0"/>
              </a:rPr>
              <a:t>-</a:t>
            </a:r>
            <a:r>
              <a:rPr lang="zh-CN" altLang="en-US" sz="1200" dirty="0">
                <a:solidFill>
                  <a:schemeClr val="tx1">
                    <a:lumMod val="85000"/>
                    <a:lumOff val="15000"/>
                  </a:schemeClr>
                </a:solidFill>
                <a:latin typeface="FZZhengHeiS-DB-GB" panose="02000000000000000000" pitchFamily="2" charset="0"/>
                <a:ea typeface="FZZhengHeiS-DB-GB" panose="02000000000000000000" pitchFamily="2" charset="0"/>
              </a:rPr>
              <a:t>私密文本内容的泄露</a:t>
            </a: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59</a:t>
            </a:fld>
            <a:endParaRPr lang="zh-CN" altLang="en-US"/>
          </a:p>
        </p:txBody>
      </p:sp>
    </p:spTree>
    <p:extLst>
      <p:ext uri="{BB962C8B-B14F-4D97-AF65-F5344CB8AC3E}">
        <p14:creationId xmlns:p14="http://schemas.microsoft.com/office/powerpoint/2010/main" val="7583481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60</a:t>
            </a:fld>
            <a:endParaRPr lang="zh-CN" altLang="en-US"/>
          </a:p>
        </p:txBody>
      </p:sp>
    </p:spTree>
    <p:extLst>
      <p:ext uri="{BB962C8B-B14F-4D97-AF65-F5344CB8AC3E}">
        <p14:creationId xmlns:p14="http://schemas.microsoft.com/office/powerpoint/2010/main" val="33602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61</a:t>
            </a:fld>
            <a:endParaRPr lang="zh-CN" altLang="en-US"/>
          </a:p>
        </p:txBody>
      </p:sp>
    </p:spTree>
    <p:extLst>
      <p:ext uri="{BB962C8B-B14F-4D97-AF65-F5344CB8AC3E}">
        <p14:creationId xmlns:p14="http://schemas.microsoft.com/office/powerpoint/2010/main" val="4757753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62</a:t>
            </a:fld>
            <a:endParaRPr lang="zh-CN" altLang="en-US"/>
          </a:p>
        </p:txBody>
      </p:sp>
    </p:spTree>
    <p:extLst>
      <p:ext uri="{BB962C8B-B14F-4D97-AF65-F5344CB8AC3E}">
        <p14:creationId xmlns:p14="http://schemas.microsoft.com/office/powerpoint/2010/main" val="9345064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63</a:t>
            </a:fld>
            <a:endParaRPr lang="zh-CN" altLang="en-US"/>
          </a:p>
        </p:txBody>
      </p:sp>
    </p:spTree>
    <p:extLst>
      <p:ext uri="{BB962C8B-B14F-4D97-AF65-F5344CB8AC3E}">
        <p14:creationId xmlns:p14="http://schemas.microsoft.com/office/powerpoint/2010/main" val="24877532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lumMod val="85000"/>
                    <a:lumOff val="15000"/>
                  </a:schemeClr>
                </a:solidFill>
                <a:latin typeface="FZZhengHeiS-DB-GB" panose="02000000000000000000" pitchFamily="2" charset="0"/>
                <a:ea typeface="FZZhengHeiS-DB-GB" panose="02000000000000000000" pitchFamily="2" charset="0"/>
              </a:rPr>
              <a:t>研究背景</a:t>
            </a:r>
            <a:r>
              <a:rPr lang="en-US" altLang="zh-CN" sz="1200" dirty="0">
                <a:solidFill>
                  <a:schemeClr val="tx1">
                    <a:lumMod val="85000"/>
                    <a:lumOff val="15000"/>
                  </a:schemeClr>
                </a:solidFill>
                <a:latin typeface="FZZhengHeiS-DB-GB" panose="02000000000000000000" pitchFamily="2" charset="0"/>
                <a:ea typeface="FZZhengHeiS-DB-GB" panose="02000000000000000000" pitchFamily="2" charset="0"/>
              </a:rPr>
              <a:t>-</a:t>
            </a:r>
            <a:r>
              <a:rPr lang="zh-CN" altLang="en-US" sz="1200" dirty="0">
                <a:solidFill>
                  <a:schemeClr val="tx1">
                    <a:lumMod val="85000"/>
                    <a:lumOff val="15000"/>
                  </a:schemeClr>
                </a:solidFill>
                <a:latin typeface="FZZhengHeiS-DB-GB" panose="02000000000000000000" pitchFamily="2" charset="0"/>
                <a:ea typeface="FZZhengHeiS-DB-GB" panose="02000000000000000000" pitchFamily="2" charset="0"/>
              </a:rPr>
              <a:t>传统文本水印</a:t>
            </a: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64</a:t>
            </a:fld>
            <a:endParaRPr lang="zh-CN" altLang="en-US"/>
          </a:p>
        </p:txBody>
      </p:sp>
    </p:spTree>
    <p:extLst>
      <p:ext uri="{BB962C8B-B14F-4D97-AF65-F5344CB8AC3E}">
        <p14:creationId xmlns:p14="http://schemas.microsoft.com/office/powerpoint/2010/main" val="2822777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lumMod val="85000"/>
                    <a:lumOff val="15000"/>
                  </a:schemeClr>
                </a:solidFill>
                <a:latin typeface="FZZhengHeiS-DB-GB" panose="02000000000000000000" pitchFamily="2" charset="0"/>
                <a:ea typeface="FZZhengHeiS-DB-GB" panose="02000000000000000000" pitchFamily="2" charset="0"/>
              </a:rPr>
              <a:t>研究背景</a:t>
            </a:r>
            <a:r>
              <a:rPr lang="en-US" altLang="zh-CN" sz="1200" dirty="0">
                <a:solidFill>
                  <a:schemeClr val="tx1">
                    <a:lumMod val="85000"/>
                    <a:lumOff val="15000"/>
                  </a:schemeClr>
                </a:solidFill>
                <a:latin typeface="FZZhengHeiS-DB-GB" panose="02000000000000000000" pitchFamily="2" charset="0"/>
                <a:ea typeface="FZZhengHeiS-DB-GB" panose="02000000000000000000" pitchFamily="2" charset="0"/>
              </a:rPr>
              <a:t>-</a:t>
            </a:r>
            <a:r>
              <a:rPr lang="zh-CN" altLang="en-US" sz="1200" dirty="0">
                <a:solidFill>
                  <a:schemeClr val="tx1">
                    <a:lumMod val="85000"/>
                    <a:lumOff val="15000"/>
                  </a:schemeClr>
                </a:solidFill>
                <a:latin typeface="FZZhengHeiS-DB-GB" panose="02000000000000000000" pitchFamily="2" charset="0"/>
                <a:ea typeface="FZZhengHeiS-DB-GB" panose="02000000000000000000" pitchFamily="2" charset="0"/>
              </a:rPr>
              <a:t>传统文本水印</a:t>
            </a: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65</a:t>
            </a:fld>
            <a:endParaRPr lang="zh-CN" altLang="en-US"/>
          </a:p>
        </p:txBody>
      </p:sp>
    </p:spTree>
    <p:extLst>
      <p:ext uri="{BB962C8B-B14F-4D97-AF65-F5344CB8AC3E}">
        <p14:creationId xmlns:p14="http://schemas.microsoft.com/office/powerpoint/2010/main" val="3170246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66</a:t>
            </a:fld>
            <a:endParaRPr lang="zh-CN" altLang="en-US"/>
          </a:p>
        </p:txBody>
      </p:sp>
    </p:spTree>
    <p:extLst>
      <p:ext uri="{BB962C8B-B14F-4D97-AF65-F5344CB8AC3E}">
        <p14:creationId xmlns:p14="http://schemas.microsoft.com/office/powerpoint/2010/main" val="486802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模型水印技术借鉴于传统的数字水印技术，其主要目的是在深度模型中嵌入水印信息，在模型被攻击者伪造或窃取之后，模型拥有者可以从这些非法模型</a:t>
            </a:r>
          </a:p>
          <a:p>
            <a:r>
              <a:rPr lang="zh-CN" altLang="en-US" dirty="0"/>
              <a:t>中提取出之前嵌入的水印，从而进行所有权的验证</a:t>
            </a:r>
            <a:endParaRPr lang="en-US" altLang="zh-CN" dirty="0"/>
          </a:p>
          <a:p>
            <a:endParaRPr lang="en-US" altLang="zh-CN" dirty="0"/>
          </a:p>
          <a:p>
            <a:r>
              <a:rPr lang="zh-CN" altLang="en-US" dirty="0"/>
              <a:t>深度模型水印技术的研究开始于</a:t>
            </a:r>
            <a:r>
              <a:rPr lang="en-US" altLang="zh-CN" dirty="0"/>
              <a:t>17</a:t>
            </a:r>
            <a:r>
              <a:rPr lang="zh-CN" altLang="en-US" dirty="0"/>
              <a:t>年，近些年来得到了学术界和产业界越来越多的关注</a:t>
            </a: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11</a:t>
            </a:fld>
            <a:endParaRPr lang="zh-CN" altLang="en-US"/>
          </a:p>
        </p:txBody>
      </p:sp>
    </p:spTree>
    <p:extLst>
      <p:ext uri="{BB962C8B-B14F-4D97-AF65-F5344CB8AC3E}">
        <p14:creationId xmlns:p14="http://schemas.microsoft.com/office/powerpoint/2010/main" val="16922336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67</a:t>
            </a:fld>
            <a:endParaRPr lang="zh-CN" altLang="en-US"/>
          </a:p>
        </p:txBody>
      </p:sp>
    </p:spTree>
    <p:extLst>
      <p:ext uri="{BB962C8B-B14F-4D97-AF65-F5344CB8AC3E}">
        <p14:creationId xmlns:p14="http://schemas.microsoft.com/office/powerpoint/2010/main" val="18168131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68</a:t>
            </a:fld>
            <a:endParaRPr lang="zh-CN" altLang="en-US"/>
          </a:p>
        </p:txBody>
      </p:sp>
    </p:spTree>
    <p:extLst>
      <p:ext uri="{BB962C8B-B14F-4D97-AF65-F5344CB8AC3E}">
        <p14:creationId xmlns:p14="http://schemas.microsoft.com/office/powerpoint/2010/main" val="12833939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69</a:t>
            </a:fld>
            <a:endParaRPr lang="zh-CN" altLang="en-US"/>
          </a:p>
        </p:txBody>
      </p:sp>
    </p:spTree>
    <p:extLst>
      <p:ext uri="{BB962C8B-B14F-4D97-AF65-F5344CB8AC3E}">
        <p14:creationId xmlns:p14="http://schemas.microsoft.com/office/powerpoint/2010/main" val="219076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70</a:t>
            </a:fld>
            <a:endParaRPr lang="zh-CN" altLang="en-US"/>
          </a:p>
        </p:txBody>
      </p:sp>
    </p:spTree>
    <p:extLst>
      <p:ext uri="{BB962C8B-B14F-4D97-AF65-F5344CB8AC3E}">
        <p14:creationId xmlns:p14="http://schemas.microsoft.com/office/powerpoint/2010/main" val="18574801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71</a:t>
            </a:fld>
            <a:endParaRPr lang="zh-CN" altLang="en-US"/>
          </a:p>
        </p:txBody>
      </p:sp>
    </p:spTree>
    <p:extLst>
      <p:ext uri="{BB962C8B-B14F-4D97-AF65-F5344CB8AC3E}">
        <p14:creationId xmlns:p14="http://schemas.microsoft.com/office/powerpoint/2010/main" val="35906702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72</a:t>
            </a:fld>
            <a:endParaRPr lang="zh-CN" altLang="en-US"/>
          </a:p>
        </p:txBody>
      </p:sp>
    </p:spTree>
    <p:extLst>
      <p:ext uri="{BB962C8B-B14F-4D97-AF65-F5344CB8AC3E}">
        <p14:creationId xmlns:p14="http://schemas.microsoft.com/office/powerpoint/2010/main" val="17109565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73</a:t>
            </a:fld>
            <a:endParaRPr lang="zh-CN" altLang="en-US"/>
          </a:p>
        </p:txBody>
      </p:sp>
    </p:spTree>
    <p:extLst>
      <p:ext uri="{BB962C8B-B14F-4D97-AF65-F5344CB8AC3E}">
        <p14:creationId xmlns:p14="http://schemas.microsoft.com/office/powerpoint/2010/main" val="8058600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74</a:t>
            </a:fld>
            <a:endParaRPr lang="zh-CN" altLang="en-US"/>
          </a:p>
        </p:txBody>
      </p:sp>
    </p:spTree>
    <p:extLst>
      <p:ext uri="{BB962C8B-B14F-4D97-AF65-F5344CB8AC3E}">
        <p14:creationId xmlns:p14="http://schemas.microsoft.com/office/powerpoint/2010/main" val="26095115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75</a:t>
            </a:fld>
            <a:endParaRPr lang="zh-CN" altLang="en-US"/>
          </a:p>
        </p:txBody>
      </p:sp>
    </p:spTree>
    <p:extLst>
      <p:ext uri="{BB962C8B-B14F-4D97-AF65-F5344CB8AC3E}">
        <p14:creationId xmlns:p14="http://schemas.microsoft.com/office/powerpoint/2010/main" val="39688596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76</a:t>
            </a:fld>
            <a:endParaRPr lang="zh-CN" altLang="en-US"/>
          </a:p>
        </p:txBody>
      </p:sp>
    </p:spTree>
    <p:extLst>
      <p:ext uri="{BB962C8B-B14F-4D97-AF65-F5344CB8AC3E}">
        <p14:creationId xmlns:p14="http://schemas.microsoft.com/office/powerpoint/2010/main" val="184365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314371"/>
                </a:solidFill>
                <a:latin typeface="微软雅黑" panose="020B0503020204020204" pitchFamily="34" charset="-122"/>
                <a:ea typeface="微软雅黑" panose="020B0503020204020204" pitchFamily="34" charset="-122"/>
              </a:rPr>
              <a:t>根据验证阶段是否需要获取模型内部信息，进一步将其分为白盒模型水印和黑盒模型水印</a:t>
            </a: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12</a:t>
            </a:fld>
            <a:endParaRPr lang="zh-CN" altLang="en-US"/>
          </a:p>
        </p:txBody>
      </p:sp>
    </p:spTree>
    <p:extLst>
      <p:ext uri="{BB962C8B-B14F-4D97-AF65-F5344CB8AC3E}">
        <p14:creationId xmlns:p14="http://schemas.microsoft.com/office/powerpoint/2010/main" val="9724530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77</a:t>
            </a:fld>
            <a:endParaRPr lang="zh-CN" altLang="en-US"/>
          </a:p>
        </p:txBody>
      </p:sp>
    </p:spTree>
    <p:extLst>
      <p:ext uri="{BB962C8B-B14F-4D97-AF65-F5344CB8AC3E}">
        <p14:creationId xmlns:p14="http://schemas.microsoft.com/office/powerpoint/2010/main" val="22299791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78</a:t>
            </a:fld>
            <a:endParaRPr lang="zh-CN" altLang="en-US"/>
          </a:p>
        </p:txBody>
      </p:sp>
    </p:spTree>
    <p:extLst>
      <p:ext uri="{BB962C8B-B14F-4D97-AF65-F5344CB8AC3E}">
        <p14:creationId xmlns:p14="http://schemas.microsoft.com/office/powerpoint/2010/main" val="39478304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79</a:t>
            </a:fld>
            <a:endParaRPr lang="zh-CN" altLang="en-US"/>
          </a:p>
        </p:txBody>
      </p:sp>
    </p:spTree>
    <p:extLst>
      <p:ext uri="{BB962C8B-B14F-4D97-AF65-F5344CB8AC3E}">
        <p14:creationId xmlns:p14="http://schemas.microsoft.com/office/powerpoint/2010/main" val="40233907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B9BCC932-0C1F-4C94-8B9A-3944ABBB4E30}" type="slidenum">
              <a:rPr lang="zh-CN" altLang="en-US" smtClean="0"/>
              <a:t>80</a:t>
            </a:fld>
            <a:endParaRPr lang="zh-CN" altLang="en-US"/>
          </a:p>
        </p:txBody>
      </p:sp>
    </p:spTree>
    <p:extLst>
      <p:ext uri="{BB962C8B-B14F-4D97-AF65-F5344CB8AC3E}">
        <p14:creationId xmlns:p14="http://schemas.microsoft.com/office/powerpoint/2010/main" val="24518714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81</a:t>
            </a:fld>
            <a:endParaRPr lang="zh-CN" altLang="en-US"/>
          </a:p>
        </p:txBody>
      </p:sp>
    </p:spTree>
    <p:extLst>
      <p:ext uri="{BB962C8B-B14F-4D97-AF65-F5344CB8AC3E}">
        <p14:creationId xmlns:p14="http://schemas.microsoft.com/office/powerpoint/2010/main" val="41368429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82</a:t>
            </a:fld>
            <a:endParaRPr lang="zh-CN" altLang="en-US"/>
          </a:p>
        </p:txBody>
      </p:sp>
    </p:spTree>
    <p:extLst>
      <p:ext uri="{BB962C8B-B14F-4D97-AF65-F5344CB8AC3E}">
        <p14:creationId xmlns:p14="http://schemas.microsoft.com/office/powerpoint/2010/main" val="33603591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83</a:t>
            </a:fld>
            <a:endParaRPr lang="zh-CN" altLang="en-US"/>
          </a:p>
        </p:txBody>
      </p:sp>
    </p:spTree>
    <p:extLst>
      <p:ext uri="{BB962C8B-B14F-4D97-AF65-F5344CB8AC3E}">
        <p14:creationId xmlns:p14="http://schemas.microsoft.com/office/powerpoint/2010/main" val="21895789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84</a:t>
            </a:fld>
            <a:endParaRPr lang="zh-CN" altLang="en-US"/>
          </a:p>
        </p:txBody>
      </p:sp>
    </p:spTree>
    <p:extLst>
      <p:ext uri="{BB962C8B-B14F-4D97-AF65-F5344CB8AC3E}">
        <p14:creationId xmlns:p14="http://schemas.microsoft.com/office/powerpoint/2010/main" val="11833899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86</a:t>
            </a:fld>
            <a:endParaRPr lang="zh-CN" altLang="en-US"/>
          </a:p>
        </p:txBody>
      </p:sp>
    </p:spTree>
    <p:extLst>
      <p:ext uri="{BB962C8B-B14F-4D97-AF65-F5344CB8AC3E}">
        <p14:creationId xmlns:p14="http://schemas.microsoft.com/office/powerpoint/2010/main" val="5344370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mn-ea"/>
              </a:rPr>
              <a:t>除了检测篡改行为外，还可以通过设计水印的嵌入方法，实现篡改定位和修复的功能，有效地分析攻击者篡改目的，刻画攻击者特征，同时修复关键参数，达到使用标准；</a:t>
            </a:r>
            <a:endParaRPr lang="zh-CN" altLang="en-US" dirty="0"/>
          </a:p>
        </p:txBody>
      </p:sp>
      <p:sp>
        <p:nvSpPr>
          <p:cNvPr id="4" name="灯片编号占位符 3"/>
          <p:cNvSpPr>
            <a:spLocks noGrp="1"/>
          </p:cNvSpPr>
          <p:nvPr>
            <p:ph type="sldNum" sz="quarter" idx="10"/>
          </p:nvPr>
        </p:nvSpPr>
        <p:spPr/>
        <p:txBody>
          <a:bodyPr/>
          <a:lstStyle/>
          <a:p>
            <a:fld id="{4FFCA173-1C42-4226-B669-291C410F467C}" type="slidenum">
              <a:rPr lang="zh-CN" altLang="en-US" smtClean="0"/>
              <a:t>87</a:t>
            </a:fld>
            <a:endParaRPr lang="zh-CN" altLang="en-US"/>
          </a:p>
        </p:txBody>
      </p:sp>
    </p:spTree>
    <p:extLst>
      <p:ext uri="{BB962C8B-B14F-4D97-AF65-F5344CB8AC3E}">
        <p14:creationId xmlns:p14="http://schemas.microsoft.com/office/powerpoint/2010/main" val="3296670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在实际的应用中，</a:t>
            </a:r>
            <a:r>
              <a:rPr lang="zh-CN" altLang="en-US" dirty="0">
                <a:solidFill>
                  <a:schemeClr val="bg1"/>
                </a:solidFill>
                <a:latin typeface="微软雅黑" panose="020B0503020204020204" pitchFamily="34" charset="-122"/>
                <a:ea typeface="微软雅黑" panose="020B0503020204020204" pitchFamily="34" charset="-122"/>
              </a:rPr>
              <a:t>黑白盒</a:t>
            </a:r>
            <a:r>
              <a:rPr lang="zh-CN" altLang="en-US" sz="1200" b="0" i="0" dirty="0">
                <a:solidFill>
                  <a:schemeClr val="bg1"/>
                </a:solidFill>
                <a:effectLst/>
                <a:latin typeface="微软雅黑" panose="020B0503020204020204" pitchFamily="34" charset="-122"/>
                <a:ea typeface="微软雅黑" panose="020B0503020204020204" pitchFamily="34" charset="-122"/>
              </a:rPr>
              <a:t>模型水印往往配合验证，具体来说，黑盒模型水印进行初次快速验证，</a:t>
            </a:r>
            <a:r>
              <a:rPr lang="zh-CN" altLang="en-US" sz="1200" dirty="0">
                <a:latin typeface="楷体" panose="02010609060101010101" pitchFamily="49" charset="-122"/>
                <a:ea typeface="楷体" panose="02010609060101010101" pitchFamily="49" charset="-122"/>
              </a:rPr>
              <a:t>白盒模型水印进行</a:t>
            </a:r>
            <a:r>
              <a:rPr lang="zh-CN" altLang="en-US" sz="1200" b="1" dirty="0">
                <a:solidFill>
                  <a:srgbClr val="C00000"/>
                </a:solidFill>
                <a:latin typeface="楷体" panose="02010609060101010101" pitchFamily="49" charset="-122"/>
                <a:ea typeface="楷体" panose="02010609060101010101" pitchFamily="49" charset="-122"/>
              </a:rPr>
              <a:t>再次精确</a:t>
            </a:r>
            <a:r>
              <a:rPr lang="zh-CN" altLang="en-US" sz="1200" dirty="0">
                <a:latin typeface="楷体" panose="02010609060101010101" pitchFamily="49" charset="-122"/>
                <a:ea typeface="楷体" panose="02010609060101010101" pitchFamily="49" charset="-122"/>
              </a:rPr>
              <a:t>验证</a:t>
            </a:r>
            <a:endParaRPr lang="en-US" altLang="zh-CN" sz="1200" dirty="0">
              <a:latin typeface="楷体" panose="02010609060101010101" pitchFamily="49" charset="-122"/>
              <a:ea typeface="楷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rgbClr val="C00000"/>
                </a:solidFill>
                <a:latin typeface="楷体" panose="02010609060101010101" pitchFamily="49" charset="-122"/>
                <a:ea typeface="楷体" panose="02010609060101010101" pitchFamily="49" charset="-122"/>
              </a:rPr>
              <a:t>和数字水印技术类似，模型水印技术也需要满足相应的设计要求，其中鲁棒性、安全性决定了模型水印是否能在复杂攻击场景下正常使用，因此</a:t>
            </a:r>
            <a:r>
              <a:rPr lang="zh-CN" altLang="en-US" sz="1200" dirty="0">
                <a:latin typeface="楷体" panose="02010609060101010101" pitchFamily="49" charset="-122"/>
                <a:ea typeface="楷体" panose="02010609060101010101" pitchFamily="49" charset="-122"/>
              </a:rPr>
              <a:t>本学位论文主要关注</a:t>
            </a:r>
            <a:r>
              <a:rPr lang="zh-CN" altLang="en-US" sz="1200" b="1" dirty="0">
                <a:solidFill>
                  <a:srgbClr val="C00000"/>
                </a:solidFill>
                <a:latin typeface="楷体" panose="02010609060101010101" pitchFamily="49" charset="-122"/>
                <a:ea typeface="楷体" panose="02010609060101010101" pitchFamily="49" charset="-122"/>
              </a:rPr>
              <a:t>鲁棒性、安全性</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solidFill>
                <a:srgbClr val="C00000"/>
              </a:solidFill>
              <a:latin typeface="楷体" panose="02010609060101010101" pitchFamily="49" charset="-122"/>
              <a:ea typeface="楷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0" i="0" dirty="0">
              <a:solidFill>
                <a:schemeClr val="bg1"/>
              </a:solidFill>
              <a:effectLst/>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solidFill>
                <a:schemeClr val="bg1"/>
              </a:solidFill>
              <a:latin typeface="微软雅黑" panose="020B0503020204020204" pitchFamily="34" charset="-122"/>
              <a:ea typeface="微软雅黑" panose="020B0503020204020204" pitchFamily="34" charset="-122"/>
            </a:endParaRP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13</a:t>
            </a:fld>
            <a:endParaRPr lang="zh-CN" altLang="en-US"/>
          </a:p>
        </p:txBody>
      </p:sp>
    </p:spTree>
    <p:extLst>
      <p:ext uri="{BB962C8B-B14F-4D97-AF65-F5344CB8AC3E}">
        <p14:creationId xmlns:p14="http://schemas.microsoft.com/office/powerpoint/2010/main" val="246106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white"/>
                </a:solidFill>
              </a:rPr>
              <a:t>模型可逆水印定义</a:t>
            </a:r>
            <a:endParaRPr kumimoji="0" lang="zh-CN" altLang="en-US" sz="1200" b="0" i="0" u="none" strike="noStrike" kern="1200" cap="none" spc="0" normalizeH="0" baseline="0" noProof="0" dirty="0">
              <a:ln>
                <a:noFill/>
              </a:ln>
              <a:solidFill>
                <a:prstClr val="white"/>
              </a:solidFill>
              <a:effectLst/>
              <a:uLnTx/>
              <a:uFillTx/>
            </a:endParaRP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要说明方法的普适性，后续以</a:t>
            </a:r>
            <a:r>
              <a:rPr lang="en-US" altLang="zh-CN" dirty="0"/>
              <a:t>CNN</a:t>
            </a:r>
            <a:r>
              <a:rPr lang="zh-CN" altLang="en-US" dirty="0"/>
              <a:t>为例，但不是说这能应用于</a:t>
            </a:r>
            <a:r>
              <a:rPr lang="en-US" altLang="zh-CN" dirty="0"/>
              <a:t>CNN</a:t>
            </a:r>
            <a:r>
              <a:rPr lang="zh-CN" altLang="en-US" dirty="0"/>
              <a:t>上。</a:t>
            </a: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88</a:t>
            </a:fld>
            <a:endParaRPr lang="zh-CN" altLang="en-US"/>
          </a:p>
        </p:txBody>
      </p:sp>
    </p:spTree>
    <p:extLst>
      <p:ext uri="{BB962C8B-B14F-4D97-AF65-F5344CB8AC3E}">
        <p14:creationId xmlns:p14="http://schemas.microsoft.com/office/powerpoint/2010/main" val="36618453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可逆水印算法的框架如图所示</a:t>
            </a: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89</a:t>
            </a:fld>
            <a:endParaRPr lang="zh-CN" altLang="en-US"/>
          </a:p>
        </p:txBody>
      </p:sp>
    </p:spTree>
    <p:extLst>
      <p:ext uri="{BB962C8B-B14F-4D97-AF65-F5344CB8AC3E}">
        <p14:creationId xmlns:p14="http://schemas.microsoft.com/office/powerpoint/2010/main" val="305568405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对于深度学习模型的可逆水印算法来说，合理设计嵌入载体是模型可逆水印实现的一个重要任务。为了在尽可能小的影响下实现更大的嵌入容量，我们在设计嵌入载体时不仅仅是借鉴传统多媒体领域可逆水印载体的设计方案，也要结合模型本身的一些特征。下面对于模型载体的构造方案分为直接嵌入法和参数筛选法两种，分别构造载体序列进行水印嵌入。</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90</a:t>
            </a:fld>
            <a:endParaRPr lang="zh-CN" altLang="en-US"/>
          </a:p>
        </p:txBody>
      </p:sp>
    </p:spTree>
    <p:extLst>
      <p:ext uri="{BB962C8B-B14F-4D97-AF65-F5344CB8AC3E}">
        <p14:creationId xmlns:p14="http://schemas.microsoft.com/office/powerpoint/2010/main" val="1591875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a:lnSpc>
                    <a:spcPct val="150000"/>
                  </a:lnSpc>
                </a:pPr>
                <a:r>
                  <a:rPr lang="zh-CN" altLang="en-US" dirty="0"/>
                  <a:t>选取所有截取数位构造的载体情况中熵值最小的，确定其位置</a:t>
                </a:r>
                <a:r>
                  <a:rPr lang="zh-CN" altLang="zh-CN" dirty="0">
                    <a:latin typeface="+mn-ea"/>
                  </a:rPr>
                  <a:t>为第</a:t>
                </a:r>
                <a14:m>
                  <m:oMath xmlns:m="http://schemas.openxmlformats.org/officeDocument/2006/math">
                    <m:r>
                      <a:rPr lang="en-US" altLang="zh-CN" i="1">
                        <a:latin typeface="Cambria Math" panose="02040503050406030204" pitchFamily="18" charset="0"/>
                      </a:rPr>
                      <m:t>𝑐</m:t>
                    </m:r>
                  </m:oMath>
                </a14:m>
                <a:r>
                  <a:rPr lang="zh-CN" altLang="zh-CN" dirty="0">
                    <a:latin typeface="+mn-ea"/>
                  </a:rPr>
                  <a:t>位和第</a:t>
                </a:r>
                <a14:m>
                  <m:oMath xmlns:m="http://schemas.openxmlformats.org/officeDocument/2006/math">
                    <m:r>
                      <a:rPr lang="en-US" altLang="zh-CN" i="1">
                        <a:latin typeface="Cambria Math" panose="02040503050406030204" pitchFamily="18" charset="0"/>
                      </a:rPr>
                      <m:t>𝑐</m:t>
                    </m:r>
                    <m:r>
                      <a:rPr lang="en-US" altLang="zh-CN" i="1">
                        <a:latin typeface="Cambria Math" panose="02040503050406030204" pitchFamily="18" charset="0"/>
                      </a:rPr>
                      <m:t>+1</m:t>
                    </m:r>
                  </m:oMath>
                </a14:m>
                <a:r>
                  <a:rPr lang="zh-CN" altLang="zh-CN" dirty="0">
                    <a:latin typeface="+mn-ea"/>
                  </a:rPr>
                  <a:t>位</a:t>
                </a:r>
                <a:r>
                  <a:rPr lang="zh-CN" alt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a:p>
                <a:endParaRPr lang="zh-CN" altLang="en-US" dirty="0"/>
              </a:p>
            </p:txBody>
          </p:sp>
        </mc:Choice>
        <mc:Fallback xmlns="">
          <p:sp>
            <p:nvSpPr>
              <p:cNvPr id="3" name="备注占位符 2"/>
              <p:cNvSpPr>
                <a:spLocks noGrp="1"/>
              </p:cNvSpPr>
              <p:nvPr>
                <p:ph type="body" idx="1"/>
              </p:nvPr>
            </p:nvSpPr>
            <p:spPr/>
            <p:txBody>
              <a:bodyPr/>
              <a:lstStyle/>
              <a:p>
                <a:pPr>
                  <a:lnSpc>
                    <a:spcPct val="150000"/>
                  </a:lnSpc>
                </a:pPr>
                <a:r>
                  <a:rPr lang="zh-CN" altLang="en-US" dirty="0"/>
                  <a:t>选取所有截取数位构造的载体情况中熵值最小的，确定其位置</a:t>
                </a:r>
                <a:r>
                  <a:rPr lang="zh-CN" altLang="zh-CN" dirty="0">
                    <a:latin typeface="+mn-ea"/>
                  </a:rPr>
                  <a:t>为第</a:t>
                </a:r>
                <a:r>
                  <a:rPr lang="en-US" altLang="zh-CN" i="0">
                    <a:latin typeface="Cambria Math" panose="02040503050406030204" pitchFamily="18" charset="0"/>
                  </a:rPr>
                  <a:t>𝑐</a:t>
                </a:r>
                <a:r>
                  <a:rPr lang="zh-CN" altLang="zh-CN" dirty="0">
                    <a:latin typeface="+mn-ea"/>
                  </a:rPr>
                  <a:t>位和第</a:t>
                </a:r>
                <a:r>
                  <a:rPr lang="en-US" altLang="zh-CN" i="0">
                    <a:latin typeface="Cambria Math" panose="02040503050406030204" pitchFamily="18" charset="0"/>
                  </a:rPr>
                  <a:t>𝑐+1</a:t>
                </a:r>
                <a:r>
                  <a:rPr lang="zh-CN" altLang="zh-CN" dirty="0">
                    <a:latin typeface="+mn-ea"/>
                  </a:rPr>
                  <a:t>位</a:t>
                </a:r>
                <a:r>
                  <a:rPr lang="zh-CN" alt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a:p>
                <a:endParaRPr lang="zh-CN" altLang="en-US" dirty="0"/>
              </a:p>
            </p:txBody>
          </p:sp>
        </mc:Fallback>
      </mc:AlternateContent>
      <p:sp>
        <p:nvSpPr>
          <p:cNvPr id="4" name="灯片编号占位符 3"/>
          <p:cNvSpPr>
            <a:spLocks noGrp="1"/>
          </p:cNvSpPr>
          <p:nvPr>
            <p:ph type="sldNum" sz="quarter" idx="5"/>
          </p:nvPr>
        </p:nvSpPr>
        <p:spPr/>
        <p:txBody>
          <a:bodyPr/>
          <a:lstStyle/>
          <a:p>
            <a:fld id="{B38AE319-D836-4DCB-9CAB-E6F561B3AA7E}" type="slidenum">
              <a:rPr lang="zh-CN" altLang="en-US" smtClean="0"/>
              <a:t>91</a:t>
            </a:fld>
            <a:endParaRPr lang="zh-CN" altLang="en-US"/>
          </a:p>
        </p:txBody>
      </p:sp>
    </p:spTree>
    <p:extLst>
      <p:ext uri="{BB962C8B-B14F-4D97-AF65-F5344CB8AC3E}">
        <p14:creationId xmlns:p14="http://schemas.microsoft.com/office/powerpoint/2010/main" val="20588608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对于深度学习模型的可逆水印算法来说，合理设计嵌入载体是模型可逆水印实现的一个重要任务。为了在尽可能小的影响下实现更大的嵌入容量，我们在设计嵌入载体时不仅仅是借鉴传统多媒体领域可逆水印载体的设计方案，也要结合模型本身的一些特征。下面对于模型载体的构造方案分为直接嵌入法和参数筛选法两种，分别构造载体序列进行水印嵌入。</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92</a:t>
            </a:fld>
            <a:endParaRPr lang="zh-CN" altLang="en-US"/>
          </a:p>
        </p:txBody>
      </p:sp>
    </p:spTree>
    <p:extLst>
      <p:ext uri="{BB962C8B-B14F-4D97-AF65-F5344CB8AC3E}">
        <p14:creationId xmlns:p14="http://schemas.microsoft.com/office/powerpoint/2010/main" val="28125963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对于深度学习模型的可逆水印算法来说，合理设计嵌入载体是模型可逆水印实现的一个重要任务。为了在尽可能小的影响下实现更大的嵌入容量，我们在设计嵌入载体时不仅仅是借鉴传统多媒体领域可逆水印载体的设计方案，也要结合模型本身的一些特征。下面对于模型载体的构造方案分为直接嵌入法和参数筛选法两种，分别构造载体序列进行水印嵌入。</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93</a:t>
            </a:fld>
            <a:endParaRPr lang="zh-CN" altLang="en-US"/>
          </a:p>
        </p:txBody>
      </p:sp>
    </p:spTree>
    <p:extLst>
      <p:ext uri="{BB962C8B-B14F-4D97-AF65-F5344CB8AC3E}">
        <p14:creationId xmlns:p14="http://schemas.microsoft.com/office/powerpoint/2010/main" val="34587545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对于深度学习模型的可逆水印算法来说，合理设计嵌入载体是模型可逆水印实现的一个重要任务。为了在尽可能小的影响下实现更大的嵌入容量，我们在设计嵌入载体时不仅仅是借鉴传统多媒体领域可逆水印载体的设计方案，也要结合模型本身的一些特征。下面对于模型载体的构造方案分为直接嵌入法和参数筛选法两种，分别构造载体序列进行水印嵌入。</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94</a:t>
            </a:fld>
            <a:endParaRPr lang="zh-CN" altLang="en-US"/>
          </a:p>
        </p:txBody>
      </p:sp>
    </p:spTree>
    <p:extLst>
      <p:ext uri="{BB962C8B-B14F-4D97-AF65-F5344CB8AC3E}">
        <p14:creationId xmlns:p14="http://schemas.microsoft.com/office/powerpoint/2010/main" val="175075226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a:t>
            </a:r>
            <a:r>
              <a:rPr lang="zh-CN" altLang="en-US" sz="1200" dirty="0">
                <a:latin typeface="+mn-ea"/>
                <a:ea typeface="+mn-ea"/>
              </a:rPr>
              <a:t>剪枝策略在度量模型参数重要性方面的有效性以及截取数位位置选取策略的有效性。</a:t>
            </a:r>
            <a:endParaRPr lang="en-US" altLang="zh-CN" sz="1200" dirty="0">
              <a:latin typeface="+mn-ea"/>
              <a:ea typeface="+mn-ea"/>
            </a:endParaRPr>
          </a:p>
          <a:p>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a:t>
            </a:r>
            <a:r>
              <a:rPr lang="zh-CN" altLang="en-US" sz="1200" dirty="0">
                <a:latin typeface="+mn-ea"/>
                <a:ea typeface="+mn-ea"/>
              </a:rPr>
              <a:t>定性比较和定量分析结果展示。</a:t>
            </a:r>
            <a:endParaRPr lang="en-US" altLang="zh-CN" sz="1200" dirty="0">
              <a:latin typeface="+mn-ea"/>
              <a:ea typeface="+mn-ea"/>
            </a:endParaRPr>
          </a:p>
          <a:p>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3</a:t>
            </a:r>
            <a:r>
              <a:rPr lang="zh-CN" altLang="en-US" sz="1200" kern="1200" dirty="0">
                <a:solidFill>
                  <a:schemeClr val="tx1"/>
                </a:solidFill>
                <a:effectLst/>
                <a:latin typeface="+mn-lt"/>
                <a:ea typeface="+mn-ea"/>
                <a:cs typeface="+mn-cs"/>
              </a:rPr>
              <a:t>、</a:t>
            </a:r>
            <a:r>
              <a:rPr lang="zh-CN" altLang="en-US" sz="1200" dirty="0">
                <a:latin typeface="+mn-ea"/>
                <a:ea typeface="+mn-ea"/>
              </a:rPr>
              <a:t>分析单层水印嵌入和多层水印嵌入对模型性能产生的影响。</a:t>
            </a:r>
            <a:endParaRPr lang="en-US" altLang="zh-CN" sz="1200" dirty="0">
              <a:latin typeface="+mn-ea"/>
              <a:ea typeface="+mn-ea"/>
            </a:endParaRPr>
          </a:p>
          <a:p>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4</a:t>
            </a:r>
            <a:r>
              <a:rPr lang="zh-CN" altLang="en-US" sz="1200" kern="1200" dirty="0">
                <a:solidFill>
                  <a:schemeClr val="tx1"/>
                </a:solidFill>
                <a:effectLst/>
                <a:latin typeface="+mn-lt"/>
                <a:ea typeface="+mn-ea"/>
                <a:cs typeface="+mn-cs"/>
              </a:rPr>
              <a:t>、</a:t>
            </a:r>
            <a:r>
              <a:rPr lang="zh-CN" altLang="en-US" sz="1200" dirty="0">
                <a:latin typeface="+mn-ea"/>
                <a:ea typeface="+mn-ea"/>
              </a:rPr>
              <a:t>提取可逆水印后的模型参数重构误差结果，是否能够达到严格可逆。</a:t>
            </a:r>
            <a:endParaRPr lang="en-US" altLang="zh-CN" sz="1200" dirty="0">
              <a:latin typeface="+mn-ea"/>
              <a:ea typeface="+mn-ea"/>
            </a:endParaRPr>
          </a:p>
          <a:p>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5</a:t>
            </a:r>
            <a:r>
              <a:rPr lang="zh-CN" altLang="en-US" sz="1200" kern="1200" dirty="0">
                <a:solidFill>
                  <a:schemeClr val="tx1"/>
                </a:solidFill>
                <a:effectLst/>
                <a:latin typeface="+mn-lt"/>
                <a:ea typeface="+mn-ea"/>
                <a:cs typeface="+mn-cs"/>
              </a:rPr>
              <a:t>、</a:t>
            </a:r>
            <a:r>
              <a:rPr lang="zh-CN" altLang="en-US" sz="1200" dirty="0">
                <a:latin typeface="+mn-ea"/>
                <a:ea typeface="+mn-ea"/>
              </a:rPr>
              <a:t>嵌入容量的提升结果以及提升的可逆水印方法与原方法在嵌入水印后对模型性能的影响比较。</a:t>
            </a:r>
            <a:endParaRPr lang="en-US" altLang="zh-CN" sz="1200" dirty="0">
              <a:latin typeface="+mn-ea"/>
              <a:ea typeface="+mn-ea"/>
            </a:endParaRPr>
          </a:p>
          <a:p>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95</a:t>
            </a:fld>
            <a:endParaRPr lang="zh-CN" altLang="en-US"/>
          </a:p>
        </p:txBody>
      </p:sp>
    </p:spTree>
    <p:extLst>
      <p:ext uri="{BB962C8B-B14F-4D97-AF65-F5344CB8AC3E}">
        <p14:creationId xmlns:p14="http://schemas.microsoft.com/office/powerpoint/2010/main" val="18183474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a:t>
            </a:r>
            <a:r>
              <a:rPr lang="zh-CN" altLang="en-US" b="1" dirty="0">
                <a:solidFill>
                  <a:schemeClr val="accent5">
                    <a:lumMod val="75000"/>
                  </a:schemeClr>
                </a:solidFill>
                <a:latin typeface="微软雅黑" panose="020B0503020204020204" pitchFamily="34" charset="-122"/>
                <a:cs typeface="Arial" panose="020B0604020202020204" pitchFamily="34" charset="0"/>
              </a:rPr>
              <a:t>实验内容：</a:t>
            </a:r>
            <a:r>
              <a:rPr lang="zh-CN" altLang="en-US" dirty="0"/>
              <a:t>选取</a:t>
            </a:r>
            <a:r>
              <a:rPr lang="en-US" altLang="zh-CN" dirty="0"/>
              <a:t>AlexNet</a:t>
            </a:r>
            <a:r>
              <a:rPr lang="zh-CN" altLang="en-US" dirty="0"/>
              <a:t>、</a:t>
            </a:r>
            <a:r>
              <a:rPr lang="en-US" altLang="zh-CN" dirty="0"/>
              <a:t>VGG19</a:t>
            </a:r>
            <a:r>
              <a:rPr lang="zh-CN" altLang="en-US" dirty="0"/>
              <a:t>和</a:t>
            </a:r>
            <a:r>
              <a:rPr lang="en-US" altLang="zh-CN" dirty="0"/>
              <a:t>ResNet152</a:t>
            </a:r>
            <a:r>
              <a:rPr lang="zh-CN" altLang="en-US" dirty="0"/>
              <a:t>三个模型的最后三层卷积层，分别计算不同模型不同卷积层的各个通道的信息熵结果及标准差。</a:t>
            </a:r>
          </a:p>
          <a:p>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a:t>
            </a:r>
            <a:r>
              <a:rPr lang="zh-CN" altLang="en-US" b="1" dirty="0">
                <a:solidFill>
                  <a:schemeClr val="accent5">
                    <a:lumMod val="75000"/>
                  </a:schemeClr>
                </a:solidFill>
                <a:latin typeface="微软雅黑" panose="020B0503020204020204" pitchFamily="34" charset="-122"/>
                <a:cs typeface="Arial" panose="020B0604020202020204" pitchFamily="34" charset="0"/>
              </a:rPr>
              <a:t>实验内容：</a:t>
            </a:r>
            <a:r>
              <a:rPr lang="zh-CN" altLang="en-US" dirty="0"/>
              <a:t>选取了三种模型</a:t>
            </a:r>
            <a:r>
              <a:rPr lang="en-US" altLang="zh-CN" dirty="0"/>
              <a:t>AlexNet</a:t>
            </a:r>
            <a:r>
              <a:rPr lang="zh-CN" altLang="en-US" dirty="0"/>
              <a:t>、</a:t>
            </a:r>
            <a:r>
              <a:rPr lang="en-US" altLang="zh-CN" dirty="0"/>
              <a:t>VGG19</a:t>
            </a:r>
            <a:r>
              <a:rPr lang="zh-CN" altLang="en-US" dirty="0"/>
              <a:t>和</a:t>
            </a:r>
            <a:r>
              <a:rPr lang="en-US" altLang="zh-CN" dirty="0"/>
              <a:t>ResNet152</a:t>
            </a:r>
            <a:r>
              <a:rPr lang="zh-CN" altLang="en-US" dirty="0"/>
              <a:t>。计算所有可能的数位选取位置生成的载体序列计算的信息熵结果。</a:t>
            </a:r>
          </a:p>
          <a:p>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96</a:t>
            </a:fld>
            <a:endParaRPr lang="zh-CN" altLang="en-US"/>
          </a:p>
        </p:txBody>
      </p:sp>
    </p:spTree>
    <p:extLst>
      <p:ext uri="{BB962C8B-B14F-4D97-AF65-F5344CB8AC3E}">
        <p14:creationId xmlns:p14="http://schemas.microsoft.com/office/powerpoint/2010/main" val="22110592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a:t>
            </a:r>
            <a:r>
              <a:rPr lang="zh-CN" altLang="en-US" b="1" dirty="0">
                <a:solidFill>
                  <a:schemeClr val="accent5">
                    <a:lumMod val="75000"/>
                  </a:schemeClr>
                </a:solidFill>
                <a:latin typeface="微软雅黑" panose="020B0503020204020204" pitchFamily="34" charset="-122"/>
                <a:cs typeface="Arial" panose="020B0604020202020204" pitchFamily="34" charset="0"/>
              </a:rPr>
              <a:t>实验内容：</a:t>
            </a:r>
            <a:r>
              <a:rPr lang="zh-CN" altLang="en-US" dirty="0"/>
              <a:t>选取</a:t>
            </a:r>
            <a:r>
              <a:rPr lang="en-US" altLang="zh-CN" dirty="0"/>
              <a:t>AlexNet</a:t>
            </a:r>
            <a:r>
              <a:rPr lang="zh-CN" altLang="en-US" dirty="0"/>
              <a:t>、</a:t>
            </a:r>
            <a:r>
              <a:rPr lang="en-US" altLang="zh-CN" dirty="0"/>
              <a:t>VGG19</a:t>
            </a:r>
            <a:r>
              <a:rPr lang="zh-CN" altLang="en-US" dirty="0"/>
              <a:t>和</a:t>
            </a:r>
            <a:r>
              <a:rPr lang="en-US" altLang="zh-CN" dirty="0"/>
              <a:t>ResNet152</a:t>
            </a:r>
            <a:r>
              <a:rPr lang="zh-CN" altLang="en-US" dirty="0"/>
              <a:t>三个模型的最后三层卷积层，分别计算不同模型不同卷积层的各个通道的信息熵结果及标准差。</a:t>
            </a:r>
          </a:p>
          <a:p>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a:t>
            </a:r>
            <a:r>
              <a:rPr lang="zh-CN" altLang="en-US" b="1" dirty="0">
                <a:solidFill>
                  <a:schemeClr val="accent5">
                    <a:lumMod val="75000"/>
                  </a:schemeClr>
                </a:solidFill>
                <a:latin typeface="微软雅黑" panose="020B0503020204020204" pitchFamily="34" charset="-122"/>
                <a:cs typeface="Arial" panose="020B0604020202020204" pitchFamily="34" charset="0"/>
              </a:rPr>
              <a:t>实验内容：</a:t>
            </a:r>
            <a:r>
              <a:rPr lang="zh-CN" altLang="en-US" dirty="0"/>
              <a:t>选取了三种模型</a:t>
            </a:r>
            <a:r>
              <a:rPr lang="en-US" altLang="zh-CN" dirty="0"/>
              <a:t>AlexNet</a:t>
            </a:r>
            <a:r>
              <a:rPr lang="zh-CN" altLang="en-US" dirty="0"/>
              <a:t>、</a:t>
            </a:r>
            <a:r>
              <a:rPr lang="en-US" altLang="zh-CN" dirty="0"/>
              <a:t>VGG19</a:t>
            </a:r>
            <a:r>
              <a:rPr lang="zh-CN" altLang="en-US" dirty="0"/>
              <a:t>和</a:t>
            </a:r>
            <a:r>
              <a:rPr lang="en-US" altLang="zh-CN" dirty="0"/>
              <a:t>ResNet152</a:t>
            </a:r>
            <a:r>
              <a:rPr lang="zh-CN" altLang="en-US" dirty="0"/>
              <a:t>。计算所有可能的数位选取位置生成的载体序列计算的信息熵结果。</a:t>
            </a:r>
          </a:p>
          <a:p>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97</a:t>
            </a:fld>
            <a:endParaRPr lang="zh-CN" altLang="en-US"/>
          </a:p>
        </p:txBody>
      </p:sp>
    </p:spTree>
    <p:extLst>
      <p:ext uri="{BB962C8B-B14F-4D97-AF65-F5344CB8AC3E}">
        <p14:creationId xmlns:p14="http://schemas.microsoft.com/office/powerpoint/2010/main" val="1289149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这里简单介绍一下</a:t>
            </a:r>
            <a:r>
              <a:rPr lang="zh-CN" altLang="en-US" sz="1200" b="1" dirty="0">
                <a:solidFill>
                  <a:schemeClr val="bg1"/>
                </a:solidFill>
                <a:latin typeface="微软雅黑" panose="020B0503020204020204" pitchFamily="34" charset="-122"/>
                <a:ea typeface="微软雅黑" panose="020B0503020204020204" pitchFamily="34" charset="-122"/>
              </a:rPr>
              <a:t>经典模型水印算法</a:t>
            </a:r>
            <a:endParaRPr lang="en-US" altLang="zh-CN" sz="1200" b="1" dirty="0">
              <a:solidFill>
                <a:schemeClr val="bg1"/>
              </a:solidFill>
              <a:latin typeface="微软雅黑" panose="020B0503020204020204" pitchFamily="34" charset="-122"/>
              <a:ea typeface="微软雅黑" panose="020B0503020204020204" pitchFamily="34" charset="-122"/>
            </a:endParaRPr>
          </a:p>
          <a:p>
            <a:r>
              <a:rPr lang="zh-CN" altLang="en-US" sz="1200" b="1" dirty="0">
                <a:solidFill>
                  <a:schemeClr val="bg1"/>
                </a:solidFill>
                <a:latin typeface="微软雅黑" panose="020B0503020204020204" pitchFamily="34" charset="-122"/>
                <a:ea typeface="微软雅黑" panose="020B0503020204020204" pitchFamily="34" charset="-122"/>
              </a:rPr>
              <a:t>对于白盒模型水印来说，主要借鉴了传统数字水印的思想，需要水印信息</a:t>
            </a:r>
            <a:r>
              <a:rPr lang="en-US" altLang="zh-CN" sz="1200" b="1" dirty="0">
                <a:solidFill>
                  <a:schemeClr val="bg1"/>
                </a:solidFill>
                <a:latin typeface="微软雅黑" panose="020B0503020204020204" pitchFamily="34" charset="-122"/>
                <a:ea typeface="微软雅黑" panose="020B0503020204020204" pitchFamily="34" charset="-122"/>
              </a:rPr>
              <a:t>W</a:t>
            </a:r>
            <a:r>
              <a:rPr lang="zh-CN" altLang="en-US" sz="1200" b="1" dirty="0">
                <a:solidFill>
                  <a:schemeClr val="bg1"/>
                </a:solidFill>
                <a:latin typeface="微软雅黑" panose="020B0503020204020204" pitchFamily="34" charset="-122"/>
                <a:ea typeface="微软雅黑" panose="020B0503020204020204" pitchFamily="34" charset="-122"/>
              </a:rPr>
              <a:t>，密钥</a:t>
            </a:r>
            <a:r>
              <a:rPr lang="en-US" altLang="zh-CN" sz="1200" b="1" dirty="0">
                <a:solidFill>
                  <a:schemeClr val="bg1"/>
                </a:solidFill>
                <a:latin typeface="微软雅黑" panose="020B0503020204020204" pitchFamily="34" charset="-122"/>
                <a:ea typeface="微软雅黑" panose="020B0503020204020204" pitchFamily="34" charset="-122"/>
              </a:rPr>
              <a:t>K</a:t>
            </a:r>
            <a:r>
              <a:rPr lang="zh-CN" altLang="en-US" sz="1200" b="1" dirty="0">
                <a:solidFill>
                  <a:schemeClr val="bg1"/>
                </a:solidFill>
                <a:latin typeface="微软雅黑" panose="020B0503020204020204" pitchFamily="34" charset="-122"/>
                <a:ea typeface="微软雅黑" panose="020B0503020204020204" pitchFamily="34" charset="-122"/>
              </a:rPr>
              <a:t>，以及水印载体</a:t>
            </a:r>
            <a:r>
              <a:rPr lang="en-US" altLang="zh-CN" sz="1200" b="1" dirty="0">
                <a:solidFill>
                  <a:schemeClr val="bg1"/>
                </a:solidFill>
                <a:latin typeface="微软雅黑" panose="020B0503020204020204" pitchFamily="34" charset="-122"/>
                <a:ea typeface="微软雅黑" panose="020B0503020204020204" pitchFamily="34" charset="-122"/>
              </a:rPr>
              <a:t>C</a:t>
            </a:r>
            <a:r>
              <a:rPr lang="zh-CN" altLang="en-US" sz="1200" b="1" dirty="0">
                <a:solidFill>
                  <a:schemeClr val="bg1"/>
                </a:solidFill>
                <a:latin typeface="微软雅黑" panose="020B0503020204020204" pitchFamily="34" charset="-122"/>
                <a:ea typeface="微软雅黑" panose="020B0503020204020204" pitchFamily="34" charset="-122"/>
              </a:rPr>
              <a:t>，之后通过损失函数的形式将水印嵌入过程纳入模型训练</a:t>
            </a:r>
            <a:endParaRPr lang="en-US" altLang="zh-CN" sz="1200" b="1" dirty="0">
              <a:solidFill>
                <a:schemeClr val="bg1"/>
              </a:solidFill>
              <a:latin typeface="微软雅黑" panose="020B0503020204020204" pitchFamily="34" charset="-122"/>
              <a:ea typeface="微软雅黑" panose="020B0503020204020204" pitchFamily="34" charset="-122"/>
            </a:endParaRPr>
          </a:p>
          <a:p>
            <a:endParaRPr lang="en-US" altLang="zh-CN" sz="1200" b="1" dirty="0">
              <a:solidFill>
                <a:schemeClr val="bg1"/>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这里介绍一个实例，其中水印信息为比特序列，密钥为一个转换矩阵，水印载体为模型某一层的参数，通过</a:t>
            </a:r>
            <a:r>
              <a:rPr lang="en-US" altLang="zh-CN" sz="1200" b="1" dirty="0">
                <a:solidFill>
                  <a:schemeClr val="bg1"/>
                </a:solidFill>
                <a:latin typeface="微软雅黑" panose="020B0503020204020204" pitchFamily="34" charset="-122"/>
                <a:ea typeface="微软雅黑" panose="020B0503020204020204" pitchFamily="34" charset="-122"/>
              </a:rPr>
              <a:t>BCE</a:t>
            </a:r>
            <a:r>
              <a:rPr lang="zh-CN" altLang="en-US" sz="1200" b="1" dirty="0">
                <a:solidFill>
                  <a:schemeClr val="bg1"/>
                </a:solidFill>
                <a:latin typeface="微软雅黑" panose="020B0503020204020204" pitchFamily="34" charset="-122"/>
                <a:ea typeface="微软雅黑" panose="020B0503020204020204" pitchFamily="34" charset="-122"/>
              </a:rPr>
              <a:t>损失将</a:t>
            </a:r>
            <a:r>
              <a:rPr lang="zh-CN" altLang="en-US" sz="1200" dirty="0">
                <a:solidFill>
                  <a:srgbClr val="323232"/>
                </a:solidFill>
                <a:latin typeface="楷体" panose="02010609060101010101" pitchFamily="49" charset="-122"/>
                <a:ea typeface="楷体" panose="02010609060101010101" pitchFamily="49" charset="-122"/>
                <a:cs typeface="+mn-ea"/>
                <a:sym typeface="+mn-lt"/>
              </a:rPr>
              <a:t>水印信息与</a:t>
            </a:r>
            <a:r>
              <a:rPr lang="zh-CN" altLang="en-US" sz="1200" b="1" dirty="0">
                <a:solidFill>
                  <a:srgbClr val="C00000"/>
                </a:solidFill>
                <a:latin typeface="楷体" panose="02010609060101010101" pitchFamily="49" charset="-122"/>
                <a:ea typeface="楷体" panose="02010609060101010101" pitchFamily="49" charset="-122"/>
                <a:cs typeface="+mn-ea"/>
                <a:sym typeface="+mn-lt"/>
              </a:rPr>
              <a:t>权值</a:t>
            </a:r>
            <a:r>
              <a:rPr lang="zh-CN" altLang="en-US" sz="1200" dirty="0">
                <a:solidFill>
                  <a:srgbClr val="323232"/>
                </a:solidFill>
                <a:latin typeface="楷体" panose="02010609060101010101" pitchFamily="49" charset="-122"/>
                <a:ea typeface="楷体" panose="02010609060101010101" pitchFamily="49" charset="-122"/>
                <a:cs typeface="+mn-ea"/>
                <a:sym typeface="+mn-lt"/>
              </a:rPr>
              <a:t>和</a:t>
            </a:r>
            <a:r>
              <a:rPr lang="zh-CN" altLang="en-US" sz="1200" b="1" dirty="0">
                <a:solidFill>
                  <a:srgbClr val="C00000"/>
                </a:solidFill>
                <a:latin typeface="楷体" panose="02010609060101010101" pitchFamily="49" charset="-122"/>
                <a:ea typeface="楷体" panose="02010609060101010101" pitchFamily="49" charset="-122"/>
                <a:cs typeface="+mn-ea"/>
                <a:sym typeface="+mn-lt"/>
              </a:rPr>
              <a:t>密钥</a:t>
            </a:r>
            <a:r>
              <a:rPr lang="zh-CN" altLang="en-US" sz="1200" b="1" dirty="0">
                <a:solidFill>
                  <a:srgbClr val="323232"/>
                </a:solidFill>
                <a:latin typeface="楷体" panose="02010609060101010101" pitchFamily="49" charset="-122"/>
                <a:ea typeface="楷体" panose="02010609060101010101" pitchFamily="49" charset="-122"/>
                <a:cs typeface="+mn-ea"/>
                <a:sym typeface="+mn-lt"/>
              </a:rPr>
              <a:t>建立联系</a:t>
            </a:r>
            <a:endParaRPr lang="zh-CN" altLang="en-US" sz="1200" dirty="0">
              <a:solidFill>
                <a:srgbClr val="323232"/>
              </a:solidFill>
              <a:latin typeface="楷体" panose="02010609060101010101" pitchFamily="49" charset="-122"/>
              <a:ea typeface="楷体" panose="02010609060101010101" pitchFamily="49" charset="-122"/>
              <a:cs typeface="+mn-ea"/>
              <a:sym typeface="+mn-lt"/>
            </a:endParaRP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14</a:t>
            </a:fld>
            <a:endParaRPr lang="zh-CN" altLang="en-US"/>
          </a:p>
        </p:txBody>
      </p:sp>
    </p:spTree>
    <p:extLst>
      <p:ext uri="{BB962C8B-B14F-4D97-AF65-F5344CB8AC3E}">
        <p14:creationId xmlns:p14="http://schemas.microsoft.com/office/powerpoint/2010/main" val="6408805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chemeClr val="accent5">
                    <a:lumMod val="75000"/>
                  </a:schemeClr>
                </a:solidFill>
                <a:latin typeface="微软雅黑" panose="020B0503020204020204" pitchFamily="34" charset="-122"/>
                <a:cs typeface="Arial" panose="020B0604020202020204" pitchFamily="34" charset="0"/>
              </a:rPr>
              <a:t>实验内容：</a:t>
            </a:r>
            <a:r>
              <a:rPr lang="zh-CN" altLang="en-US" dirty="0"/>
              <a:t>在定性实验中，比较了不可逆水印和可逆水印的方法的特点；在定量对比实验中，选择了</a:t>
            </a:r>
            <a:r>
              <a:rPr lang="en-US" altLang="zh-CN" dirty="0"/>
              <a:t>Song</a:t>
            </a:r>
            <a:r>
              <a:rPr lang="zh-CN" altLang="en-US" dirty="0"/>
              <a:t>等人提出的非鲁棒不可逆水印方法与本文的可逆水印方法对比，性能影响由模型</a:t>
            </a:r>
            <a:r>
              <a:rPr lang="en-US" altLang="zh-CN" dirty="0"/>
              <a:t>Top-5</a:t>
            </a:r>
            <a:r>
              <a:rPr lang="zh-CN" altLang="en-US" dirty="0"/>
              <a:t>分类准确率表示。</a:t>
            </a:r>
          </a:p>
          <a:p>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chemeClr val="accent5">
                    <a:lumMod val="75000"/>
                  </a:schemeClr>
                </a:solidFill>
                <a:latin typeface="微软雅黑" panose="020B0503020204020204" pitchFamily="34" charset="-122"/>
                <a:cs typeface="Arial" panose="020B0604020202020204" pitchFamily="34" charset="0"/>
              </a:rPr>
              <a:t>实验结果：</a:t>
            </a:r>
            <a:r>
              <a:rPr lang="zh-CN" altLang="en-US" dirty="0"/>
              <a:t>从定性角度分析，模型可逆水印是脆弱的，具有可逆性。与模型不可逆水印相比，可逆水印的嵌入容量处于中等水平，主要应用场景为完整性认证。从定量实验结果分析，在选定相同模型同一嵌入层并嵌入大小相同的水印信息的情况下，嵌入脆弱的可逆水印对模型的</a:t>
            </a:r>
            <a:r>
              <a:rPr lang="en-US" altLang="zh-CN" dirty="0"/>
              <a:t>Top-5</a:t>
            </a:r>
            <a:r>
              <a:rPr lang="zh-CN" altLang="en-US" dirty="0"/>
              <a:t>分类准确率影响非常小。</a:t>
            </a:r>
          </a:p>
          <a:p>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98</a:t>
            </a:fld>
            <a:endParaRPr lang="zh-CN" altLang="en-US"/>
          </a:p>
        </p:txBody>
      </p:sp>
    </p:spTree>
    <p:extLst>
      <p:ext uri="{BB962C8B-B14F-4D97-AF65-F5344CB8AC3E}">
        <p14:creationId xmlns:p14="http://schemas.microsoft.com/office/powerpoint/2010/main" val="29262477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chemeClr val="accent5">
                    <a:lumMod val="75000"/>
                  </a:schemeClr>
                </a:solidFill>
                <a:latin typeface="微软雅黑" panose="020B0503020204020204" pitchFamily="34" charset="-122"/>
                <a:cs typeface="Arial" panose="020B0604020202020204" pitchFamily="34" charset="0"/>
              </a:rPr>
              <a:t>实验内容：</a:t>
            </a:r>
            <a:r>
              <a:rPr lang="zh-CN" altLang="en-US" dirty="0"/>
              <a:t>选取</a:t>
            </a:r>
            <a:r>
              <a:rPr lang="en-US" altLang="zh-CN" dirty="0"/>
              <a:t>AlexNet</a:t>
            </a:r>
            <a:r>
              <a:rPr lang="zh-CN" altLang="en-US" dirty="0"/>
              <a:t>、</a:t>
            </a:r>
            <a:r>
              <a:rPr lang="en-US" altLang="zh-CN" dirty="0"/>
              <a:t>VGG19</a:t>
            </a:r>
            <a:r>
              <a:rPr lang="zh-CN" altLang="en-US" dirty="0"/>
              <a:t>和</a:t>
            </a:r>
            <a:r>
              <a:rPr lang="en-US" altLang="zh-CN" dirty="0"/>
              <a:t>ResNet152</a:t>
            </a:r>
            <a:r>
              <a:rPr lang="zh-CN" altLang="en-US" dirty="0"/>
              <a:t>的最后一层、倒数第二层和倒数第三层卷积层中的任意两层或全部三层进行水印的嵌入操作，比较水印嵌入对模型性能的影响。</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chemeClr val="accent5">
                    <a:lumMod val="75000"/>
                  </a:schemeClr>
                </a:solidFill>
                <a:latin typeface="微软雅黑" panose="020B0503020204020204" pitchFamily="34" charset="-122"/>
                <a:cs typeface="Arial" panose="020B0604020202020204" pitchFamily="34" charset="0"/>
              </a:rPr>
              <a:t>实验内容：</a:t>
            </a:r>
            <a:r>
              <a:rPr lang="zh-CN" altLang="en-US" dirty="0"/>
              <a:t>选取</a:t>
            </a:r>
            <a:r>
              <a:rPr lang="en-US" altLang="zh-CN" dirty="0"/>
              <a:t>DenseNet121</a:t>
            </a:r>
            <a:r>
              <a:rPr lang="zh-CN" altLang="en-US" dirty="0"/>
              <a:t>和</a:t>
            </a:r>
            <a:r>
              <a:rPr lang="en-US" altLang="zh-CN" dirty="0" err="1"/>
              <a:t>MobileNet</a:t>
            </a:r>
            <a:r>
              <a:rPr lang="zh-CN" altLang="en-US" dirty="0"/>
              <a:t>的最后一层、倒数第二层和倒数第三层卷积层中的单层、两层和全部三层进行水印嵌入实验，比较水印嵌入对模型性能的影响。</a:t>
            </a:r>
          </a:p>
          <a:p>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99</a:t>
            </a:fld>
            <a:endParaRPr lang="zh-CN" altLang="en-US"/>
          </a:p>
        </p:txBody>
      </p:sp>
    </p:spTree>
    <p:extLst>
      <p:ext uri="{BB962C8B-B14F-4D97-AF65-F5344CB8AC3E}">
        <p14:creationId xmlns:p14="http://schemas.microsoft.com/office/powerpoint/2010/main" val="5132559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chemeClr val="accent5">
                    <a:lumMod val="75000"/>
                  </a:schemeClr>
                </a:solidFill>
                <a:latin typeface="微软雅黑" panose="020B0503020204020204" pitchFamily="34" charset="-122"/>
                <a:cs typeface="Arial" panose="020B0604020202020204" pitchFamily="34" charset="0"/>
              </a:rPr>
              <a:t>实验内容：</a:t>
            </a:r>
            <a:r>
              <a:rPr lang="zh-CN" altLang="en-US" dirty="0"/>
              <a:t>选取</a:t>
            </a:r>
            <a:r>
              <a:rPr lang="en-US" altLang="zh-CN" dirty="0"/>
              <a:t>AlexNet</a:t>
            </a:r>
            <a:r>
              <a:rPr lang="zh-CN" altLang="en-US" dirty="0"/>
              <a:t>、</a:t>
            </a:r>
            <a:r>
              <a:rPr lang="en-US" altLang="zh-CN" dirty="0"/>
              <a:t>VGG19</a:t>
            </a:r>
            <a:r>
              <a:rPr lang="zh-CN" altLang="en-US" dirty="0"/>
              <a:t>、</a:t>
            </a:r>
            <a:r>
              <a:rPr lang="en-US" altLang="zh-CN" dirty="0"/>
              <a:t>ResNet152</a:t>
            </a:r>
            <a:r>
              <a:rPr lang="zh-CN" altLang="en-US" dirty="0"/>
              <a:t>、</a:t>
            </a:r>
            <a:r>
              <a:rPr lang="en-US" altLang="zh-CN" dirty="0"/>
              <a:t>DenseNet121</a:t>
            </a:r>
            <a:r>
              <a:rPr lang="zh-CN" altLang="en-US" dirty="0"/>
              <a:t>和</a:t>
            </a:r>
            <a:r>
              <a:rPr lang="en-US" altLang="zh-CN" dirty="0" err="1"/>
              <a:t>MobileNet</a:t>
            </a:r>
            <a:r>
              <a:rPr lang="zh-CN" altLang="en-US" dirty="0"/>
              <a:t>五种模型分别进行单层水印嵌入和多层水印嵌入，然后将包含水印信息的模型传递给模型使用者，模型使用者在水印提取后重构模型，将重构模型与原始模型参数进行对比，分析重构误差。</a:t>
            </a:r>
          </a:p>
          <a:p>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100</a:t>
            </a:fld>
            <a:endParaRPr lang="zh-CN" altLang="en-US"/>
          </a:p>
        </p:txBody>
      </p:sp>
    </p:spTree>
    <p:extLst>
      <p:ext uri="{BB962C8B-B14F-4D97-AF65-F5344CB8AC3E}">
        <p14:creationId xmlns:p14="http://schemas.microsoft.com/office/powerpoint/2010/main" val="32070141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chemeClr val="accent5">
                    <a:lumMod val="75000"/>
                  </a:schemeClr>
                </a:solidFill>
                <a:latin typeface="微软雅黑" panose="020B0503020204020204" pitchFamily="34" charset="-122"/>
                <a:cs typeface="Arial" panose="020B0604020202020204" pitchFamily="34" charset="0"/>
              </a:rPr>
              <a:t>实验内容：</a:t>
            </a:r>
            <a:r>
              <a:rPr lang="zh-CN" altLang="en-US" dirty="0"/>
              <a:t>选取单峰值</a:t>
            </a:r>
            <a:r>
              <a:rPr lang="en-US" altLang="zh-CN" dirty="0"/>
              <a:t>-</a:t>
            </a:r>
            <a:r>
              <a:rPr lang="zh-CN" altLang="en-US" dirty="0"/>
              <a:t>零值对直方图平移法和多峰值</a:t>
            </a:r>
            <a:r>
              <a:rPr lang="en-US" altLang="zh-CN" dirty="0"/>
              <a:t>-</a:t>
            </a:r>
            <a:r>
              <a:rPr lang="zh-CN" altLang="en-US" dirty="0"/>
              <a:t>零值对直方图平移法分别嵌入水印信息，比较这两种方法可以实现的嵌入容量。</a:t>
            </a:r>
          </a:p>
          <a:p>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chemeClr val="accent5">
                    <a:lumMod val="75000"/>
                  </a:schemeClr>
                </a:solidFill>
                <a:latin typeface="微软雅黑" panose="020B0503020204020204" pitchFamily="34" charset="-122"/>
                <a:cs typeface="Arial" panose="020B0604020202020204" pitchFamily="34" charset="0"/>
              </a:rPr>
              <a:t>实验内容：</a:t>
            </a:r>
            <a:r>
              <a:rPr lang="zh-CN" altLang="en-US" dirty="0"/>
              <a:t>选取</a:t>
            </a:r>
            <a:r>
              <a:rPr lang="en-US" altLang="zh-CN" dirty="0"/>
              <a:t>AlexNet</a:t>
            </a:r>
            <a:r>
              <a:rPr lang="zh-CN" altLang="en-US" dirty="0"/>
              <a:t>、</a:t>
            </a:r>
            <a:r>
              <a:rPr lang="en-US" altLang="zh-CN" dirty="0"/>
              <a:t>VGG19</a:t>
            </a:r>
            <a:r>
              <a:rPr lang="zh-CN" altLang="en-US" dirty="0"/>
              <a:t>、</a:t>
            </a:r>
            <a:r>
              <a:rPr lang="en-US" altLang="zh-CN" dirty="0"/>
              <a:t>ResNet152</a:t>
            </a:r>
            <a:r>
              <a:rPr lang="zh-CN" altLang="en-US" dirty="0"/>
              <a:t>、</a:t>
            </a:r>
            <a:r>
              <a:rPr lang="en-US" altLang="zh-CN" dirty="0"/>
              <a:t>DenseNet121</a:t>
            </a:r>
            <a:r>
              <a:rPr lang="zh-CN" altLang="en-US" dirty="0"/>
              <a:t>和</a:t>
            </a:r>
            <a:r>
              <a:rPr lang="en-US" altLang="zh-CN" dirty="0" err="1"/>
              <a:t>MobileNet</a:t>
            </a:r>
            <a:r>
              <a:rPr lang="zh-CN" altLang="en-US" dirty="0"/>
              <a:t>五种模型的最后一层嵌入水印，分析提升的可逆水印方法对模型性能的影响。</a:t>
            </a:r>
          </a:p>
          <a:p>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101</a:t>
            </a:fld>
            <a:endParaRPr lang="zh-CN" altLang="en-US"/>
          </a:p>
        </p:txBody>
      </p:sp>
    </p:spTree>
    <p:extLst>
      <p:ext uri="{BB962C8B-B14F-4D97-AF65-F5344CB8AC3E}">
        <p14:creationId xmlns:p14="http://schemas.microsoft.com/office/powerpoint/2010/main" val="36341886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103</a:t>
            </a:fld>
            <a:endParaRPr lang="zh-CN" altLang="en-US"/>
          </a:p>
        </p:txBody>
      </p:sp>
    </p:spTree>
    <p:extLst>
      <p:ext uri="{BB962C8B-B14F-4D97-AF65-F5344CB8AC3E}">
        <p14:creationId xmlns:p14="http://schemas.microsoft.com/office/powerpoint/2010/main" val="14060888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我们首先看一下传统图像的哈希方案：如图所示，首先从图像中提取能代表图像感知内容的鲁棒统计特征，再将鲁棒统计特征转换成哈希码，通过与图像库转换成的</a:t>
            </a:r>
            <a:r>
              <a:rPr kumimoji="1" lang="en-US" altLang="zh-CN" dirty="0"/>
              <a:t>Hash</a:t>
            </a:r>
            <a:r>
              <a:rPr kumimoji="1" lang="zh-CN" altLang="en-US" dirty="0"/>
              <a:t>库中的</a:t>
            </a:r>
            <a:r>
              <a:rPr kumimoji="1" lang="en-US" altLang="zh-CN" dirty="0"/>
              <a:t>hash</a:t>
            </a:r>
            <a:r>
              <a:rPr kumimoji="1" lang="zh-CN" altLang="en-US" dirty="0"/>
              <a:t>码进行相似度对比，相似度小于阈值的图片，就是图像库中与查询图像相似的图片。</a:t>
            </a: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104</a:t>
            </a:fld>
            <a:endParaRPr lang="zh-CN" altLang="en-US"/>
          </a:p>
        </p:txBody>
      </p:sp>
    </p:spTree>
    <p:extLst>
      <p:ext uri="{BB962C8B-B14F-4D97-AF65-F5344CB8AC3E}">
        <p14:creationId xmlns:p14="http://schemas.microsoft.com/office/powerpoint/2010/main" val="22443481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如图所示，通过比较哈希码的差异，可以判断查询模型和测试模型之间的相似性。如果相似距离小于阈值，则可以认为测试模型</a:t>
            </a:r>
            <a:r>
              <a:rPr lang="zh-CN" altLang="en-US" sz="1200" kern="1200" dirty="0">
                <a:solidFill>
                  <a:schemeClr val="tx1"/>
                </a:solidFill>
                <a:effectLst/>
                <a:latin typeface="+mn-lt"/>
                <a:ea typeface="+mn-ea"/>
                <a:cs typeface="+mn-cs"/>
              </a:rPr>
              <a:t>是</a:t>
            </a:r>
            <a:r>
              <a:rPr lang="zh-CN" altLang="zh-CN" sz="1200" kern="1200" dirty="0">
                <a:solidFill>
                  <a:schemeClr val="tx1"/>
                </a:solidFill>
                <a:effectLst/>
                <a:latin typeface="+mn-lt"/>
                <a:ea typeface="+mn-ea"/>
                <a:cs typeface="+mn-cs"/>
              </a:rPr>
              <a:t>查询模型的非法复制版本。</a:t>
            </a:r>
            <a:r>
              <a:rPr lang="zh-CN" altLang="en-US" sz="1200" b="1" kern="1200" dirty="0">
                <a:solidFill>
                  <a:schemeClr val="tx1"/>
                </a:solidFill>
                <a:effectLst/>
                <a:latin typeface="+mn-lt"/>
                <a:ea typeface="+mn-ea"/>
                <a:cs typeface="+mn-cs"/>
              </a:rPr>
              <a:t>这种方法适用于各种模型，可以实现高效搜索。</a:t>
            </a:r>
            <a:endParaRPr lang="zh-CN" altLang="zh-CN"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zh-CN" sz="1200" kern="1200" dirty="0">
              <a:solidFill>
                <a:schemeClr val="tx1"/>
              </a:solidFill>
              <a:effectLst/>
              <a:latin typeface="+mn-lt"/>
              <a:ea typeface="+mn-ea"/>
              <a:cs typeface="+mn-cs"/>
            </a:endParaRPr>
          </a:p>
          <a:p>
            <a:endParaRPr kumimoji="1"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105</a:t>
            </a:fld>
            <a:endParaRPr lang="zh-CN" altLang="en-US"/>
          </a:p>
        </p:txBody>
      </p:sp>
    </p:spTree>
    <p:extLst>
      <p:ext uri="{BB962C8B-B14F-4D97-AF65-F5344CB8AC3E}">
        <p14:creationId xmlns:p14="http://schemas.microsoft.com/office/powerpoint/2010/main" val="29438357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具体来说，我们的方法可以分为以下</a:t>
            </a:r>
            <a:r>
              <a:rPr lang="en-US" altLang="zh-CN" sz="1200" kern="1200" dirty="0">
                <a:solidFill>
                  <a:schemeClr val="tx1"/>
                </a:solidFill>
                <a:effectLst/>
                <a:latin typeface="+mn-lt"/>
                <a:ea typeface="+mn-ea"/>
                <a:cs typeface="+mn-cs"/>
              </a:rPr>
              <a:t>3</a:t>
            </a:r>
            <a:r>
              <a:rPr lang="zh-CN" altLang="en-US" sz="1200" kern="1200" dirty="0">
                <a:solidFill>
                  <a:schemeClr val="tx1"/>
                </a:solidFill>
                <a:effectLst/>
                <a:latin typeface="+mn-lt"/>
                <a:ea typeface="+mn-ea"/>
                <a:cs typeface="+mn-cs"/>
              </a:rPr>
              <a:t>个步骤：</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模型感知哈希的方案框图如图所示，首先使用模型剪枝操作筛选出重要的权重，将权重连接并划分成块，对每个权重块提取特征得到固定长度的鲁棒特征，再对鲁棒特征进行量化和加密，得到最终的哈希码。通过对比查询模型和模型库中模型的哈希码的相似程度，查询模型的可疑拷贝版本可以被高效地检测出来。</a:t>
            </a:r>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106</a:t>
            </a:fld>
            <a:endParaRPr lang="zh-CN" altLang="en-US"/>
          </a:p>
        </p:txBody>
      </p:sp>
    </p:spTree>
    <p:extLst>
      <p:ext uri="{BB962C8B-B14F-4D97-AF65-F5344CB8AC3E}">
        <p14:creationId xmlns:p14="http://schemas.microsoft.com/office/powerpoint/2010/main" val="31365211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为了鲁棒性，哈希码应该从那些重要的权重中进行提取。我们计划使用模型剪枝技术来筛选重要的权重。模型剪枝是一种常用的模型压缩方法，可以去除网络中的冗余，</a:t>
            </a:r>
            <a:r>
              <a:rPr lang="zh-CN" altLang="zh-CN" sz="1200" b="1" kern="1200" dirty="0">
                <a:solidFill>
                  <a:schemeClr val="tx1"/>
                </a:solidFill>
                <a:effectLst/>
                <a:latin typeface="+mn-lt"/>
                <a:ea typeface="+mn-ea"/>
                <a:cs typeface="+mn-cs"/>
              </a:rPr>
              <a:t>通过使用基于幅度的剪枝等模型剪枝技术</a:t>
            </a:r>
            <a:r>
              <a:rPr lang="zh-CN" altLang="en-US" sz="1200" b="1"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有望以较小的计算代价筛选出重要的权重，为进一步提取鲁棒特征做准备。</a:t>
            </a:r>
            <a:endParaRPr lang="zh-CN" altLang="zh-CN" sz="1200" b="1" kern="1200" dirty="0">
              <a:solidFill>
                <a:schemeClr val="tx1"/>
              </a:solidFill>
              <a:effectLst/>
              <a:latin typeface="+mn-lt"/>
              <a:ea typeface="+mn-ea"/>
              <a:cs typeface="+mn-cs"/>
            </a:endParaRPr>
          </a:p>
          <a:p>
            <a:endParaRPr kumimoji="1"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107</a:t>
            </a:fld>
            <a:endParaRPr lang="zh-CN" altLang="en-US"/>
          </a:p>
        </p:txBody>
      </p:sp>
    </p:spTree>
    <p:extLst>
      <p:ext uri="{BB962C8B-B14F-4D97-AF65-F5344CB8AC3E}">
        <p14:creationId xmlns:p14="http://schemas.microsoft.com/office/powerpoint/2010/main" val="40422335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为了最终产生的哈希码长度一致，首先将剪枝后的模型权重展成一维向量，连接后再划分成固定长度的段，对每段权重提取统计特征，这种统计特征可以作为零水印，要求具有足够鲁棒性。对于</a:t>
            </a:r>
            <a:r>
              <a:rPr lang="en-US" altLang="zh-CN" sz="1200" kern="1200" dirty="0">
                <a:solidFill>
                  <a:schemeClr val="tx1"/>
                </a:solidFill>
                <a:effectLst/>
                <a:latin typeface="+mn-lt"/>
                <a:ea typeface="+mn-ea"/>
                <a:cs typeface="+mn-cs"/>
              </a:rPr>
              <a:t>CNN</a:t>
            </a:r>
            <a:r>
              <a:rPr lang="zh-CN" altLang="zh-CN" sz="1200" kern="1200" dirty="0">
                <a:solidFill>
                  <a:schemeClr val="tx1"/>
                </a:solidFill>
                <a:effectLst/>
                <a:latin typeface="+mn-lt"/>
                <a:ea typeface="+mn-ea"/>
                <a:cs typeface="+mn-cs"/>
              </a:rPr>
              <a:t>模型，我们计划使用正态检验统计量</a:t>
            </a:r>
            <a:r>
              <a:rPr lang="en-US" altLang="zh-CN" sz="1200" kern="1200" dirty="0">
                <a:solidFill>
                  <a:schemeClr val="tx1"/>
                </a:solidFill>
                <a:effectLst/>
                <a:latin typeface="+mn-lt"/>
                <a:ea typeface="+mn-ea"/>
                <a:cs typeface="+mn-cs"/>
              </a:rPr>
              <a:t>NTS</a:t>
            </a:r>
            <a:r>
              <a:rPr lang="zh-CN" altLang="zh-CN" sz="1200" kern="1200" dirty="0">
                <a:solidFill>
                  <a:schemeClr val="tx1"/>
                </a:solidFill>
                <a:effectLst/>
                <a:latin typeface="+mn-lt"/>
                <a:ea typeface="+mn-ea"/>
                <a:cs typeface="+mn-cs"/>
              </a:rPr>
              <a:t>构建鲁棒特征。</a:t>
            </a:r>
            <a:r>
              <a:rPr lang="en-US" altLang="zh-CN" sz="1200" kern="1200" dirty="0">
                <a:solidFill>
                  <a:schemeClr val="tx1"/>
                </a:solidFill>
                <a:effectLst/>
                <a:latin typeface="+mn-lt"/>
                <a:ea typeface="+mn-ea"/>
                <a:cs typeface="+mn-cs"/>
              </a:rPr>
              <a:t>NTS</a:t>
            </a:r>
            <a:r>
              <a:rPr lang="zh-CN" altLang="zh-CN" sz="1200" kern="1200" dirty="0">
                <a:solidFill>
                  <a:schemeClr val="tx1"/>
                </a:solidFill>
                <a:effectLst/>
                <a:latin typeface="+mn-lt"/>
                <a:ea typeface="+mn-ea"/>
                <a:cs typeface="+mn-cs"/>
              </a:rPr>
              <a:t>特征是一组用于测量随机过程和高斯分布之间距离的统计特征。已有研究表明，对于</a:t>
            </a:r>
            <a:r>
              <a:rPr lang="en-US" altLang="zh-CN" sz="1200" kern="1200" dirty="0">
                <a:solidFill>
                  <a:schemeClr val="tx1"/>
                </a:solidFill>
                <a:effectLst/>
                <a:latin typeface="+mn-lt"/>
                <a:ea typeface="+mn-ea"/>
                <a:cs typeface="+mn-cs"/>
              </a:rPr>
              <a:t>CNN</a:t>
            </a:r>
            <a:r>
              <a:rPr lang="zh-CN" altLang="zh-CN" sz="1200" kern="1200" dirty="0">
                <a:solidFill>
                  <a:schemeClr val="tx1"/>
                </a:solidFill>
                <a:effectLst/>
                <a:latin typeface="+mn-lt"/>
                <a:ea typeface="+mn-ea"/>
                <a:cs typeface="+mn-cs"/>
              </a:rPr>
              <a:t>模型，重要的参数是非高斯的，与高斯分布的距离可以作为衡量权重是否重要的一个度量。进一步对</a:t>
            </a:r>
            <a:r>
              <a:rPr lang="en-US" altLang="zh-CN" sz="1200" kern="1200" dirty="0">
                <a:solidFill>
                  <a:schemeClr val="tx1"/>
                </a:solidFill>
                <a:effectLst/>
                <a:latin typeface="+mn-lt"/>
                <a:ea typeface="+mn-ea"/>
                <a:cs typeface="+mn-cs"/>
              </a:rPr>
              <a:t>NTS</a:t>
            </a:r>
            <a:r>
              <a:rPr lang="zh-CN" altLang="zh-CN" sz="1200" kern="1200" dirty="0">
                <a:solidFill>
                  <a:schemeClr val="tx1"/>
                </a:solidFill>
                <a:effectLst/>
                <a:latin typeface="+mn-lt"/>
                <a:ea typeface="+mn-ea"/>
                <a:cs typeface="+mn-cs"/>
              </a:rPr>
              <a:t>特征进行量化和加密，即可得到最终的模型感知哈希码。对于其他类型的模型，我们将深入研究对应的鲁棒统计特征构建方法。</a:t>
            </a:r>
            <a:r>
              <a:rPr lang="zh-CN" altLang="zh-CN" dirty="0">
                <a:effectLst/>
              </a:rPr>
              <a:t> </a:t>
            </a:r>
            <a:endParaRPr kumimoji="1" lang="zh-CN" altLang="en-US" dirty="0"/>
          </a:p>
          <a:p>
            <a:endParaRPr lang="zh-CN" altLang="en-US" dirty="0"/>
          </a:p>
        </p:txBody>
      </p:sp>
      <p:sp>
        <p:nvSpPr>
          <p:cNvPr id="4" name="灯片编号占位符 3"/>
          <p:cNvSpPr>
            <a:spLocks noGrp="1"/>
          </p:cNvSpPr>
          <p:nvPr>
            <p:ph type="sldNum" sz="quarter" idx="5"/>
          </p:nvPr>
        </p:nvSpPr>
        <p:spPr/>
        <p:txBody>
          <a:bodyPr/>
          <a:lstStyle/>
          <a:p>
            <a:fld id="{B38AE319-D836-4DCB-9CAB-E6F561B3AA7E}" type="slidenum">
              <a:rPr lang="zh-CN" altLang="en-US" smtClean="0"/>
              <a:t>108</a:t>
            </a:fld>
            <a:endParaRPr lang="zh-CN" altLang="en-US"/>
          </a:p>
        </p:txBody>
      </p:sp>
    </p:spTree>
    <p:extLst>
      <p:ext uri="{BB962C8B-B14F-4D97-AF65-F5344CB8AC3E}">
        <p14:creationId xmlns:p14="http://schemas.microsoft.com/office/powerpoint/2010/main" val="1628110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8D6DAA-0353-4787-8708-33AAEC330F7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1A09021-6DA3-484A-973F-600A738A54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A154B76-6990-4F7D-BB6A-1B6A8269B88F}"/>
              </a:ext>
            </a:extLst>
          </p:cNvPr>
          <p:cNvSpPr>
            <a:spLocks noGrp="1"/>
          </p:cNvSpPr>
          <p:nvPr>
            <p:ph type="dt" sz="half" idx="10"/>
          </p:nvPr>
        </p:nvSpPr>
        <p:spPr/>
        <p:txBody>
          <a:bodyPr/>
          <a:lstStyle/>
          <a:p>
            <a:fld id="{F1EE3CC0-AF42-43E2-A35D-ADE846305949}" type="datetimeFigureOut">
              <a:rPr lang="zh-CN" altLang="en-US" smtClean="0"/>
              <a:t>2023/11/1</a:t>
            </a:fld>
            <a:endParaRPr lang="zh-CN" altLang="en-US"/>
          </a:p>
        </p:txBody>
      </p:sp>
      <p:sp>
        <p:nvSpPr>
          <p:cNvPr id="5" name="页脚占位符 4">
            <a:extLst>
              <a:ext uri="{FF2B5EF4-FFF2-40B4-BE49-F238E27FC236}">
                <a16:creationId xmlns:a16="http://schemas.microsoft.com/office/drawing/2014/main" id="{3BAB19D0-5725-46FE-898F-3CE6FD18671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B8415C-958B-422D-925A-F2DA5C0A89FC}"/>
              </a:ext>
            </a:extLst>
          </p:cNvPr>
          <p:cNvSpPr>
            <a:spLocks noGrp="1"/>
          </p:cNvSpPr>
          <p:nvPr>
            <p:ph type="sldNum" sz="quarter" idx="12"/>
          </p:nvPr>
        </p:nvSpPr>
        <p:spPr/>
        <p:txBody>
          <a:bodyPr/>
          <a:lstStyle/>
          <a:p>
            <a:fld id="{85FC3B2E-7A17-47C3-B873-A7FC4DA72E12}" type="slidenum">
              <a:rPr lang="zh-CN" altLang="en-US" smtClean="0"/>
              <a:t>‹#›</a:t>
            </a:fld>
            <a:endParaRPr lang="zh-CN" altLang="en-US"/>
          </a:p>
        </p:txBody>
      </p:sp>
    </p:spTree>
    <p:extLst>
      <p:ext uri="{BB962C8B-B14F-4D97-AF65-F5344CB8AC3E}">
        <p14:creationId xmlns:p14="http://schemas.microsoft.com/office/powerpoint/2010/main" val="3288259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BE68FD-8C04-497A-A173-7C18777466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092C8B4-6857-4513-8BEC-C71C8AE0649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73628D-AE74-49DF-95AB-17868E2FE518}"/>
              </a:ext>
            </a:extLst>
          </p:cNvPr>
          <p:cNvSpPr>
            <a:spLocks noGrp="1"/>
          </p:cNvSpPr>
          <p:nvPr>
            <p:ph type="dt" sz="half" idx="10"/>
          </p:nvPr>
        </p:nvSpPr>
        <p:spPr/>
        <p:txBody>
          <a:bodyPr/>
          <a:lstStyle/>
          <a:p>
            <a:fld id="{F1EE3CC0-AF42-43E2-A35D-ADE846305949}" type="datetimeFigureOut">
              <a:rPr lang="zh-CN" altLang="en-US" smtClean="0"/>
              <a:t>2023/11/1</a:t>
            </a:fld>
            <a:endParaRPr lang="zh-CN" altLang="en-US"/>
          </a:p>
        </p:txBody>
      </p:sp>
      <p:sp>
        <p:nvSpPr>
          <p:cNvPr id="5" name="页脚占位符 4">
            <a:extLst>
              <a:ext uri="{FF2B5EF4-FFF2-40B4-BE49-F238E27FC236}">
                <a16:creationId xmlns:a16="http://schemas.microsoft.com/office/drawing/2014/main" id="{18BDEC46-F2C8-4E68-B3B6-F056E8D3FDC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D10061-13CE-49EC-ADE8-D2EB87E04768}"/>
              </a:ext>
            </a:extLst>
          </p:cNvPr>
          <p:cNvSpPr>
            <a:spLocks noGrp="1"/>
          </p:cNvSpPr>
          <p:nvPr>
            <p:ph type="sldNum" sz="quarter" idx="12"/>
          </p:nvPr>
        </p:nvSpPr>
        <p:spPr/>
        <p:txBody>
          <a:bodyPr/>
          <a:lstStyle/>
          <a:p>
            <a:fld id="{85FC3B2E-7A17-47C3-B873-A7FC4DA72E12}" type="slidenum">
              <a:rPr lang="zh-CN" altLang="en-US" smtClean="0"/>
              <a:t>‹#›</a:t>
            </a:fld>
            <a:endParaRPr lang="zh-CN" altLang="en-US"/>
          </a:p>
        </p:txBody>
      </p:sp>
    </p:spTree>
    <p:extLst>
      <p:ext uri="{BB962C8B-B14F-4D97-AF65-F5344CB8AC3E}">
        <p14:creationId xmlns:p14="http://schemas.microsoft.com/office/powerpoint/2010/main" val="1551871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001ABF0-AA65-4CC2-838B-D32EA9A172D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7B2C9C8-B152-4035-8D41-23D58DBD015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A7F3A6E-6780-4686-976D-D2BE03F76A21}"/>
              </a:ext>
            </a:extLst>
          </p:cNvPr>
          <p:cNvSpPr>
            <a:spLocks noGrp="1"/>
          </p:cNvSpPr>
          <p:nvPr>
            <p:ph type="dt" sz="half" idx="10"/>
          </p:nvPr>
        </p:nvSpPr>
        <p:spPr/>
        <p:txBody>
          <a:bodyPr/>
          <a:lstStyle/>
          <a:p>
            <a:fld id="{F1EE3CC0-AF42-43E2-A35D-ADE846305949}" type="datetimeFigureOut">
              <a:rPr lang="zh-CN" altLang="en-US" smtClean="0"/>
              <a:t>2023/11/1</a:t>
            </a:fld>
            <a:endParaRPr lang="zh-CN" altLang="en-US"/>
          </a:p>
        </p:txBody>
      </p:sp>
      <p:sp>
        <p:nvSpPr>
          <p:cNvPr id="5" name="页脚占位符 4">
            <a:extLst>
              <a:ext uri="{FF2B5EF4-FFF2-40B4-BE49-F238E27FC236}">
                <a16:creationId xmlns:a16="http://schemas.microsoft.com/office/drawing/2014/main" id="{AD822B82-AB2F-4C80-9A2B-28BD64F337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1A4B2BD-6D9A-42C6-8983-1CC6CC1C837A}"/>
              </a:ext>
            </a:extLst>
          </p:cNvPr>
          <p:cNvSpPr>
            <a:spLocks noGrp="1"/>
          </p:cNvSpPr>
          <p:nvPr>
            <p:ph type="sldNum" sz="quarter" idx="12"/>
          </p:nvPr>
        </p:nvSpPr>
        <p:spPr/>
        <p:txBody>
          <a:bodyPr/>
          <a:lstStyle/>
          <a:p>
            <a:fld id="{85FC3B2E-7A17-47C3-B873-A7FC4DA72E12}" type="slidenum">
              <a:rPr lang="zh-CN" altLang="en-US" smtClean="0"/>
              <a:t>‹#›</a:t>
            </a:fld>
            <a:endParaRPr lang="zh-CN" altLang="en-US"/>
          </a:p>
        </p:txBody>
      </p:sp>
    </p:spTree>
    <p:extLst>
      <p:ext uri="{BB962C8B-B14F-4D97-AF65-F5344CB8AC3E}">
        <p14:creationId xmlns:p14="http://schemas.microsoft.com/office/powerpoint/2010/main" val="2466223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E57268-C735-4721-B7F4-A549F870228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CEA37C-D8C4-4385-9BE8-D9FA6D0EB32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78AC92F-F7DC-4F6F-8E4A-42A49F7359B3}"/>
              </a:ext>
            </a:extLst>
          </p:cNvPr>
          <p:cNvSpPr>
            <a:spLocks noGrp="1"/>
          </p:cNvSpPr>
          <p:nvPr>
            <p:ph type="dt" sz="half" idx="10"/>
          </p:nvPr>
        </p:nvSpPr>
        <p:spPr/>
        <p:txBody>
          <a:bodyPr/>
          <a:lstStyle/>
          <a:p>
            <a:fld id="{F1EE3CC0-AF42-43E2-A35D-ADE846305949}" type="datetimeFigureOut">
              <a:rPr lang="zh-CN" altLang="en-US" smtClean="0"/>
              <a:t>2023/11/1</a:t>
            </a:fld>
            <a:endParaRPr lang="zh-CN" altLang="en-US"/>
          </a:p>
        </p:txBody>
      </p:sp>
      <p:sp>
        <p:nvSpPr>
          <p:cNvPr id="5" name="页脚占位符 4">
            <a:extLst>
              <a:ext uri="{FF2B5EF4-FFF2-40B4-BE49-F238E27FC236}">
                <a16:creationId xmlns:a16="http://schemas.microsoft.com/office/drawing/2014/main" id="{D5A8E71B-BB60-434C-94D4-8066043587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E848CE-5BE7-4237-86A8-2D6D1EB7C12B}"/>
              </a:ext>
            </a:extLst>
          </p:cNvPr>
          <p:cNvSpPr>
            <a:spLocks noGrp="1"/>
          </p:cNvSpPr>
          <p:nvPr>
            <p:ph type="sldNum" sz="quarter" idx="12"/>
          </p:nvPr>
        </p:nvSpPr>
        <p:spPr/>
        <p:txBody>
          <a:bodyPr/>
          <a:lstStyle/>
          <a:p>
            <a:fld id="{85FC3B2E-7A17-47C3-B873-A7FC4DA72E12}" type="slidenum">
              <a:rPr lang="zh-CN" altLang="en-US" smtClean="0"/>
              <a:t>‹#›</a:t>
            </a:fld>
            <a:endParaRPr lang="zh-CN" altLang="en-US"/>
          </a:p>
        </p:txBody>
      </p:sp>
    </p:spTree>
    <p:extLst>
      <p:ext uri="{BB962C8B-B14F-4D97-AF65-F5344CB8AC3E}">
        <p14:creationId xmlns:p14="http://schemas.microsoft.com/office/powerpoint/2010/main" val="2910378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2EB6B9-6EF2-4B65-A19A-9215F7ED11D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6AAF466-16D9-44FC-A2DF-64A38FA0EA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7E940E-4EBD-41BD-9241-61C8A77F237C}"/>
              </a:ext>
            </a:extLst>
          </p:cNvPr>
          <p:cNvSpPr>
            <a:spLocks noGrp="1"/>
          </p:cNvSpPr>
          <p:nvPr>
            <p:ph type="dt" sz="half" idx="10"/>
          </p:nvPr>
        </p:nvSpPr>
        <p:spPr/>
        <p:txBody>
          <a:bodyPr/>
          <a:lstStyle/>
          <a:p>
            <a:fld id="{F1EE3CC0-AF42-43E2-A35D-ADE846305949}" type="datetimeFigureOut">
              <a:rPr lang="zh-CN" altLang="en-US" smtClean="0"/>
              <a:t>2023/11/1</a:t>
            </a:fld>
            <a:endParaRPr lang="zh-CN" altLang="en-US"/>
          </a:p>
        </p:txBody>
      </p:sp>
      <p:sp>
        <p:nvSpPr>
          <p:cNvPr id="5" name="页脚占位符 4">
            <a:extLst>
              <a:ext uri="{FF2B5EF4-FFF2-40B4-BE49-F238E27FC236}">
                <a16:creationId xmlns:a16="http://schemas.microsoft.com/office/drawing/2014/main" id="{8F4B812F-0DFB-486E-BD6F-4174BCC549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E5FB1DF-9C8B-4D2C-8E8D-1D6EEC0E6EFF}"/>
              </a:ext>
            </a:extLst>
          </p:cNvPr>
          <p:cNvSpPr>
            <a:spLocks noGrp="1"/>
          </p:cNvSpPr>
          <p:nvPr>
            <p:ph type="sldNum" sz="quarter" idx="12"/>
          </p:nvPr>
        </p:nvSpPr>
        <p:spPr/>
        <p:txBody>
          <a:bodyPr/>
          <a:lstStyle/>
          <a:p>
            <a:fld id="{85FC3B2E-7A17-47C3-B873-A7FC4DA72E12}" type="slidenum">
              <a:rPr lang="zh-CN" altLang="en-US" smtClean="0"/>
              <a:t>‹#›</a:t>
            </a:fld>
            <a:endParaRPr lang="zh-CN" altLang="en-US"/>
          </a:p>
        </p:txBody>
      </p:sp>
    </p:spTree>
    <p:extLst>
      <p:ext uri="{BB962C8B-B14F-4D97-AF65-F5344CB8AC3E}">
        <p14:creationId xmlns:p14="http://schemas.microsoft.com/office/powerpoint/2010/main" val="3360560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8E59B-2EF3-4347-8D3A-CCC1B6ABC81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C5D6F55-8F9E-4735-94C9-E35E892C779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F833C6D-EA2F-4367-A64F-0F74E89CF2C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05FF193-A7CE-43D9-A54B-CD530047F967}"/>
              </a:ext>
            </a:extLst>
          </p:cNvPr>
          <p:cNvSpPr>
            <a:spLocks noGrp="1"/>
          </p:cNvSpPr>
          <p:nvPr>
            <p:ph type="dt" sz="half" idx="10"/>
          </p:nvPr>
        </p:nvSpPr>
        <p:spPr/>
        <p:txBody>
          <a:bodyPr/>
          <a:lstStyle/>
          <a:p>
            <a:fld id="{F1EE3CC0-AF42-43E2-A35D-ADE846305949}" type="datetimeFigureOut">
              <a:rPr lang="zh-CN" altLang="en-US" smtClean="0"/>
              <a:t>2023/11/1</a:t>
            </a:fld>
            <a:endParaRPr lang="zh-CN" altLang="en-US"/>
          </a:p>
        </p:txBody>
      </p:sp>
      <p:sp>
        <p:nvSpPr>
          <p:cNvPr id="6" name="页脚占位符 5">
            <a:extLst>
              <a:ext uri="{FF2B5EF4-FFF2-40B4-BE49-F238E27FC236}">
                <a16:creationId xmlns:a16="http://schemas.microsoft.com/office/drawing/2014/main" id="{D30E08FA-732E-484C-AF8A-51EAB5E4B48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0A5F036-5C3B-4F35-9192-4C770D19D35C}"/>
              </a:ext>
            </a:extLst>
          </p:cNvPr>
          <p:cNvSpPr>
            <a:spLocks noGrp="1"/>
          </p:cNvSpPr>
          <p:nvPr>
            <p:ph type="sldNum" sz="quarter" idx="12"/>
          </p:nvPr>
        </p:nvSpPr>
        <p:spPr/>
        <p:txBody>
          <a:bodyPr/>
          <a:lstStyle/>
          <a:p>
            <a:fld id="{85FC3B2E-7A17-47C3-B873-A7FC4DA72E12}" type="slidenum">
              <a:rPr lang="zh-CN" altLang="en-US" smtClean="0"/>
              <a:t>‹#›</a:t>
            </a:fld>
            <a:endParaRPr lang="zh-CN" altLang="en-US"/>
          </a:p>
        </p:txBody>
      </p:sp>
    </p:spTree>
    <p:extLst>
      <p:ext uri="{BB962C8B-B14F-4D97-AF65-F5344CB8AC3E}">
        <p14:creationId xmlns:p14="http://schemas.microsoft.com/office/powerpoint/2010/main" val="1822755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84E0B9-6F13-40A0-A0FC-3D53E0F0A34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446A195-E13E-4309-8958-19A6D3CE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2AA85B2-9ABF-45C6-9E10-5C155FEDEC2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0CA4DDB-305B-45DC-9007-55D233E28B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DDC933F-FCB8-45B9-9E2F-90CDA0B27C2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812D076-2D3E-438A-A743-1359ADB03CDE}"/>
              </a:ext>
            </a:extLst>
          </p:cNvPr>
          <p:cNvSpPr>
            <a:spLocks noGrp="1"/>
          </p:cNvSpPr>
          <p:nvPr>
            <p:ph type="dt" sz="half" idx="10"/>
          </p:nvPr>
        </p:nvSpPr>
        <p:spPr/>
        <p:txBody>
          <a:bodyPr/>
          <a:lstStyle/>
          <a:p>
            <a:fld id="{F1EE3CC0-AF42-43E2-A35D-ADE846305949}" type="datetimeFigureOut">
              <a:rPr lang="zh-CN" altLang="en-US" smtClean="0"/>
              <a:t>2023/11/1</a:t>
            </a:fld>
            <a:endParaRPr lang="zh-CN" altLang="en-US"/>
          </a:p>
        </p:txBody>
      </p:sp>
      <p:sp>
        <p:nvSpPr>
          <p:cNvPr id="8" name="页脚占位符 7">
            <a:extLst>
              <a:ext uri="{FF2B5EF4-FFF2-40B4-BE49-F238E27FC236}">
                <a16:creationId xmlns:a16="http://schemas.microsoft.com/office/drawing/2014/main" id="{17B60B1A-DF18-448E-8947-E60B8175523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BB312D8-7FF9-4107-8908-6FB1F4482846}"/>
              </a:ext>
            </a:extLst>
          </p:cNvPr>
          <p:cNvSpPr>
            <a:spLocks noGrp="1"/>
          </p:cNvSpPr>
          <p:nvPr>
            <p:ph type="sldNum" sz="quarter" idx="12"/>
          </p:nvPr>
        </p:nvSpPr>
        <p:spPr/>
        <p:txBody>
          <a:bodyPr/>
          <a:lstStyle/>
          <a:p>
            <a:fld id="{85FC3B2E-7A17-47C3-B873-A7FC4DA72E12}" type="slidenum">
              <a:rPr lang="zh-CN" altLang="en-US" smtClean="0"/>
              <a:t>‹#›</a:t>
            </a:fld>
            <a:endParaRPr lang="zh-CN" altLang="en-US"/>
          </a:p>
        </p:txBody>
      </p:sp>
    </p:spTree>
    <p:extLst>
      <p:ext uri="{BB962C8B-B14F-4D97-AF65-F5344CB8AC3E}">
        <p14:creationId xmlns:p14="http://schemas.microsoft.com/office/powerpoint/2010/main" val="2595989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B19FB-D14A-44B3-B546-C880D2307DA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F0F88D1-E53D-40F3-9679-AF9217CB9A68}"/>
              </a:ext>
            </a:extLst>
          </p:cNvPr>
          <p:cNvSpPr>
            <a:spLocks noGrp="1"/>
          </p:cNvSpPr>
          <p:nvPr>
            <p:ph type="dt" sz="half" idx="10"/>
          </p:nvPr>
        </p:nvSpPr>
        <p:spPr/>
        <p:txBody>
          <a:bodyPr/>
          <a:lstStyle/>
          <a:p>
            <a:fld id="{F1EE3CC0-AF42-43E2-A35D-ADE846305949}" type="datetimeFigureOut">
              <a:rPr lang="zh-CN" altLang="en-US" smtClean="0"/>
              <a:t>2023/11/1</a:t>
            </a:fld>
            <a:endParaRPr lang="zh-CN" altLang="en-US"/>
          </a:p>
        </p:txBody>
      </p:sp>
      <p:sp>
        <p:nvSpPr>
          <p:cNvPr id="4" name="页脚占位符 3">
            <a:extLst>
              <a:ext uri="{FF2B5EF4-FFF2-40B4-BE49-F238E27FC236}">
                <a16:creationId xmlns:a16="http://schemas.microsoft.com/office/drawing/2014/main" id="{25932F53-2D9A-481D-96DF-BC0522EF5BC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063FA31-C1F8-4F1B-B10F-F3E5B6C48351}"/>
              </a:ext>
            </a:extLst>
          </p:cNvPr>
          <p:cNvSpPr>
            <a:spLocks noGrp="1"/>
          </p:cNvSpPr>
          <p:nvPr>
            <p:ph type="sldNum" sz="quarter" idx="12"/>
          </p:nvPr>
        </p:nvSpPr>
        <p:spPr/>
        <p:txBody>
          <a:bodyPr/>
          <a:lstStyle/>
          <a:p>
            <a:fld id="{85FC3B2E-7A17-47C3-B873-A7FC4DA72E12}" type="slidenum">
              <a:rPr lang="zh-CN" altLang="en-US" smtClean="0"/>
              <a:t>‹#›</a:t>
            </a:fld>
            <a:endParaRPr lang="zh-CN" altLang="en-US"/>
          </a:p>
        </p:txBody>
      </p:sp>
    </p:spTree>
    <p:extLst>
      <p:ext uri="{BB962C8B-B14F-4D97-AF65-F5344CB8AC3E}">
        <p14:creationId xmlns:p14="http://schemas.microsoft.com/office/powerpoint/2010/main" val="1249519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6ADBA82-1812-4B2B-B7F1-53D7D463CAA5}"/>
              </a:ext>
            </a:extLst>
          </p:cNvPr>
          <p:cNvSpPr>
            <a:spLocks noGrp="1"/>
          </p:cNvSpPr>
          <p:nvPr>
            <p:ph type="dt" sz="half" idx="10"/>
          </p:nvPr>
        </p:nvSpPr>
        <p:spPr/>
        <p:txBody>
          <a:bodyPr/>
          <a:lstStyle/>
          <a:p>
            <a:fld id="{F1EE3CC0-AF42-43E2-A35D-ADE846305949}" type="datetimeFigureOut">
              <a:rPr lang="zh-CN" altLang="en-US" smtClean="0"/>
              <a:t>2023/11/1</a:t>
            </a:fld>
            <a:endParaRPr lang="zh-CN" altLang="en-US"/>
          </a:p>
        </p:txBody>
      </p:sp>
      <p:sp>
        <p:nvSpPr>
          <p:cNvPr id="3" name="页脚占位符 2">
            <a:extLst>
              <a:ext uri="{FF2B5EF4-FFF2-40B4-BE49-F238E27FC236}">
                <a16:creationId xmlns:a16="http://schemas.microsoft.com/office/drawing/2014/main" id="{9BA113DC-01A3-4AC9-B8A9-B34CA0D6513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135EB05-A4C5-41D0-A8CB-F96AA5EAF4D1}"/>
              </a:ext>
            </a:extLst>
          </p:cNvPr>
          <p:cNvSpPr>
            <a:spLocks noGrp="1"/>
          </p:cNvSpPr>
          <p:nvPr>
            <p:ph type="sldNum" sz="quarter" idx="12"/>
          </p:nvPr>
        </p:nvSpPr>
        <p:spPr/>
        <p:txBody>
          <a:bodyPr/>
          <a:lstStyle/>
          <a:p>
            <a:fld id="{85FC3B2E-7A17-47C3-B873-A7FC4DA72E12}" type="slidenum">
              <a:rPr lang="zh-CN" altLang="en-US" smtClean="0"/>
              <a:t>‹#›</a:t>
            </a:fld>
            <a:endParaRPr lang="zh-CN" altLang="en-US"/>
          </a:p>
        </p:txBody>
      </p:sp>
    </p:spTree>
    <p:extLst>
      <p:ext uri="{BB962C8B-B14F-4D97-AF65-F5344CB8AC3E}">
        <p14:creationId xmlns:p14="http://schemas.microsoft.com/office/powerpoint/2010/main" val="2730679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20E30D-A72C-4C99-BBA2-BF2823EE5E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9E7824-9B8E-498C-80D3-D4674DC8C4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33C2288-DB5D-40B7-836F-222A790AF8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B49100D-B125-4DF1-99B2-4830CB4627E4}"/>
              </a:ext>
            </a:extLst>
          </p:cNvPr>
          <p:cNvSpPr>
            <a:spLocks noGrp="1"/>
          </p:cNvSpPr>
          <p:nvPr>
            <p:ph type="dt" sz="half" idx="10"/>
          </p:nvPr>
        </p:nvSpPr>
        <p:spPr/>
        <p:txBody>
          <a:bodyPr/>
          <a:lstStyle/>
          <a:p>
            <a:fld id="{F1EE3CC0-AF42-43E2-A35D-ADE846305949}" type="datetimeFigureOut">
              <a:rPr lang="zh-CN" altLang="en-US" smtClean="0"/>
              <a:t>2023/11/1</a:t>
            </a:fld>
            <a:endParaRPr lang="zh-CN" altLang="en-US"/>
          </a:p>
        </p:txBody>
      </p:sp>
      <p:sp>
        <p:nvSpPr>
          <p:cNvPr id="6" name="页脚占位符 5">
            <a:extLst>
              <a:ext uri="{FF2B5EF4-FFF2-40B4-BE49-F238E27FC236}">
                <a16:creationId xmlns:a16="http://schemas.microsoft.com/office/drawing/2014/main" id="{1291290B-9489-46EE-B843-D08FED3E8CC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DC2A6C0-7FBA-4E02-B08A-6D408C0F09B4}"/>
              </a:ext>
            </a:extLst>
          </p:cNvPr>
          <p:cNvSpPr>
            <a:spLocks noGrp="1"/>
          </p:cNvSpPr>
          <p:nvPr>
            <p:ph type="sldNum" sz="quarter" idx="12"/>
          </p:nvPr>
        </p:nvSpPr>
        <p:spPr/>
        <p:txBody>
          <a:bodyPr/>
          <a:lstStyle/>
          <a:p>
            <a:fld id="{85FC3B2E-7A17-47C3-B873-A7FC4DA72E12}" type="slidenum">
              <a:rPr lang="zh-CN" altLang="en-US" smtClean="0"/>
              <a:t>‹#›</a:t>
            </a:fld>
            <a:endParaRPr lang="zh-CN" altLang="en-US"/>
          </a:p>
        </p:txBody>
      </p:sp>
    </p:spTree>
    <p:extLst>
      <p:ext uri="{BB962C8B-B14F-4D97-AF65-F5344CB8AC3E}">
        <p14:creationId xmlns:p14="http://schemas.microsoft.com/office/powerpoint/2010/main" val="2680533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CFB648-5E20-4893-A840-9B5AEBB01F9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8748EA4-5709-44B3-B38A-D848BAD161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22EC3A7-6355-42CC-9537-1D9750C96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17F2268-F229-4F4B-8864-81B18E7DA2B3}"/>
              </a:ext>
            </a:extLst>
          </p:cNvPr>
          <p:cNvSpPr>
            <a:spLocks noGrp="1"/>
          </p:cNvSpPr>
          <p:nvPr>
            <p:ph type="dt" sz="half" idx="10"/>
          </p:nvPr>
        </p:nvSpPr>
        <p:spPr/>
        <p:txBody>
          <a:bodyPr/>
          <a:lstStyle/>
          <a:p>
            <a:fld id="{F1EE3CC0-AF42-43E2-A35D-ADE846305949}" type="datetimeFigureOut">
              <a:rPr lang="zh-CN" altLang="en-US" smtClean="0"/>
              <a:t>2023/11/1</a:t>
            </a:fld>
            <a:endParaRPr lang="zh-CN" altLang="en-US"/>
          </a:p>
        </p:txBody>
      </p:sp>
      <p:sp>
        <p:nvSpPr>
          <p:cNvPr id="6" name="页脚占位符 5">
            <a:extLst>
              <a:ext uri="{FF2B5EF4-FFF2-40B4-BE49-F238E27FC236}">
                <a16:creationId xmlns:a16="http://schemas.microsoft.com/office/drawing/2014/main" id="{B9E5059E-8330-448F-AB8D-3D0C5E3A86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147B3B-26A1-4297-B919-638E42BF35BA}"/>
              </a:ext>
            </a:extLst>
          </p:cNvPr>
          <p:cNvSpPr>
            <a:spLocks noGrp="1"/>
          </p:cNvSpPr>
          <p:nvPr>
            <p:ph type="sldNum" sz="quarter" idx="12"/>
          </p:nvPr>
        </p:nvSpPr>
        <p:spPr/>
        <p:txBody>
          <a:bodyPr/>
          <a:lstStyle/>
          <a:p>
            <a:fld id="{85FC3B2E-7A17-47C3-B873-A7FC4DA72E12}" type="slidenum">
              <a:rPr lang="zh-CN" altLang="en-US" smtClean="0"/>
              <a:t>‹#›</a:t>
            </a:fld>
            <a:endParaRPr lang="zh-CN" altLang="en-US"/>
          </a:p>
        </p:txBody>
      </p:sp>
    </p:spTree>
    <p:extLst>
      <p:ext uri="{BB962C8B-B14F-4D97-AF65-F5344CB8AC3E}">
        <p14:creationId xmlns:p14="http://schemas.microsoft.com/office/powerpoint/2010/main" val="306756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BFC1912-B772-4BD6-910B-04F9661913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34923D2-C1CB-4166-A0D2-A76C0AB035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8F5B21-FE7E-4447-8095-1A3BAD88D9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E3CC0-AF42-43E2-A35D-ADE846305949}" type="datetimeFigureOut">
              <a:rPr lang="zh-CN" altLang="en-US" smtClean="0"/>
              <a:t>2023/11/1</a:t>
            </a:fld>
            <a:endParaRPr lang="zh-CN" altLang="en-US"/>
          </a:p>
        </p:txBody>
      </p:sp>
      <p:sp>
        <p:nvSpPr>
          <p:cNvPr id="5" name="页脚占位符 4">
            <a:extLst>
              <a:ext uri="{FF2B5EF4-FFF2-40B4-BE49-F238E27FC236}">
                <a16:creationId xmlns:a16="http://schemas.microsoft.com/office/drawing/2014/main" id="{D7B8BBA2-4FA0-496E-AF31-730F1D6E12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5D74918-D30B-4EF0-985F-AF5DDFD15A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FC3B2E-7A17-47C3-B873-A7FC4DA72E12}" type="slidenum">
              <a:rPr lang="zh-CN" altLang="en-US" smtClean="0"/>
              <a:t>‹#›</a:t>
            </a:fld>
            <a:endParaRPr lang="zh-CN" altLang="en-US"/>
          </a:p>
        </p:txBody>
      </p:sp>
    </p:spTree>
    <p:extLst>
      <p:ext uri="{BB962C8B-B14F-4D97-AF65-F5344CB8AC3E}">
        <p14:creationId xmlns:p14="http://schemas.microsoft.com/office/powerpoint/2010/main" val="1648683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07.tmp"/><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308.tmp"/><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309.tmp"/></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4.xml"/><Relationship Id="rId1" Type="http://schemas.openxmlformats.org/officeDocument/2006/relationships/slideLayout" Target="../slideLayouts/slideLayout7.xml"/><Relationship Id="rId5" Type="http://schemas.openxmlformats.org/officeDocument/2006/relationships/image" Target="../media/image312.png"/><Relationship Id="rId4" Type="http://schemas.openxmlformats.org/officeDocument/2006/relationships/image" Target="../media/image311.png"/></Relationships>
</file>

<file path=ppt/slides/_rels/slide104.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95.xml"/><Relationship Id="rId1" Type="http://schemas.openxmlformats.org/officeDocument/2006/relationships/slideLayout" Target="../slideLayouts/slideLayout7.xml"/><Relationship Id="rId5" Type="http://schemas.openxmlformats.org/officeDocument/2006/relationships/image" Target="../media/image315.png"/><Relationship Id="rId4" Type="http://schemas.openxmlformats.org/officeDocument/2006/relationships/image" Target="../media/image314.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98.xml"/><Relationship Id="rId1" Type="http://schemas.openxmlformats.org/officeDocument/2006/relationships/slideLayout" Target="../slideLayouts/slideLayout7.xml"/><Relationship Id="rId5" Type="http://schemas.openxmlformats.org/officeDocument/2006/relationships/image" Target="../media/image317.png"/><Relationship Id="rId4" Type="http://schemas.openxmlformats.org/officeDocument/2006/relationships/image" Target="../media/image323.png"/></Relationships>
</file>

<file path=ppt/slides/_rels/slide108.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image" Target="../media/image324.png"/><Relationship Id="rId4" Type="http://schemas.openxmlformats.org/officeDocument/2006/relationships/image" Target="../media/image321.png"/></Relationships>
</file>

<file path=ppt/slides/_rels/slide11.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jpeg"/><Relationship Id="rId12"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jpeg"/><Relationship Id="rId4" Type="http://schemas.openxmlformats.org/officeDocument/2006/relationships/image" Target="../media/image68.png"/><Relationship Id="rId9" Type="http://schemas.openxmlformats.org/officeDocument/2006/relationships/image" Target="../media/image73.jpeg"/></Relationships>
</file>

<file path=ppt/slides/_rels/slide110.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05.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185.png"/><Relationship Id="rId4" Type="http://schemas.openxmlformats.org/officeDocument/2006/relationships/image" Target="../media/image7.png"/></Relationships>
</file>

<file path=ppt/slides/_rels/slide115.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29.tiff"/><Relationship Id="rId2" Type="http://schemas.openxmlformats.org/officeDocument/2006/relationships/notesSlide" Target="../notesSlides/notesSlide107.xml"/><Relationship Id="rId1" Type="http://schemas.openxmlformats.org/officeDocument/2006/relationships/slideLayout" Target="../slideLayouts/slideLayout7.xml"/><Relationship Id="rId5" Type="http://schemas.openxmlformats.org/officeDocument/2006/relationships/image" Target="../media/image331.png"/><Relationship Id="rId4" Type="http://schemas.openxmlformats.org/officeDocument/2006/relationships/image" Target="../media/image330.png"/></Relationships>
</file>

<file path=ppt/slides/_rels/slide118.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media/image333.png"/></Relationships>
</file>

<file path=ppt/slides/_rels/slide119.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109.xml"/><Relationship Id="rId1" Type="http://schemas.openxmlformats.org/officeDocument/2006/relationships/slideLayout" Target="../slideLayouts/slideLayout7.xml"/><Relationship Id="rId4" Type="http://schemas.openxmlformats.org/officeDocument/2006/relationships/image" Target="../media/image335.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120.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110.xml"/><Relationship Id="rId1" Type="http://schemas.openxmlformats.org/officeDocument/2006/relationships/slideLayout" Target="../slideLayouts/slideLayout7.xml"/><Relationship Id="rId4" Type="http://schemas.openxmlformats.org/officeDocument/2006/relationships/image" Target="../media/image337.png"/></Relationships>
</file>

<file path=ppt/slides/_rels/slide121.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339.png"/></Relationships>
</file>

<file path=ppt/slides/_rels/slide122.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343.png"/></Relationships>
</file>

<file path=ppt/slides/_rels/slide125.xml.rels><?xml version="1.0" encoding="UTF-8" standalone="yes"?>
<Relationships xmlns="http://schemas.openxmlformats.org/package/2006/relationships"><Relationship Id="rId3" Type="http://schemas.openxmlformats.org/officeDocument/2006/relationships/image" Target="../media/image344.tiff"/><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openxmlformats.org/officeDocument/2006/relationships/image" Target="../media/image345.tiff"/></Relationships>
</file>

<file path=ppt/slides/_rels/slide126.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116.xml"/><Relationship Id="rId1" Type="http://schemas.openxmlformats.org/officeDocument/2006/relationships/slideLayout" Target="../slideLayouts/slideLayout7.xml"/><Relationship Id="rId6" Type="http://schemas.openxmlformats.org/officeDocument/2006/relationships/hyperlink" Target="https://civitai.com/" TargetMode="External"/><Relationship Id="rId5" Type="http://schemas.openxmlformats.org/officeDocument/2006/relationships/image" Target="../media/image348.png"/><Relationship Id="rId4" Type="http://schemas.openxmlformats.org/officeDocument/2006/relationships/image" Target="../media/image347.png"/></Relationships>
</file>

<file path=ppt/slides/_rels/slide127.xml.rels><?xml version="1.0" encoding="UTF-8" standalone="yes"?>
<Relationships xmlns="http://schemas.openxmlformats.org/package/2006/relationships"><Relationship Id="rId3" Type="http://schemas.openxmlformats.org/officeDocument/2006/relationships/image" Target="../media/image349.tiff"/><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image" Target="../media/image351.png"/></Relationships>
</file>

<file path=ppt/slides/_rels/slide129.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120.xml"/><Relationship Id="rId1" Type="http://schemas.openxmlformats.org/officeDocument/2006/relationships/slideLayout" Target="../slideLayouts/slideLayout7.xml"/><Relationship Id="rId4" Type="http://schemas.openxmlformats.org/officeDocument/2006/relationships/image" Target="../media/image354.png"/></Relationships>
</file>

<file path=ppt/slides/_rels/slide131.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15.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png"/></Relationships>
</file>

<file path=ppt/slides/_rels/slide1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8.sv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jpeg"/></Relationships>
</file>

<file path=ppt/slides/_rels/slide1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04.png"/><Relationship Id="rId4" Type="http://schemas.openxmlformats.org/officeDocument/2006/relationships/image" Target="../media/image111.png"/><Relationship Id="rId9" Type="http://schemas.openxmlformats.org/officeDocument/2006/relationships/image" Target="../media/image99.png"/></Relationships>
</file>

<file path=ppt/slides/_rels/slide1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19.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9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tiff"/><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tiff"/><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125.png"/><Relationship Id="rId4" Type="http://schemas.openxmlformats.org/officeDocument/2006/relationships/image" Target="../media/image124.png"/></Relationships>
</file>

<file path=ppt/slides/_rels/slide2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8.tiff"/><Relationship Id="rId4" Type="http://schemas.openxmlformats.org/officeDocument/2006/relationships/image" Target="../media/image127.png"/></Relationships>
</file>

<file path=ppt/slides/_rels/slide23.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24.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25.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2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png"/><Relationship Id="rId10" Type="http://schemas.openxmlformats.org/officeDocument/2006/relationships/image" Target="../media/image151.png"/><Relationship Id="rId4" Type="http://schemas.openxmlformats.org/officeDocument/2006/relationships/image" Target="../media/image145.png"/><Relationship Id="rId9" Type="http://schemas.openxmlformats.org/officeDocument/2006/relationships/image" Target="../media/image150.png"/></Relationships>
</file>

<file path=ppt/slides/_rels/slide2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58.png"/><Relationship Id="rId4" Type="http://schemas.openxmlformats.org/officeDocument/2006/relationships/image" Target="../media/image157.png"/></Relationships>
</file>

<file path=ppt/slides/_rels/slide3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3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63.png"/><Relationship Id="rId4" Type="http://schemas.openxmlformats.org/officeDocument/2006/relationships/image" Target="../media/image162.png"/></Relationships>
</file>

<file path=ppt/slides/_rels/slide3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3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3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4.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75.png"/><Relationship Id="rId4" Type="http://schemas.openxmlformats.org/officeDocument/2006/relationships/image" Target="../media/image174.png"/></Relationships>
</file>

<file path=ppt/slides/_rels/slide4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77.tiff"/><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43.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3.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82.png"/><Relationship Id="rId5" Type="http://schemas.openxmlformats.org/officeDocument/2006/relationships/image" Target="../media/image8.pn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image" Target="../media/image7.png"/><Relationship Id="rId4" Type="http://schemas.openxmlformats.org/officeDocument/2006/relationships/image" Target="../media/image182.png"/></Relationships>
</file>

<file path=ppt/slides/_rels/slide4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187.png"/><Relationship Id="rId4" Type="http://schemas.openxmlformats.org/officeDocument/2006/relationships/image" Target="../media/image28.tiff"/></Relationships>
</file>

<file path=ppt/slides/_rels/slide46.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6.png"/><Relationship Id="rId7" Type="http://schemas.openxmlformats.org/officeDocument/2006/relationships/image" Target="../media/image19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47.xml.rels><?xml version="1.0" encoding="UTF-8" standalone="yes"?>
<Relationships xmlns="http://schemas.openxmlformats.org/package/2006/relationships"><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99.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01.png"/></Relationships>
</file>

<file path=ppt/slides/_rels/slide5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04.png"/></Relationships>
</file>

<file path=ppt/slides/_rels/slide5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06.png"/></Relationships>
</file>

<file path=ppt/slides/_rels/slide5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08.png"/></Relationships>
</file>

<file path=ppt/slides/_rels/slide5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9.png"/><Relationship Id="rId7" Type="http://schemas.openxmlformats.org/officeDocument/2006/relationships/image" Target="../media/image214.png"/><Relationship Id="rId12" Type="http://schemas.openxmlformats.org/officeDocument/2006/relationships/image" Target="../media/image218.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213.png"/><Relationship Id="rId11" Type="http://schemas.openxmlformats.org/officeDocument/2006/relationships/image" Target="../media/image217.jpeg"/><Relationship Id="rId5" Type="http://schemas.openxmlformats.org/officeDocument/2006/relationships/image" Target="../media/image212.jpeg"/><Relationship Id="rId10" Type="http://schemas.openxmlformats.org/officeDocument/2006/relationships/image" Target="../media/image216.png"/><Relationship Id="rId4" Type="http://schemas.openxmlformats.org/officeDocument/2006/relationships/image" Target="../media/image211.png"/><Relationship Id="rId9" Type="http://schemas.openxmlformats.org/officeDocument/2006/relationships/image" Target="../media/image2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61.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223.png"/><Relationship Id="rId7" Type="http://schemas.openxmlformats.org/officeDocument/2006/relationships/image" Target="../media/image226.png"/><Relationship Id="rId12" Type="http://schemas.openxmlformats.org/officeDocument/2006/relationships/image" Target="../media/image231.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225.png"/><Relationship Id="rId11" Type="http://schemas.openxmlformats.org/officeDocument/2006/relationships/image" Target="../media/image230.jpeg"/><Relationship Id="rId5" Type="http://schemas.microsoft.com/office/2007/relationships/hdphoto" Target="../media/hdphoto2.wdp"/><Relationship Id="rId10" Type="http://schemas.openxmlformats.org/officeDocument/2006/relationships/image" Target="../media/image229.jpeg"/><Relationship Id="rId4" Type="http://schemas.openxmlformats.org/officeDocument/2006/relationships/image" Target="../media/image224.png"/><Relationship Id="rId9" Type="http://schemas.openxmlformats.org/officeDocument/2006/relationships/image" Target="../media/image228.png"/></Relationships>
</file>

<file path=ppt/slides/_rels/slide62.xml.rels><?xml version="1.0" encoding="UTF-8" standalone="yes"?>
<Relationships xmlns="http://schemas.openxmlformats.org/package/2006/relationships"><Relationship Id="rId3" Type="http://schemas.openxmlformats.org/officeDocument/2006/relationships/image" Target="../media/image232.tmp"/><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235.png"/><Relationship Id="rId4" Type="http://schemas.openxmlformats.org/officeDocument/2006/relationships/image" Target="../media/image234.png"/></Relationships>
</file>

<file path=ppt/slides/_rels/slide64.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239.png"/><Relationship Id="rId5" Type="http://schemas.openxmlformats.org/officeDocument/2006/relationships/image" Target="../media/image238.png"/><Relationship Id="rId4" Type="http://schemas.openxmlformats.org/officeDocument/2006/relationships/image" Target="../media/image237.png"/></Relationships>
</file>

<file path=ppt/slides/_rels/slide6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242.png"/><Relationship Id="rId4" Type="http://schemas.openxmlformats.org/officeDocument/2006/relationships/image" Target="../media/image241.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245.png"/><Relationship Id="rId4" Type="http://schemas.openxmlformats.org/officeDocument/2006/relationships/image" Target="../media/image244.png"/></Relationships>
</file>

<file path=ppt/slides/_rels/slide69.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 Type="http://schemas.openxmlformats.org/officeDocument/2006/relationships/notesSlide" Target="../notesSlides/notesSlide4.xml"/><Relationship Id="rId16"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svg"/><Relationship Id="rId19" Type="http://schemas.openxmlformats.org/officeDocument/2006/relationships/image" Target="../media/image48.pn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slides/_rels/slide70.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248.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microsoft.com/office/2007/relationships/hdphoto" Target="../media/hdphoto3.wdp"/></Relationships>
</file>

<file path=ppt/slides/_rels/slide7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microsoft.com/office/2007/relationships/hdphoto" Target="../media/hdphoto3.wdp"/></Relationships>
</file>

<file path=ppt/slides/_rels/slide74.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microsoft.com/office/2007/relationships/hdphoto" Target="../media/hdphoto3.wdp"/></Relationships>
</file>

<file path=ppt/slides/_rels/slide75.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49.png"/></Relationships>
</file>

<file path=ppt/slides/_rels/slide76.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252.png"/><Relationship Id="rId5" Type="http://schemas.microsoft.com/office/2007/relationships/hdphoto" Target="../media/hdphoto3.wdp"/><Relationship Id="rId4" Type="http://schemas.openxmlformats.org/officeDocument/2006/relationships/image" Target="../media/image251.png"/></Relationships>
</file>

<file path=ppt/slides/_rels/slide77.xml.rels><?xml version="1.0" encoding="UTF-8" standalone="yes"?>
<Relationships xmlns="http://schemas.openxmlformats.org/package/2006/relationships"><Relationship Id="rId3" Type="http://schemas.openxmlformats.org/officeDocument/2006/relationships/image" Target="../media/image2510.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3" Type="http://schemas.openxmlformats.org/officeDocument/2006/relationships/image" Target="../media/image59.svg"/><Relationship Id="rId18" Type="http://schemas.openxmlformats.org/officeDocument/2006/relationships/image" Target="../media/image62.png"/><Relationship Id="rId26" Type="http://schemas.openxmlformats.org/officeDocument/2006/relationships/image" Target="../media/image46.png"/><Relationship Id="rId3" Type="http://schemas.openxmlformats.org/officeDocument/2006/relationships/image" Target="../media/image49.png"/><Relationship Id="rId21" Type="http://schemas.openxmlformats.org/officeDocument/2006/relationships/image" Target="../media/image37.svg"/><Relationship Id="rId34" Type="http://schemas.openxmlformats.org/officeDocument/2006/relationships/image" Target="../media/image48.png"/><Relationship Id="rId7" Type="http://schemas.openxmlformats.org/officeDocument/2006/relationships/image" Target="../media/image53.jpeg"/><Relationship Id="rId12" Type="http://schemas.openxmlformats.org/officeDocument/2006/relationships/image" Target="../media/image58.png"/><Relationship Id="rId17" Type="http://schemas.openxmlformats.org/officeDocument/2006/relationships/image" Target="../media/image34.png"/><Relationship Id="rId25" Type="http://schemas.openxmlformats.org/officeDocument/2006/relationships/image" Target="../media/image39.svg"/><Relationship Id="rId33" Type="http://schemas.openxmlformats.org/officeDocument/2006/relationships/image" Target="../media/image45.svg"/><Relationship Id="rId2" Type="http://schemas.openxmlformats.org/officeDocument/2006/relationships/notesSlide" Target="../notesSlides/notesSlide5.xml"/><Relationship Id="rId16" Type="http://schemas.openxmlformats.org/officeDocument/2006/relationships/image" Target="../media/image35.png"/><Relationship Id="rId20" Type="http://schemas.openxmlformats.org/officeDocument/2006/relationships/image" Target="../media/image36.png"/><Relationship Id="rId29" Type="http://schemas.openxmlformats.org/officeDocument/2006/relationships/image" Target="../media/image66.sv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7.svg"/><Relationship Id="rId24" Type="http://schemas.openxmlformats.org/officeDocument/2006/relationships/image" Target="../media/image38.png"/><Relationship Id="rId32" Type="http://schemas.openxmlformats.org/officeDocument/2006/relationships/image" Target="../media/image44.png"/><Relationship Id="rId5" Type="http://schemas.openxmlformats.org/officeDocument/2006/relationships/image" Target="../media/image51.png"/><Relationship Id="rId15" Type="http://schemas.openxmlformats.org/officeDocument/2006/relationships/image" Target="../media/image61.svg"/><Relationship Id="rId23" Type="http://schemas.openxmlformats.org/officeDocument/2006/relationships/image" Target="../media/image65.svg"/><Relationship Id="rId28" Type="http://schemas.openxmlformats.org/officeDocument/2006/relationships/image" Target="../media/image40.png"/><Relationship Id="rId36" Type="http://schemas.openxmlformats.org/officeDocument/2006/relationships/image" Target="../media/image33.svg"/><Relationship Id="rId10" Type="http://schemas.openxmlformats.org/officeDocument/2006/relationships/image" Target="../media/image56.png"/><Relationship Id="rId19" Type="http://schemas.openxmlformats.org/officeDocument/2006/relationships/image" Target="../media/image63.svg"/><Relationship Id="rId31" Type="http://schemas.openxmlformats.org/officeDocument/2006/relationships/image" Target="../media/image43.svg"/><Relationship Id="rId4" Type="http://schemas.openxmlformats.org/officeDocument/2006/relationships/image" Target="../media/image50.svg"/><Relationship Id="rId9" Type="http://schemas.openxmlformats.org/officeDocument/2006/relationships/image" Target="../media/image55.svg"/><Relationship Id="rId14" Type="http://schemas.openxmlformats.org/officeDocument/2006/relationships/image" Target="../media/image60.png"/><Relationship Id="rId22" Type="http://schemas.openxmlformats.org/officeDocument/2006/relationships/image" Target="../media/image64.png"/><Relationship Id="rId27" Type="http://schemas.openxmlformats.org/officeDocument/2006/relationships/image" Target="../media/image47.svg"/><Relationship Id="rId30" Type="http://schemas.openxmlformats.org/officeDocument/2006/relationships/image" Target="../media/image42.png"/><Relationship Id="rId35" Type="http://schemas.openxmlformats.org/officeDocument/2006/relationships/image" Target="../media/image32.png"/><Relationship Id="rId8" Type="http://schemas.openxmlformats.org/officeDocument/2006/relationships/image" Target="../media/image54.png"/></Relationships>
</file>

<file path=ppt/slides/_rels/slide80.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259.png"/><Relationship Id="rId4" Type="http://schemas.openxmlformats.org/officeDocument/2006/relationships/image" Target="../media/image25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264.png"/><Relationship Id="rId3" Type="http://schemas.openxmlformats.org/officeDocument/2006/relationships/image" Target="../media/image214.png"/><Relationship Id="rId7" Type="http://schemas.openxmlformats.org/officeDocument/2006/relationships/image" Target="../media/image263.png"/><Relationship Id="rId12" Type="http://schemas.openxmlformats.org/officeDocument/2006/relationships/image" Target="../media/image99.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262.png"/><Relationship Id="rId11" Type="http://schemas.openxmlformats.org/officeDocument/2006/relationships/image" Target="../media/image267.png"/><Relationship Id="rId5" Type="http://schemas.openxmlformats.org/officeDocument/2006/relationships/image" Target="../media/image261.tmp"/><Relationship Id="rId10" Type="http://schemas.openxmlformats.org/officeDocument/2006/relationships/image" Target="../media/image266.png"/><Relationship Id="rId4" Type="http://schemas.openxmlformats.org/officeDocument/2006/relationships/image" Target="../media/image260.png"/><Relationship Id="rId9" Type="http://schemas.openxmlformats.org/officeDocument/2006/relationships/image" Target="../media/image265.png"/></Relationships>
</file>

<file path=ppt/slides/_rels/slide87.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271.tiff"/><Relationship Id="rId4" Type="http://schemas.openxmlformats.org/officeDocument/2006/relationships/image" Target="../media/image270.png"/></Relationships>
</file>

<file path=ppt/slides/_rels/slide8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6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278.png"/><Relationship Id="rId13" Type="http://schemas.openxmlformats.org/officeDocument/2006/relationships/image" Target="../media/image280.png"/><Relationship Id="rId3" Type="http://schemas.openxmlformats.org/officeDocument/2006/relationships/image" Target="../media/image2730.png"/><Relationship Id="rId7" Type="http://schemas.openxmlformats.org/officeDocument/2006/relationships/image" Target="../media/image277.png"/><Relationship Id="rId12" Type="http://schemas.openxmlformats.org/officeDocument/2006/relationships/image" Target="../media/image279.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276.png"/><Relationship Id="rId11" Type="http://schemas.openxmlformats.org/officeDocument/2006/relationships/image" Target="../media/image320.png"/><Relationship Id="rId5" Type="http://schemas.openxmlformats.org/officeDocument/2006/relationships/image" Target="../media/image275.png"/><Relationship Id="rId15" Type="http://schemas.openxmlformats.org/officeDocument/2006/relationships/image" Target="../media/image282.png"/><Relationship Id="rId10" Type="http://schemas.openxmlformats.org/officeDocument/2006/relationships/image" Target="../media/image310.png"/><Relationship Id="rId4" Type="http://schemas.openxmlformats.org/officeDocument/2006/relationships/image" Target="../media/image274.png"/><Relationship Id="rId14" Type="http://schemas.openxmlformats.org/officeDocument/2006/relationships/image" Target="../media/image281.png"/></Relationships>
</file>

<file path=ppt/slides/_rels/slide91.xml.rels><?xml version="1.0" encoding="UTF-8" standalone="yes"?>
<Relationships xmlns="http://schemas.openxmlformats.org/package/2006/relationships"><Relationship Id="rId8" Type="http://schemas.openxmlformats.org/officeDocument/2006/relationships/image" Target="../media/image287.png"/><Relationship Id="rId3" Type="http://schemas.openxmlformats.org/officeDocument/2006/relationships/image" Target="../media/image283.png"/><Relationship Id="rId7" Type="http://schemas.openxmlformats.org/officeDocument/2006/relationships/image" Target="../media/image286.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285.png"/><Relationship Id="rId5" Type="http://schemas.openxmlformats.org/officeDocument/2006/relationships/image" Target="../media/image284.png"/><Relationship Id="rId10" Type="http://schemas.openxmlformats.org/officeDocument/2006/relationships/image" Target="../media/image289.png"/><Relationship Id="rId4" Type="http://schemas.openxmlformats.org/officeDocument/2006/relationships/image" Target="../media/image271.tiff"/><Relationship Id="rId9" Type="http://schemas.openxmlformats.org/officeDocument/2006/relationships/image" Target="../media/image288.png"/></Relationships>
</file>

<file path=ppt/slides/_rels/slide92.xml.rels><?xml version="1.0" encoding="UTF-8" standalone="yes"?>
<Relationships xmlns="http://schemas.openxmlformats.org/package/2006/relationships"><Relationship Id="rId8" Type="http://schemas.openxmlformats.org/officeDocument/2006/relationships/image" Target="../media/image293.tmp"/><Relationship Id="rId3" Type="http://schemas.openxmlformats.org/officeDocument/2006/relationships/image" Target="../media/image290.png"/><Relationship Id="rId7" Type="http://schemas.openxmlformats.org/officeDocument/2006/relationships/image" Target="../media/image294.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293.png"/><Relationship Id="rId5" Type="http://schemas.openxmlformats.org/officeDocument/2006/relationships/image" Target="../media/image292.tmp"/><Relationship Id="rId4" Type="http://schemas.openxmlformats.org/officeDocument/2006/relationships/image" Target="../media/image291.png"/></Relationships>
</file>

<file path=ppt/slides/_rels/slide93.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299.png"/><Relationship Id="rId5" Type="http://schemas.openxmlformats.org/officeDocument/2006/relationships/image" Target="../media/image295.tmp"/><Relationship Id="rId4" Type="http://schemas.openxmlformats.org/officeDocument/2006/relationships/image" Target="../media/image294.tmp"/></Relationships>
</file>

<file path=ppt/slides/_rels/slide94.xml.rels><?xml version="1.0" encoding="UTF-8" standalone="yes"?>
<Relationships xmlns="http://schemas.openxmlformats.org/package/2006/relationships"><Relationship Id="rId3" Type="http://schemas.openxmlformats.org/officeDocument/2006/relationships/image" Target="../media/image300.png"/><Relationship Id="rId7" Type="http://schemas.openxmlformats.org/officeDocument/2006/relationships/image" Target="../media/image299.tmp"/><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298.tmp"/><Relationship Id="rId5" Type="http://schemas.openxmlformats.org/officeDocument/2006/relationships/image" Target="../media/image297.tmp"/><Relationship Id="rId4" Type="http://schemas.openxmlformats.org/officeDocument/2006/relationships/image" Target="../media/image296.tmp"/></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300.tmp"/><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301.tmp"/></Relationships>
</file>

<file path=ppt/slides/_rels/slide97.xml.rels><?xml version="1.0" encoding="UTF-8" standalone="yes"?>
<Relationships xmlns="http://schemas.openxmlformats.org/package/2006/relationships"><Relationship Id="rId3" Type="http://schemas.openxmlformats.org/officeDocument/2006/relationships/image" Target="../media/image302.tmp"/><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303.tmp"/><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304.tmp"/></Relationships>
</file>

<file path=ppt/slides/_rels/slide99.xml.rels><?xml version="1.0" encoding="UTF-8" standalone="yes"?>
<Relationships xmlns="http://schemas.openxmlformats.org/package/2006/relationships"><Relationship Id="rId3" Type="http://schemas.openxmlformats.org/officeDocument/2006/relationships/image" Target="../media/image305.tmp"/><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306.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23C0C9C-F669-4DD8-94A8-F96DC4A3D88B}"/>
              </a:ext>
            </a:extLst>
          </p:cNvPr>
          <p:cNvSpPr/>
          <p:nvPr/>
        </p:nvSpPr>
        <p:spPr>
          <a:xfrm>
            <a:off x="0" y="1038688"/>
            <a:ext cx="12192000" cy="2974020"/>
          </a:xfrm>
          <a:prstGeom prst="rect">
            <a:avLst/>
          </a:prstGeom>
          <a:solidFill>
            <a:srgbClr val="5D759B"/>
          </a:solidFill>
          <a:ln>
            <a:solidFill>
              <a:srgbClr val="5D75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p>
        </p:txBody>
      </p:sp>
      <p:sp>
        <p:nvSpPr>
          <p:cNvPr id="5" name="矩形 4">
            <a:extLst>
              <a:ext uri="{FF2B5EF4-FFF2-40B4-BE49-F238E27FC236}">
                <a16:creationId xmlns:a16="http://schemas.microsoft.com/office/drawing/2014/main" id="{1A5FB6E2-F5E2-4300-83A1-6EEFA41E5DB3}"/>
              </a:ext>
            </a:extLst>
          </p:cNvPr>
          <p:cNvSpPr/>
          <p:nvPr/>
        </p:nvSpPr>
        <p:spPr>
          <a:xfrm>
            <a:off x="0" y="4111841"/>
            <a:ext cx="12192000" cy="69542"/>
          </a:xfrm>
          <a:prstGeom prst="rect">
            <a:avLst/>
          </a:prstGeom>
          <a:solidFill>
            <a:srgbClr val="5D759B"/>
          </a:solidFill>
          <a:ln>
            <a:solidFill>
              <a:srgbClr val="5D75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p>
        </p:txBody>
      </p:sp>
      <p:sp>
        <p:nvSpPr>
          <p:cNvPr id="6" name="TextBox 25">
            <a:extLst>
              <a:ext uri="{FF2B5EF4-FFF2-40B4-BE49-F238E27FC236}">
                <a16:creationId xmlns:a16="http://schemas.microsoft.com/office/drawing/2014/main" id="{A2CEEAC4-D6FD-4DE3-9FA3-D42A7F28372B}"/>
              </a:ext>
            </a:extLst>
          </p:cNvPr>
          <p:cNvSpPr txBox="1"/>
          <p:nvPr/>
        </p:nvSpPr>
        <p:spPr>
          <a:xfrm>
            <a:off x="1529891" y="1682977"/>
            <a:ext cx="9132218" cy="2002215"/>
          </a:xfrm>
          <a:prstGeom prst="rect">
            <a:avLst/>
          </a:prstGeom>
          <a:noFill/>
        </p:spPr>
        <p:txBody>
          <a:bodyPr wrap="square" rtlCol="0">
            <a:spAutoFit/>
          </a:bodyPr>
          <a:lstStyle/>
          <a:p>
            <a:pPr algn="ctr">
              <a:lnSpc>
                <a:spcPct val="120000"/>
              </a:lnSpc>
            </a:pPr>
            <a:r>
              <a:rPr lang="zh-CN" altLang="en-US" sz="5400" b="1" dirty="0">
                <a:solidFill>
                  <a:schemeClr val="bg1"/>
                </a:solidFill>
                <a:latin typeface="微软雅黑" panose="020B0503020204020204" pitchFamily="34" charset="-122"/>
                <a:ea typeface="微软雅黑" panose="020B0503020204020204" pitchFamily="34" charset="-122"/>
                <a:cs typeface="Helvetica" panose="020B0604020202020204" pitchFamily="34" charset="0"/>
              </a:rPr>
              <a:t>深度学习模型及数据的</a:t>
            </a:r>
            <a:endParaRPr lang="en-US" altLang="zh-CN" sz="5400" b="1" dirty="0">
              <a:solidFill>
                <a:schemeClr val="bg1"/>
              </a:solidFill>
              <a:latin typeface="微软雅黑" panose="020B0503020204020204" pitchFamily="34" charset="-122"/>
              <a:ea typeface="微软雅黑" panose="020B0503020204020204" pitchFamily="34" charset="-122"/>
              <a:cs typeface="Helvetica" panose="020B0604020202020204" pitchFamily="34" charset="0"/>
            </a:endParaRPr>
          </a:p>
          <a:p>
            <a:pPr algn="ctr">
              <a:lnSpc>
                <a:spcPct val="120000"/>
              </a:lnSpc>
            </a:pPr>
            <a:r>
              <a:rPr lang="zh-CN" altLang="en-US" sz="5400" b="1" dirty="0">
                <a:solidFill>
                  <a:schemeClr val="bg1"/>
                </a:solidFill>
                <a:latin typeface="微软雅黑" panose="020B0503020204020204" pitchFamily="34" charset="-122"/>
                <a:ea typeface="微软雅黑" panose="020B0503020204020204" pitchFamily="34" charset="-122"/>
                <a:cs typeface="Helvetica" panose="020B0604020202020204" pitchFamily="34" charset="0"/>
              </a:rPr>
              <a:t>版权保护</a:t>
            </a:r>
          </a:p>
        </p:txBody>
      </p:sp>
      <p:pic>
        <p:nvPicPr>
          <p:cNvPr id="7" name="图片 6">
            <a:extLst>
              <a:ext uri="{FF2B5EF4-FFF2-40B4-BE49-F238E27FC236}">
                <a16:creationId xmlns:a16="http://schemas.microsoft.com/office/drawing/2014/main" id="{71D49212-135B-41E5-A63D-C4FE4CD486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5900" y="116739"/>
            <a:ext cx="626009" cy="643671"/>
          </a:xfrm>
          <a:prstGeom prst="rect">
            <a:avLst/>
          </a:prstGeom>
        </p:spPr>
      </p:pic>
      <p:pic>
        <p:nvPicPr>
          <p:cNvPr id="8" name="图片 7">
            <a:extLst>
              <a:ext uri="{FF2B5EF4-FFF2-40B4-BE49-F238E27FC236}">
                <a16:creationId xmlns:a16="http://schemas.microsoft.com/office/drawing/2014/main" id="{CB780FFB-166A-4785-9533-34198773DB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2932" y="279314"/>
            <a:ext cx="2581919" cy="336214"/>
          </a:xfrm>
          <a:prstGeom prst="rect">
            <a:avLst/>
          </a:prstGeom>
        </p:spPr>
      </p:pic>
      <p:sp>
        <p:nvSpPr>
          <p:cNvPr id="9" name="文本框 8">
            <a:extLst>
              <a:ext uri="{FF2B5EF4-FFF2-40B4-BE49-F238E27FC236}">
                <a16:creationId xmlns:a16="http://schemas.microsoft.com/office/drawing/2014/main" id="{9EEC6389-97B7-4870-9DF3-A63E4F8C86D4}"/>
              </a:ext>
            </a:extLst>
          </p:cNvPr>
          <p:cNvSpPr txBox="1"/>
          <p:nvPr/>
        </p:nvSpPr>
        <p:spPr>
          <a:xfrm>
            <a:off x="4021036" y="4427465"/>
            <a:ext cx="4102033" cy="66255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sz="2800" b="1" dirty="0">
                <a:solidFill>
                  <a:srgbClr val="5D759B"/>
                </a:solidFill>
                <a:latin typeface="微软雅黑" panose="020B0503020204020204" pitchFamily="34" charset="-122"/>
                <a:ea typeface="微软雅黑" panose="020B0503020204020204" pitchFamily="34" charset="-122"/>
              </a:rPr>
              <a:t>张杰</a:t>
            </a:r>
            <a:r>
              <a:rPr kumimoji="0" lang="zh-CN" altLang="en-US" sz="2800" b="1" i="0" u="none" strike="noStrike" kern="1200" cap="none" spc="0" normalizeH="0" baseline="0" noProof="0" dirty="0">
                <a:ln>
                  <a:noFill/>
                </a:ln>
                <a:solidFill>
                  <a:srgbClr val="5D759B"/>
                </a:solidFill>
                <a:effectLst/>
                <a:uLnTx/>
                <a:uFillTx/>
                <a:latin typeface="微软雅黑" panose="020B0503020204020204" pitchFamily="34" charset="-122"/>
                <a:ea typeface="微软雅黑" panose="020B0503020204020204" pitchFamily="34" charset="-122"/>
                <a:cs typeface="+mn-cs"/>
              </a:rPr>
              <a:t> </a:t>
            </a:r>
            <a:endParaRPr kumimoji="0" lang="en-US" altLang="zh-CN" sz="2800" b="1" i="0" u="none" strike="noStrike" kern="1200" cap="none" spc="0" normalizeH="0" baseline="0" noProof="0" dirty="0">
              <a:ln>
                <a:noFill/>
              </a:ln>
              <a:solidFill>
                <a:srgbClr val="5D759B"/>
              </a:solidFill>
              <a:effectLst/>
              <a:uLnTx/>
              <a:uFillTx/>
              <a:latin typeface="微软雅黑" panose="020B0503020204020204" pitchFamily="34" charset="-122"/>
              <a:ea typeface="微软雅黑" panose="020B0503020204020204" pitchFamily="34" charset="-122"/>
              <a:cs typeface="+mn-cs"/>
            </a:endParaRPr>
          </a:p>
        </p:txBody>
      </p:sp>
      <p:grpSp>
        <p:nvGrpSpPr>
          <p:cNvPr id="10" name="Group 4">
            <a:extLst>
              <a:ext uri="{FF2B5EF4-FFF2-40B4-BE49-F238E27FC236}">
                <a16:creationId xmlns:a16="http://schemas.microsoft.com/office/drawing/2014/main" id="{5505FF24-8290-4964-AF25-06301B9ECF9C}"/>
              </a:ext>
            </a:extLst>
          </p:cNvPr>
          <p:cNvGrpSpPr>
            <a:grpSpLocks noChangeAspect="1"/>
          </p:cNvGrpSpPr>
          <p:nvPr/>
        </p:nvGrpSpPr>
        <p:grpSpPr bwMode="auto">
          <a:xfrm>
            <a:off x="3421146" y="4624349"/>
            <a:ext cx="369511" cy="457295"/>
            <a:chOff x="3659" y="3132"/>
            <a:chExt cx="362" cy="448"/>
          </a:xfrm>
        </p:grpSpPr>
        <p:sp>
          <p:nvSpPr>
            <p:cNvPr id="11" name="AutoShape 3">
              <a:extLst>
                <a:ext uri="{FF2B5EF4-FFF2-40B4-BE49-F238E27FC236}">
                  <a16:creationId xmlns:a16="http://schemas.microsoft.com/office/drawing/2014/main" id="{2FD4FFF9-76D8-4827-A16F-B1279D449E17}"/>
                </a:ext>
              </a:extLst>
            </p:cNvPr>
            <p:cNvSpPr>
              <a:spLocks noChangeAspect="1" noChangeArrowheads="1" noTextEdit="1"/>
            </p:cNvSpPr>
            <p:nvPr/>
          </p:nvSpPr>
          <p:spPr bwMode="auto">
            <a:xfrm>
              <a:off x="3659" y="3134"/>
              <a:ext cx="362"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2" name="Freeform 5">
              <a:extLst>
                <a:ext uri="{FF2B5EF4-FFF2-40B4-BE49-F238E27FC236}">
                  <a16:creationId xmlns:a16="http://schemas.microsoft.com/office/drawing/2014/main" id="{C38EE907-4B98-45BA-9349-F8A6E718C493}"/>
                </a:ext>
              </a:extLst>
            </p:cNvPr>
            <p:cNvSpPr/>
            <p:nvPr/>
          </p:nvSpPr>
          <p:spPr bwMode="auto">
            <a:xfrm>
              <a:off x="3659" y="3132"/>
              <a:ext cx="176" cy="441"/>
            </a:xfrm>
            <a:custGeom>
              <a:avLst/>
              <a:gdLst>
                <a:gd name="T0" fmla="*/ 0 w 176"/>
                <a:gd name="T1" fmla="*/ 0 h 441"/>
                <a:gd name="T2" fmla="*/ 0 w 176"/>
                <a:gd name="T3" fmla="*/ 379 h 441"/>
                <a:gd name="T4" fmla="*/ 176 w 176"/>
                <a:gd name="T5" fmla="*/ 441 h 441"/>
                <a:gd name="T6" fmla="*/ 176 w 176"/>
                <a:gd name="T7" fmla="*/ 62 h 441"/>
                <a:gd name="T8" fmla="*/ 0 w 176"/>
                <a:gd name="T9" fmla="*/ 0 h 441"/>
              </a:gdLst>
              <a:ahLst/>
              <a:cxnLst>
                <a:cxn ang="0">
                  <a:pos x="T0" y="T1"/>
                </a:cxn>
                <a:cxn ang="0">
                  <a:pos x="T2" y="T3"/>
                </a:cxn>
                <a:cxn ang="0">
                  <a:pos x="T4" y="T5"/>
                </a:cxn>
                <a:cxn ang="0">
                  <a:pos x="T6" y="T7"/>
                </a:cxn>
                <a:cxn ang="0">
                  <a:pos x="T8" y="T9"/>
                </a:cxn>
              </a:cxnLst>
              <a:rect l="0" t="0" r="r" b="b"/>
              <a:pathLst>
                <a:path w="176" h="441">
                  <a:moveTo>
                    <a:pt x="0" y="0"/>
                  </a:moveTo>
                  <a:lnTo>
                    <a:pt x="0" y="379"/>
                  </a:lnTo>
                  <a:lnTo>
                    <a:pt x="176" y="441"/>
                  </a:lnTo>
                  <a:lnTo>
                    <a:pt x="176" y="62"/>
                  </a:lnTo>
                  <a:lnTo>
                    <a:pt x="0" y="0"/>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3" name="Freeform 6">
              <a:extLst>
                <a:ext uri="{FF2B5EF4-FFF2-40B4-BE49-F238E27FC236}">
                  <a16:creationId xmlns:a16="http://schemas.microsoft.com/office/drawing/2014/main" id="{37F27C77-6084-4167-97BD-79EFA3C372DD}"/>
                </a:ext>
              </a:extLst>
            </p:cNvPr>
            <p:cNvSpPr/>
            <p:nvPr/>
          </p:nvSpPr>
          <p:spPr bwMode="auto">
            <a:xfrm>
              <a:off x="3857" y="3132"/>
              <a:ext cx="162" cy="448"/>
            </a:xfrm>
            <a:custGeom>
              <a:avLst/>
              <a:gdLst>
                <a:gd name="T0" fmla="*/ 162 w 162"/>
                <a:gd name="T1" fmla="*/ 0 h 448"/>
                <a:gd name="T2" fmla="*/ 0 w 162"/>
                <a:gd name="T3" fmla="*/ 72 h 448"/>
                <a:gd name="T4" fmla="*/ 0 w 162"/>
                <a:gd name="T5" fmla="*/ 448 h 448"/>
                <a:gd name="T6" fmla="*/ 162 w 162"/>
                <a:gd name="T7" fmla="*/ 376 h 448"/>
                <a:gd name="T8" fmla="*/ 162 w 162"/>
                <a:gd name="T9" fmla="*/ 0 h 448"/>
              </a:gdLst>
              <a:ahLst/>
              <a:cxnLst>
                <a:cxn ang="0">
                  <a:pos x="T0" y="T1"/>
                </a:cxn>
                <a:cxn ang="0">
                  <a:pos x="T2" y="T3"/>
                </a:cxn>
                <a:cxn ang="0">
                  <a:pos x="T4" y="T5"/>
                </a:cxn>
                <a:cxn ang="0">
                  <a:pos x="T6" y="T7"/>
                </a:cxn>
                <a:cxn ang="0">
                  <a:pos x="T8" y="T9"/>
                </a:cxn>
              </a:cxnLst>
              <a:rect l="0" t="0" r="r" b="b"/>
              <a:pathLst>
                <a:path w="162" h="448">
                  <a:moveTo>
                    <a:pt x="162" y="0"/>
                  </a:moveTo>
                  <a:lnTo>
                    <a:pt x="0" y="72"/>
                  </a:lnTo>
                  <a:lnTo>
                    <a:pt x="0" y="448"/>
                  </a:lnTo>
                  <a:lnTo>
                    <a:pt x="162" y="376"/>
                  </a:lnTo>
                  <a:lnTo>
                    <a:pt x="162"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14" name="矩形 13">
            <a:extLst>
              <a:ext uri="{FF2B5EF4-FFF2-40B4-BE49-F238E27FC236}">
                <a16:creationId xmlns:a16="http://schemas.microsoft.com/office/drawing/2014/main" id="{FF81DA71-12A6-47EE-A67E-E0C2E451E111}"/>
              </a:ext>
            </a:extLst>
          </p:cNvPr>
          <p:cNvSpPr/>
          <p:nvPr/>
        </p:nvSpPr>
        <p:spPr>
          <a:xfrm>
            <a:off x="3485677" y="5234253"/>
            <a:ext cx="5220643" cy="1422890"/>
          </a:xfrm>
          <a:prstGeom prst="rect">
            <a:avLst/>
          </a:prstGeom>
        </p:spPr>
        <p:txBody>
          <a:bodyPr wrap="square">
            <a:spAutoFit/>
          </a:bodyPr>
          <a:lstStyle/>
          <a:p>
            <a:pPr lvl="0" algn="ctr">
              <a:lnSpc>
                <a:spcPct val="150000"/>
              </a:lnSpc>
              <a:defRPr/>
            </a:pPr>
            <a:r>
              <a:rPr lang="zh-CN" altLang="en-US" sz="2000" b="1" dirty="0">
                <a:solidFill>
                  <a:srgbClr val="5D759B"/>
                </a:solidFill>
                <a:latin typeface="微软雅黑" panose="020B0503020204020204" pitchFamily="34" charset="-122"/>
                <a:ea typeface="微软雅黑" panose="020B0503020204020204" pitchFamily="34" charset="-122"/>
              </a:rPr>
              <a:t>南洋理工大学</a:t>
            </a:r>
            <a:endParaRPr lang="en-US" altLang="zh-CN" sz="2000" b="1" dirty="0">
              <a:solidFill>
                <a:srgbClr val="5D759B"/>
              </a:solidFill>
              <a:latin typeface="微软雅黑" panose="020B0503020204020204" pitchFamily="34" charset="-122"/>
              <a:ea typeface="微软雅黑" panose="020B0503020204020204" pitchFamily="34" charset="-122"/>
            </a:endParaRPr>
          </a:p>
          <a:p>
            <a:pPr lvl="0" algn="ctr">
              <a:lnSpc>
                <a:spcPct val="150000"/>
              </a:lnSpc>
              <a:defRPr/>
            </a:pPr>
            <a:r>
              <a:rPr lang="zh-CN" altLang="en-US" sz="2000" b="1" dirty="0">
                <a:solidFill>
                  <a:srgbClr val="5D759B"/>
                </a:solidFill>
                <a:latin typeface="微软雅黑" panose="020B0503020204020204" pitchFamily="34" charset="-122"/>
                <a:ea typeface="微软雅黑" panose="020B0503020204020204" pitchFamily="34" charset="-122"/>
              </a:rPr>
              <a:t>中国科学技术大学网络空间安全学院</a:t>
            </a:r>
          </a:p>
          <a:p>
            <a:pPr lvl="0" algn="ctr">
              <a:lnSpc>
                <a:spcPct val="150000"/>
              </a:lnSpc>
              <a:defRPr/>
            </a:pPr>
            <a:r>
              <a:rPr lang="en-US" altLang="zh-CN" sz="2000" b="1" dirty="0">
                <a:solidFill>
                  <a:srgbClr val="5D759B"/>
                </a:solidFill>
                <a:latin typeface="微软雅黑" panose="020B0503020204020204" pitchFamily="34" charset="-122"/>
                <a:ea typeface="微软雅黑" panose="020B0503020204020204" pitchFamily="34" charset="-122"/>
              </a:rPr>
              <a:t>2023.9.25</a:t>
            </a:r>
            <a:endParaRPr lang="zh-CN" altLang="en-US" sz="2000" b="1" dirty="0">
              <a:solidFill>
                <a:srgbClr val="5D759B"/>
              </a:solidFill>
              <a:latin typeface="微软雅黑" panose="020B0503020204020204" pitchFamily="34" charset="-122"/>
              <a:ea typeface="微软雅黑" panose="020B0503020204020204" pitchFamily="34" charset="-122"/>
            </a:endParaRPr>
          </a:p>
        </p:txBody>
      </p:sp>
      <p:grpSp>
        <p:nvGrpSpPr>
          <p:cNvPr id="15" name="组合 14">
            <a:extLst>
              <a:ext uri="{FF2B5EF4-FFF2-40B4-BE49-F238E27FC236}">
                <a16:creationId xmlns:a16="http://schemas.microsoft.com/office/drawing/2014/main" id="{2F80782E-02BF-264D-9BBC-163EDFE9C4C5}"/>
              </a:ext>
            </a:extLst>
          </p:cNvPr>
          <p:cNvGrpSpPr/>
          <p:nvPr/>
        </p:nvGrpSpPr>
        <p:grpSpPr>
          <a:xfrm>
            <a:off x="627322" y="67172"/>
            <a:ext cx="902569" cy="921949"/>
            <a:chOff x="25166416" y="-26995"/>
            <a:chExt cx="4867655" cy="5392779"/>
          </a:xfrm>
        </p:grpSpPr>
        <p:pic>
          <p:nvPicPr>
            <p:cNvPr id="16" name="图片 15">
              <a:extLst>
                <a:ext uri="{FF2B5EF4-FFF2-40B4-BE49-F238E27FC236}">
                  <a16:creationId xmlns:a16="http://schemas.microsoft.com/office/drawing/2014/main" id="{23930CE7-E26E-904B-8B34-0A54D80133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6416" y="3210754"/>
              <a:ext cx="4867655" cy="2155030"/>
            </a:xfrm>
            <a:prstGeom prst="rect">
              <a:avLst/>
            </a:prstGeom>
          </p:spPr>
        </p:pic>
        <p:pic>
          <p:nvPicPr>
            <p:cNvPr id="17" name="图片 16">
              <a:extLst>
                <a:ext uri="{FF2B5EF4-FFF2-40B4-BE49-F238E27FC236}">
                  <a16:creationId xmlns:a16="http://schemas.microsoft.com/office/drawing/2014/main" id="{AFD47DE9-2615-CC49-AA63-DFBE059DBE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07977" y="-26995"/>
              <a:ext cx="2804704" cy="3384988"/>
            </a:xfrm>
            <a:prstGeom prst="rect">
              <a:avLst/>
            </a:prstGeom>
          </p:spPr>
        </p:pic>
      </p:grpSp>
    </p:spTree>
    <p:extLst>
      <p:ext uri="{BB962C8B-B14F-4D97-AF65-F5344CB8AC3E}">
        <p14:creationId xmlns:p14="http://schemas.microsoft.com/office/powerpoint/2010/main" val="244529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2420798" y="4316699"/>
            <a:ext cx="7536976" cy="1069845"/>
          </a:xfrm>
          <a:prstGeom prst="rect">
            <a:avLst/>
          </a:prstGeom>
          <a:noFill/>
        </p:spPr>
        <p:txBody>
          <a:bodyPr wrap="square" rtlCol="0">
            <a:spAutoFit/>
          </a:bodyPr>
          <a:lstStyle/>
          <a:p>
            <a:pPr algn="ctr">
              <a:lnSpc>
                <a:spcPct val="150000"/>
              </a:lnSpc>
            </a:pPr>
            <a:r>
              <a:rPr lang="zh-CN" altLang="en-US" sz="4800" b="1" dirty="0">
                <a:solidFill>
                  <a:srgbClr val="5D759B"/>
                </a:solidFill>
                <a:latin typeface="微软雅黑" panose="020B0503020204020204" pitchFamily="34" charset="-122"/>
                <a:ea typeface="微软雅黑" panose="020B0503020204020204" pitchFamily="34" charset="-122"/>
              </a:rPr>
              <a:t>深度学习模型鲁棒水印</a:t>
            </a:r>
          </a:p>
        </p:txBody>
      </p:sp>
      <p:grpSp>
        <p:nvGrpSpPr>
          <p:cNvPr id="27" name="组合 26"/>
          <p:cNvGrpSpPr/>
          <p:nvPr/>
        </p:nvGrpSpPr>
        <p:grpSpPr>
          <a:xfrm>
            <a:off x="3985888" y="1886011"/>
            <a:ext cx="4406798" cy="2185852"/>
            <a:chOff x="224116" y="2534193"/>
            <a:chExt cx="4406798" cy="2185852"/>
          </a:xfrm>
        </p:grpSpPr>
        <p:sp>
          <p:nvSpPr>
            <p:cNvPr id="28" name="矩形 27"/>
            <p:cNvSpPr/>
            <p:nvPr/>
          </p:nvSpPr>
          <p:spPr>
            <a:xfrm>
              <a:off x="2717075" y="2534193"/>
              <a:ext cx="1913839" cy="1297577"/>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1097281" y="2930433"/>
              <a:ext cx="2660468" cy="1789612"/>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224116" y="3231605"/>
              <a:ext cx="3393209" cy="1069845"/>
            </a:xfrm>
            <a:prstGeom prst="rect">
              <a:avLst/>
            </a:prstGeom>
            <a:solidFill>
              <a:schemeClr val="bg1"/>
            </a:solidFill>
          </p:spPr>
          <p:txBody>
            <a:bodyPr wrap="square" rtlCol="0">
              <a:spAutoFit/>
            </a:bodyPr>
            <a:lstStyle/>
            <a:p>
              <a:pPr algn="ctr">
                <a:lnSpc>
                  <a:spcPct val="150000"/>
                </a:lnSpc>
              </a:pPr>
              <a:endParaRPr lang="zh-CN" altLang="en-US" sz="4800" b="1" dirty="0">
                <a:solidFill>
                  <a:srgbClr val="29858F"/>
                </a:solidFill>
                <a:latin typeface="微软雅黑" panose="020B0503020204020204" pitchFamily="34" charset="-122"/>
                <a:ea typeface="微软雅黑" panose="020B0503020204020204" pitchFamily="34" charset="-122"/>
              </a:endParaRPr>
            </a:p>
          </p:txBody>
        </p:sp>
      </p:grpSp>
      <p:sp>
        <p:nvSpPr>
          <p:cNvPr id="31" name="文本框 30"/>
          <p:cNvSpPr txBox="1"/>
          <p:nvPr/>
        </p:nvSpPr>
        <p:spPr>
          <a:xfrm>
            <a:off x="4492682" y="2163749"/>
            <a:ext cx="3393209" cy="1721497"/>
          </a:xfrm>
          <a:prstGeom prst="rect">
            <a:avLst/>
          </a:prstGeom>
          <a:noFill/>
        </p:spPr>
        <p:txBody>
          <a:bodyPr wrap="square" rtlCol="0">
            <a:spAutoFit/>
          </a:bodyPr>
          <a:lstStyle/>
          <a:p>
            <a:pPr algn="ctr">
              <a:lnSpc>
                <a:spcPct val="150000"/>
              </a:lnSpc>
            </a:pPr>
            <a:r>
              <a:rPr lang="en-US" altLang="zh-CN" sz="8000" b="1" dirty="0">
                <a:solidFill>
                  <a:srgbClr val="5D759B"/>
                </a:solidFill>
                <a:latin typeface="微软雅黑" panose="020B0503020204020204" pitchFamily="34" charset="-122"/>
                <a:ea typeface="微软雅黑" panose="020B0503020204020204" pitchFamily="34" charset="-122"/>
              </a:rPr>
              <a:t>01</a:t>
            </a:r>
            <a:endParaRPr lang="zh-CN" altLang="en-US" sz="8000" b="1" dirty="0">
              <a:solidFill>
                <a:srgbClr val="5D759B"/>
              </a:solidFill>
              <a:latin typeface="微软雅黑" panose="020B0503020204020204" pitchFamily="34" charset="-122"/>
              <a:ea typeface="微软雅黑" panose="020B0503020204020204" pitchFamily="34" charset="-122"/>
            </a:endParaRPr>
          </a:p>
        </p:txBody>
      </p:sp>
      <p:cxnSp>
        <p:nvCxnSpPr>
          <p:cNvPr id="32" name="直接连接符 31"/>
          <p:cNvCxnSpPr>
            <a:cxnSpLocks/>
          </p:cNvCxnSpPr>
          <p:nvPr/>
        </p:nvCxnSpPr>
        <p:spPr>
          <a:xfrm>
            <a:off x="3121572" y="5631381"/>
            <a:ext cx="6022428" cy="0"/>
          </a:xfrm>
          <a:prstGeom prst="line">
            <a:avLst/>
          </a:prstGeom>
          <a:noFill/>
          <a:ln w="6350" cap="flat" cmpd="sng" algn="ctr">
            <a:solidFill>
              <a:srgbClr val="7A8C8E"/>
            </a:solidFill>
            <a:prstDash val="solid"/>
            <a:miter lim="800000"/>
          </a:ln>
          <a:effectLst/>
        </p:spPr>
      </p:cxnSp>
    </p:spTree>
    <p:extLst>
      <p:ext uri="{BB962C8B-B14F-4D97-AF65-F5344CB8AC3E}">
        <p14:creationId xmlns:p14="http://schemas.microsoft.com/office/powerpoint/2010/main" val="22764064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深度学习模型可逆水印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1F0BAA52-76DB-42DF-A473-0296AB2F8BB4}"/>
              </a:ext>
            </a:extLst>
          </p:cNvPr>
          <p:cNvSpPr/>
          <p:nvPr/>
        </p:nvSpPr>
        <p:spPr>
          <a:xfrm>
            <a:off x="503381" y="1423350"/>
            <a:ext cx="11223527" cy="4918932"/>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屏幕剪辑">
            <a:extLst>
              <a:ext uri="{FF2B5EF4-FFF2-40B4-BE49-F238E27FC236}">
                <a16:creationId xmlns:a16="http://schemas.microsoft.com/office/drawing/2014/main" id="{25EA36D3-F2B0-49FB-A3E9-AA5824662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8540" y="2160573"/>
            <a:ext cx="5593208" cy="3012188"/>
          </a:xfrm>
          <a:prstGeom prst="rect">
            <a:avLst/>
          </a:prstGeom>
        </p:spPr>
      </p:pic>
      <p:sp>
        <p:nvSpPr>
          <p:cNvPr id="9" name="文本框 8">
            <a:extLst>
              <a:ext uri="{FF2B5EF4-FFF2-40B4-BE49-F238E27FC236}">
                <a16:creationId xmlns:a16="http://schemas.microsoft.com/office/drawing/2014/main" id="{D7AAF6A5-D63D-452A-B3A3-9FCC6055B6BF}"/>
              </a:ext>
            </a:extLst>
          </p:cNvPr>
          <p:cNvSpPr txBox="1"/>
          <p:nvPr/>
        </p:nvSpPr>
        <p:spPr>
          <a:xfrm>
            <a:off x="888071" y="1478147"/>
            <a:ext cx="10518839" cy="523220"/>
          </a:xfrm>
          <a:prstGeom prst="rect">
            <a:avLst/>
          </a:prstGeom>
          <a:noFill/>
        </p:spPr>
        <p:txBody>
          <a:bodyPr wrap="square" rtlCol="0">
            <a:spAutoFit/>
          </a:bodyPr>
          <a:lstStyle/>
          <a:p>
            <a:pPr algn="ctr"/>
            <a:r>
              <a:rPr lang="zh-CN" altLang="en-US" sz="2800" dirty="0">
                <a:latin typeface="华文隶书" panose="02010800040101010101" pitchFamily="2" charset="-122"/>
                <a:ea typeface="华文隶书" panose="02010800040101010101" pitchFamily="2" charset="-122"/>
              </a:rPr>
              <a:t>实验</a:t>
            </a:r>
            <a:r>
              <a:rPr lang="en-US" altLang="zh-CN" sz="2800" dirty="0">
                <a:latin typeface="华文隶书" panose="02010800040101010101" pitchFamily="2" charset="-122"/>
                <a:ea typeface="华文隶书" panose="02010800040101010101" pitchFamily="2" charset="-122"/>
              </a:rPr>
              <a:t>-4 </a:t>
            </a:r>
            <a:r>
              <a:rPr lang="zh-CN" altLang="en-US" sz="2800" dirty="0">
                <a:latin typeface="华文隶书" panose="02010800040101010101" pitchFamily="2" charset="-122"/>
                <a:ea typeface="华文隶书" panose="02010800040101010101" pitchFamily="2" charset="-122"/>
              </a:rPr>
              <a:t>模型参数重构误差实验</a:t>
            </a:r>
            <a:endParaRPr lang="zh-CN" altLang="en-US" sz="2000" dirty="0">
              <a:latin typeface="华文隶书" panose="02010800040101010101" pitchFamily="2" charset="-122"/>
              <a:ea typeface="华文隶书" panose="02010800040101010101" pitchFamily="2" charset="-122"/>
            </a:endParaRPr>
          </a:p>
        </p:txBody>
      </p:sp>
      <p:sp>
        <p:nvSpPr>
          <p:cNvPr id="10" name="矩形 9">
            <a:extLst>
              <a:ext uri="{FF2B5EF4-FFF2-40B4-BE49-F238E27FC236}">
                <a16:creationId xmlns:a16="http://schemas.microsoft.com/office/drawing/2014/main" id="{4EE02811-F34D-4016-AFF6-F50E7C5F3311}"/>
              </a:ext>
            </a:extLst>
          </p:cNvPr>
          <p:cNvSpPr/>
          <p:nvPr/>
        </p:nvSpPr>
        <p:spPr>
          <a:xfrm>
            <a:off x="746290" y="5289490"/>
            <a:ext cx="10737707" cy="923330"/>
          </a:xfrm>
          <a:prstGeom prst="rect">
            <a:avLst/>
          </a:prstGeom>
        </p:spPr>
        <p:txBody>
          <a:bodyPr wrap="square">
            <a:spAutoFit/>
          </a:bodyPr>
          <a:lstStyle/>
          <a:p>
            <a:pPr>
              <a:lnSpc>
                <a:spcPct val="150000"/>
              </a:lnSpc>
            </a:pPr>
            <a:r>
              <a:rPr lang="zh-CN" altLang="en-US" b="1" dirty="0">
                <a:solidFill>
                  <a:schemeClr val="accent5">
                    <a:lumMod val="75000"/>
                  </a:schemeClr>
                </a:solidFill>
                <a:latin typeface="微软雅黑" panose="020B0503020204020204" pitchFamily="34" charset="-122"/>
                <a:cs typeface="Arial" panose="020B0604020202020204" pitchFamily="34" charset="0"/>
              </a:rPr>
              <a:t>结论：</a:t>
            </a:r>
            <a:r>
              <a:rPr lang="zh-CN" altLang="en-US" dirty="0"/>
              <a:t>无论是</a:t>
            </a:r>
            <a:r>
              <a:rPr lang="zh-CN" altLang="en-US" b="1" dirty="0">
                <a:solidFill>
                  <a:schemeClr val="accent5">
                    <a:lumMod val="75000"/>
                  </a:schemeClr>
                </a:solidFill>
                <a:latin typeface="微软雅黑" panose="020B0503020204020204" pitchFamily="34" charset="-122"/>
                <a:cs typeface="Arial" panose="020B0604020202020204" pitchFamily="34" charset="0"/>
              </a:rPr>
              <a:t>单层水印</a:t>
            </a:r>
            <a:r>
              <a:rPr lang="zh-CN" altLang="en-US" dirty="0"/>
              <a:t>还是</a:t>
            </a:r>
            <a:r>
              <a:rPr lang="zh-CN" altLang="en-US" b="1" dirty="0">
                <a:solidFill>
                  <a:schemeClr val="accent5">
                    <a:lumMod val="75000"/>
                  </a:schemeClr>
                </a:solidFill>
                <a:latin typeface="微软雅黑" panose="020B0503020204020204" pitchFamily="34" charset="-122"/>
                <a:cs typeface="Arial" panose="020B0604020202020204" pitchFamily="34" charset="0"/>
              </a:rPr>
              <a:t>多层水印</a:t>
            </a:r>
            <a:r>
              <a:rPr lang="zh-CN" altLang="en-US" dirty="0"/>
              <a:t>的嵌入提取，模型参数的</a:t>
            </a:r>
            <a:r>
              <a:rPr lang="zh-CN" altLang="en-US" b="1" dirty="0">
                <a:solidFill>
                  <a:schemeClr val="accent5">
                    <a:lumMod val="75000"/>
                  </a:schemeClr>
                </a:solidFill>
                <a:latin typeface="微软雅黑" panose="020B0503020204020204" pitchFamily="34" charset="-122"/>
                <a:cs typeface="Arial" panose="020B0604020202020204" pitchFamily="34" charset="0"/>
              </a:rPr>
              <a:t>重构误差均为</a:t>
            </a:r>
            <a:r>
              <a:rPr lang="en-US" altLang="zh-CN" b="1" dirty="0">
                <a:solidFill>
                  <a:schemeClr val="accent5">
                    <a:lumMod val="75000"/>
                  </a:schemeClr>
                </a:solidFill>
                <a:latin typeface="微软雅黑" panose="020B0503020204020204" pitchFamily="34" charset="-122"/>
                <a:cs typeface="Arial" panose="020B0604020202020204" pitchFamily="34" charset="0"/>
              </a:rPr>
              <a:t>0</a:t>
            </a:r>
            <a:r>
              <a:rPr lang="zh-CN" altLang="en-US" dirty="0"/>
              <a:t>，充分说明白盒模型可逆水印方法具有</a:t>
            </a:r>
            <a:r>
              <a:rPr lang="zh-CN" altLang="en-US" b="1" dirty="0">
                <a:solidFill>
                  <a:schemeClr val="accent5">
                    <a:lumMod val="75000"/>
                  </a:schemeClr>
                </a:solidFill>
                <a:latin typeface="微软雅黑" panose="020B0503020204020204" pitchFamily="34" charset="-122"/>
                <a:cs typeface="Arial" panose="020B0604020202020204" pitchFamily="34" charset="0"/>
              </a:rPr>
              <a:t>严格的可逆性</a:t>
            </a:r>
            <a:r>
              <a:rPr lang="zh-CN" altLang="en-US" dirty="0"/>
              <a:t>，在水印的嵌入提取过程中</a:t>
            </a:r>
            <a:r>
              <a:rPr lang="zh-CN" altLang="en-US" b="1" dirty="0">
                <a:solidFill>
                  <a:schemeClr val="accent5">
                    <a:lumMod val="75000"/>
                  </a:schemeClr>
                </a:solidFill>
                <a:latin typeface="微软雅黑" panose="020B0503020204020204" pitchFamily="34" charset="-122"/>
                <a:cs typeface="Arial" panose="020B0604020202020204" pitchFamily="34" charset="0"/>
              </a:rPr>
              <a:t>完全保留了模型的完整性</a:t>
            </a:r>
            <a:r>
              <a:rPr lang="zh-CN" altLang="en-US" dirty="0"/>
              <a:t>。</a:t>
            </a:r>
          </a:p>
        </p:txBody>
      </p:sp>
    </p:spTree>
    <p:extLst>
      <p:ext uri="{BB962C8B-B14F-4D97-AF65-F5344CB8AC3E}">
        <p14:creationId xmlns:p14="http://schemas.microsoft.com/office/powerpoint/2010/main" val="11750117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深度学习模型可逆水印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BC51A418-D942-496C-B911-ED668D2FB636}"/>
              </a:ext>
            </a:extLst>
          </p:cNvPr>
          <p:cNvSpPr/>
          <p:nvPr/>
        </p:nvSpPr>
        <p:spPr>
          <a:xfrm>
            <a:off x="503381" y="1352403"/>
            <a:ext cx="11223527" cy="4918932"/>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屏幕剪辑">
            <a:extLst>
              <a:ext uri="{FF2B5EF4-FFF2-40B4-BE49-F238E27FC236}">
                <a16:creationId xmlns:a16="http://schemas.microsoft.com/office/drawing/2014/main" id="{3676691D-F389-4104-A036-BF0EB762B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616" y="2272961"/>
            <a:ext cx="4979403" cy="2567899"/>
          </a:xfrm>
          <a:prstGeom prst="rect">
            <a:avLst/>
          </a:prstGeom>
        </p:spPr>
      </p:pic>
      <p:pic>
        <p:nvPicPr>
          <p:cNvPr id="9" name="图片 8" descr="屏幕剪辑">
            <a:extLst>
              <a:ext uri="{FF2B5EF4-FFF2-40B4-BE49-F238E27FC236}">
                <a16:creationId xmlns:a16="http://schemas.microsoft.com/office/drawing/2014/main" id="{F0CF538E-7B0C-4845-B237-4628218BF2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445" y="2249814"/>
            <a:ext cx="5413688" cy="2557080"/>
          </a:xfrm>
          <a:prstGeom prst="rect">
            <a:avLst/>
          </a:prstGeom>
        </p:spPr>
      </p:pic>
      <p:sp>
        <p:nvSpPr>
          <p:cNvPr id="10" name="文本框 9">
            <a:extLst>
              <a:ext uri="{FF2B5EF4-FFF2-40B4-BE49-F238E27FC236}">
                <a16:creationId xmlns:a16="http://schemas.microsoft.com/office/drawing/2014/main" id="{D22146E1-2520-4984-9990-09D6496B8036}"/>
              </a:ext>
            </a:extLst>
          </p:cNvPr>
          <p:cNvSpPr txBox="1"/>
          <p:nvPr/>
        </p:nvSpPr>
        <p:spPr>
          <a:xfrm>
            <a:off x="888071" y="1407200"/>
            <a:ext cx="10518839" cy="523220"/>
          </a:xfrm>
          <a:prstGeom prst="rect">
            <a:avLst/>
          </a:prstGeom>
          <a:noFill/>
        </p:spPr>
        <p:txBody>
          <a:bodyPr wrap="square" rtlCol="0">
            <a:spAutoFit/>
          </a:bodyPr>
          <a:lstStyle/>
          <a:p>
            <a:pPr algn="ctr"/>
            <a:r>
              <a:rPr lang="zh-CN" altLang="en-US" sz="2800" dirty="0">
                <a:latin typeface="华文隶书" panose="02010800040101010101" pitchFamily="2" charset="-122"/>
                <a:ea typeface="华文隶书" panose="02010800040101010101" pitchFamily="2" charset="-122"/>
              </a:rPr>
              <a:t>实验</a:t>
            </a:r>
            <a:r>
              <a:rPr lang="en-US" altLang="zh-CN" sz="2800" dirty="0">
                <a:latin typeface="华文隶书" panose="02010800040101010101" pitchFamily="2" charset="-122"/>
                <a:ea typeface="华文隶书" panose="02010800040101010101" pitchFamily="2" charset="-122"/>
              </a:rPr>
              <a:t>-5 </a:t>
            </a:r>
            <a:r>
              <a:rPr lang="zh-CN" altLang="en-US" sz="2800" dirty="0">
                <a:latin typeface="华文隶书" panose="02010800040101010101" pitchFamily="2" charset="-122"/>
                <a:ea typeface="华文隶书" panose="02010800040101010101" pitchFamily="2" charset="-122"/>
              </a:rPr>
              <a:t>模型可逆水印嵌入容量提升实验</a:t>
            </a:r>
            <a:endParaRPr lang="zh-CN" altLang="en-US" sz="2000" dirty="0">
              <a:latin typeface="华文隶书" panose="02010800040101010101" pitchFamily="2" charset="-122"/>
              <a:ea typeface="华文隶书" panose="02010800040101010101" pitchFamily="2" charset="-122"/>
            </a:endParaRPr>
          </a:p>
        </p:txBody>
      </p:sp>
      <p:cxnSp>
        <p:nvCxnSpPr>
          <p:cNvPr id="11" name="直接连接符 10">
            <a:extLst>
              <a:ext uri="{FF2B5EF4-FFF2-40B4-BE49-F238E27FC236}">
                <a16:creationId xmlns:a16="http://schemas.microsoft.com/office/drawing/2014/main" id="{97ED7AD1-8C48-42E2-996A-3E048C2FD331}"/>
              </a:ext>
            </a:extLst>
          </p:cNvPr>
          <p:cNvCxnSpPr/>
          <p:nvPr/>
        </p:nvCxnSpPr>
        <p:spPr>
          <a:xfrm flipH="1">
            <a:off x="6018715" y="2187215"/>
            <a:ext cx="5307" cy="2785288"/>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12" name="矩形 11">
            <a:extLst>
              <a:ext uri="{FF2B5EF4-FFF2-40B4-BE49-F238E27FC236}">
                <a16:creationId xmlns:a16="http://schemas.microsoft.com/office/drawing/2014/main" id="{31C92BCF-D418-49BD-9BC1-6A7DC4043B63}"/>
              </a:ext>
            </a:extLst>
          </p:cNvPr>
          <p:cNvSpPr/>
          <p:nvPr/>
        </p:nvSpPr>
        <p:spPr>
          <a:xfrm>
            <a:off x="650161" y="5160254"/>
            <a:ext cx="10862965" cy="923330"/>
          </a:xfrm>
          <a:prstGeom prst="rect">
            <a:avLst/>
          </a:prstGeom>
        </p:spPr>
        <p:txBody>
          <a:bodyPr wrap="square">
            <a:spAutoFit/>
          </a:bodyPr>
          <a:lstStyle/>
          <a:p>
            <a:pPr>
              <a:lnSpc>
                <a:spcPct val="150000"/>
              </a:lnSpc>
            </a:pPr>
            <a:r>
              <a:rPr lang="zh-CN" altLang="en-US" b="1" dirty="0">
                <a:solidFill>
                  <a:schemeClr val="accent5">
                    <a:lumMod val="75000"/>
                  </a:schemeClr>
                </a:solidFill>
                <a:latin typeface="微软雅黑" panose="020B0503020204020204" pitchFamily="34" charset="-122"/>
                <a:cs typeface="Arial" panose="020B0604020202020204" pitchFamily="34" charset="0"/>
              </a:rPr>
              <a:t>结论：</a:t>
            </a:r>
            <a:r>
              <a:rPr lang="zh-CN" altLang="en-US" dirty="0"/>
              <a:t>提升的可逆水印算法能够有效</a:t>
            </a:r>
            <a:r>
              <a:rPr lang="zh-CN" altLang="en-US" b="1" dirty="0">
                <a:solidFill>
                  <a:schemeClr val="accent5">
                    <a:lumMod val="75000"/>
                  </a:schemeClr>
                </a:solidFill>
                <a:latin typeface="微软雅黑" panose="020B0503020204020204" pitchFamily="34" charset="-122"/>
                <a:cs typeface="Arial" panose="020B0604020202020204" pitchFamily="34" charset="0"/>
              </a:rPr>
              <a:t>提高</a:t>
            </a:r>
            <a:r>
              <a:rPr lang="zh-CN" altLang="en-US" dirty="0"/>
              <a:t>水印的嵌入容量；随着模型嵌入的水印信息的增加，模型性能会</a:t>
            </a:r>
            <a:r>
              <a:rPr lang="zh-CN" altLang="en-US" b="1" dirty="0">
                <a:solidFill>
                  <a:schemeClr val="accent5">
                    <a:lumMod val="75000"/>
                  </a:schemeClr>
                </a:solidFill>
                <a:latin typeface="微软雅黑" panose="020B0503020204020204" pitchFamily="34" charset="-122"/>
                <a:cs typeface="Arial" panose="020B0604020202020204" pitchFamily="34" charset="0"/>
              </a:rPr>
              <a:t>略有下降</a:t>
            </a:r>
            <a:r>
              <a:rPr lang="zh-CN" altLang="en-US" dirty="0"/>
              <a:t>，但是在可接受范围内，下降</a:t>
            </a:r>
            <a:r>
              <a:rPr lang="zh-CN" altLang="en-US" b="1" dirty="0">
                <a:solidFill>
                  <a:schemeClr val="accent5">
                    <a:lumMod val="75000"/>
                  </a:schemeClr>
                </a:solidFill>
                <a:latin typeface="微软雅黑" panose="020B0503020204020204" pitchFamily="34" charset="-122"/>
                <a:cs typeface="Arial" panose="020B0604020202020204" pitchFamily="34" charset="0"/>
              </a:rPr>
              <a:t>幅度极小</a:t>
            </a:r>
            <a:r>
              <a:rPr lang="zh-CN" altLang="en-US" dirty="0"/>
              <a:t>。</a:t>
            </a:r>
          </a:p>
        </p:txBody>
      </p:sp>
      <p:sp>
        <p:nvSpPr>
          <p:cNvPr id="13" name="矩形 12">
            <a:extLst>
              <a:ext uri="{FF2B5EF4-FFF2-40B4-BE49-F238E27FC236}">
                <a16:creationId xmlns:a16="http://schemas.microsoft.com/office/drawing/2014/main" id="{74793955-979A-45EF-BB50-6E1AC087629D}"/>
              </a:ext>
            </a:extLst>
          </p:cNvPr>
          <p:cNvSpPr/>
          <p:nvPr/>
        </p:nvSpPr>
        <p:spPr>
          <a:xfrm>
            <a:off x="3665394" y="2509367"/>
            <a:ext cx="2079626" cy="23314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F49CF6B9-86C6-469D-A163-0F77A07A6753}"/>
              </a:ext>
            </a:extLst>
          </p:cNvPr>
          <p:cNvSpPr/>
          <p:nvPr/>
        </p:nvSpPr>
        <p:spPr>
          <a:xfrm>
            <a:off x="9477779" y="2509367"/>
            <a:ext cx="2079626" cy="23314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402174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2631779" y="4304920"/>
            <a:ext cx="7268962" cy="1069845"/>
          </a:xfrm>
          <a:prstGeom prst="rect">
            <a:avLst/>
          </a:prstGeom>
          <a:noFill/>
        </p:spPr>
        <p:txBody>
          <a:bodyPr wrap="square" rtlCol="0">
            <a:spAutoFit/>
          </a:bodyPr>
          <a:lstStyle/>
          <a:p>
            <a:pPr algn="ctr">
              <a:lnSpc>
                <a:spcPct val="150000"/>
              </a:lnSpc>
            </a:pPr>
            <a:r>
              <a:rPr lang="zh-CN" altLang="en-US" sz="4800" b="1" dirty="0">
                <a:solidFill>
                  <a:srgbClr val="5D759B"/>
                </a:solidFill>
                <a:latin typeface="微软雅黑" panose="020B0503020204020204" pitchFamily="34" charset="-122"/>
                <a:ea typeface="微软雅黑" panose="020B0503020204020204" pitchFamily="34" charset="-122"/>
              </a:rPr>
              <a:t>深度学习模型感知哈希</a:t>
            </a:r>
          </a:p>
        </p:txBody>
      </p:sp>
      <p:grpSp>
        <p:nvGrpSpPr>
          <p:cNvPr id="27" name="组合 26"/>
          <p:cNvGrpSpPr/>
          <p:nvPr/>
        </p:nvGrpSpPr>
        <p:grpSpPr>
          <a:xfrm>
            <a:off x="3985888" y="1886011"/>
            <a:ext cx="4406798" cy="2185852"/>
            <a:chOff x="224116" y="2534193"/>
            <a:chExt cx="4406798" cy="2185852"/>
          </a:xfrm>
        </p:grpSpPr>
        <p:sp>
          <p:nvSpPr>
            <p:cNvPr id="28" name="矩形 27"/>
            <p:cNvSpPr/>
            <p:nvPr/>
          </p:nvSpPr>
          <p:spPr>
            <a:xfrm>
              <a:off x="2717075" y="2534193"/>
              <a:ext cx="1913839" cy="1297577"/>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1097281" y="2930433"/>
              <a:ext cx="2660468" cy="1789612"/>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224116" y="3231605"/>
              <a:ext cx="3393209" cy="1069845"/>
            </a:xfrm>
            <a:prstGeom prst="rect">
              <a:avLst/>
            </a:prstGeom>
            <a:solidFill>
              <a:schemeClr val="bg1"/>
            </a:solidFill>
          </p:spPr>
          <p:txBody>
            <a:bodyPr wrap="square" rtlCol="0">
              <a:spAutoFit/>
            </a:bodyPr>
            <a:lstStyle/>
            <a:p>
              <a:pPr algn="ctr">
                <a:lnSpc>
                  <a:spcPct val="150000"/>
                </a:lnSpc>
              </a:pPr>
              <a:endParaRPr lang="zh-CN" altLang="en-US" sz="4800" b="1" dirty="0">
                <a:solidFill>
                  <a:srgbClr val="29858F"/>
                </a:solidFill>
                <a:latin typeface="微软雅黑" panose="020B0503020204020204" pitchFamily="34" charset="-122"/>
                <a:ea typeface="微软雅黑" panose="020B0503020204020204" pitchFamily="34" charset="-122"/>
              </a:endParaRPr>
            </a:p>
          </p:txBody>
        </p:sp>
      </p:grpSp>
      <p:sp>
        <p:nvSpPr>
          <p:cNvPr id="31" name="文本框 30"/>
          <p:cNvSpPr txBox="1"/>
          <p:nvPr/>
        </p:nvSpPr>
        <p:spPr>
          <a:xfrm>
            <a:off x="4492682" y="2163749"/>
            <a:ext cx="3393209" cy="1721497"/>
          </a:xfrm>
          <a:prstGeom prst="rect">
            <a:avLst/>
          </a:prstGeom>
          <a:noFill/>
        </p:spPr>
        <p:txBody>
          <a:bodyPr wrap="square" rtlCol="0">
            <a:spAutoFit/>
          </a:bodyPr>
          <a:lstStyle/>
          <a:p>
            <a:pPr algn="ctr">
              <a:lnSpc>
                <a:spcPct val="150000"/>
              </a:lnSpc>
            </a:pPr>
            <a:r>
              <a:rPr lang="en-US" altLang="zh-CN" sz="8000" b="1" dirty="0">
                <a:solidFill>
                  <a:srgbClr val="5D759B"/>
                </a:solidFill>
                <a:latin typeface="微软雅黑" panose="020B0503020204020204" pitchFamily="34" charset="-122"/>
                <a:ea typeface="微软雅黑" panose="020B0503020204020204" pitchFamily="34" charset="-122"/>
              </a:rPr>
              <a:t>03</a:t>
            </a:r>
            <a:endParaRPr lang="zh-CN" altLang="en-US" sz="8000" b="1" dirty="0">
              <a:solidFill>
                <a:srgbClr val="5D759B"/>
              </a:solidFill>
              <a:latin typeface="微软雅黑" panose="020B0503020204020204" pitchFamily="34" charset="-122"/>
              <a:ea typeface="微软雅黑" panose="020B0503020204020204" pitchFamily="34" charset="-122"/>
            </a:endParaRPr>
          </a:p>
        </p:txBody>
      </p:sp>
      <p:cxnSp>
        <p:nvCxnSpPr>
          <p:cNvPr id="32" name="直接连接符 31"/>
          <p:cNvCxnSpPr>
            <a:cxnSpLocks/>
          </p:cNvCxnSpPr>
          <p:nvPr/>
        </p:nvCxnSpPr>
        <p:spPr>
          <a:xfrm>
            <a:off x="3271345" y="5631381"/>
            <a:ext cx="5998779" cy="0"/>
          </a:xfrm>
          <a:prstGeom prst="line">
            <a:avLst/>
          </a:prstGeom>
          <a:noFill/>
          <a:ln w="6350" cap="flat" cmpd="sng" algn="ctr">
            <a:solidFill>
              <a:srgbClr val="7A8C8E"/>
            </a:solidFill>
            <a:prstDash val="solid"/>
            <a:miter lim="800000"/>
          </a:ln>
          <a:effectLst/>
        </p:spPr>
      </p:cxnSp>
    </p:spTree>
    <p:extLst>
      <p:ext uri="{BB962C8B-B14F-4D97-AF65-F5344CB8AC3E}">
        <p14:creationId xmlns:p14="http://schemas.microsoft.com/office/powerpoint/2010/main" val="31688858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深度学习模型感知哈希</a:t>
            </a:r>
          </a:p>
        </p:txBody>
      </p:sp>
      <p:sp>
        <p:nvSpPr>
          <p:cNvPr id="82" name="流程图: 手动输入 7">
            <a:extLst>
              <a:ext uri="{FF2B5EF4-FFF2-40B4-BE49-F238E27FC236}">
                <a16:creationId xmlns:a16="http://schemas.microsoft.com/office/drawing/2014/main" id="{730D872E-2CF6-4B0B-8ECE-21E82A2501F6}"/>
              </a:ext>
            </a:extLst>
          </p:cNvPr>
          <p:cNvSpPr/>
          <p:nvPr/>
        </p:nvSpPr>
        <p:spPr>
          <a:xfrm rot="5400000" flipH="1" flipV="1">
            <a:off x="9502777" y="-1682455"/>
            <a:ext cx="917281" cy="446116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01 w 10000"/>
              <a:gd name="connsiteY0" fmla="*/ 565 h 10000"/>
              <a:gd name="connsiteX1" fmla="*/ 10000 w 10000"/>
              <a:gd name="connsiteY1" fmla="*/ 0 h 10000"/>
              <a:gd name="connsiteX2" fmla="*/ 10000 w 10000"/>
              <a:gd name="connsiteY2" fmla="*/ 10000 h 10000"/>
              <a:gd name="connsiteX3" fmla="*/ 0 w 10000"/>
              <a:gd name="connsiteY3" fmla="*/ 10000 h 10000"/>
              <a:gd name="connsiteX4" fmla="*/ 101 w 10000"/>
              <a:gd name="connsiteY4" fmla="*/ 565 h 10000"/>
              <a:gd name="connsiteX0" fmla="*/ 101 w 10000"/>
              <a:gd name="connsiteY0" fmla="*/ 1187 h 10000"/>
              <a:gd name="connsiteX1" fmla="*/ 10000 w 10000"/>
              <a:gd name="connsiteY1" fmla="*/ 0 h 10000"/>
              <a:gd name="connsiteX2" fmla="*/ 10000 w 10000"/>
              <a:gd name="connsiteY2" fmla="*/ 10000 h 10000"/>
              <a:gd name="connsiteX3" fmla="*/ 0 w 10000"/>
              <a:gd name="connsiteY3" fmla="*/ 10000 h 10000"/>
              <a:gd name="connsiteX4" fmla="*/ 101 w 10000"/>
              <a:gd name="connsiteY4" fmla="*/ 118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1" y="1187"/>
                </a:moveTo>
                <a:lnTo>
                  <a:pt x="10000" y="0"/>
                </a:lnTo>
                <a:lnTo>
                  <a:pt x="10000" y="10000"/>
                </a:lnTo>
                <a:lnTo>
                  <a:pt x="0" y="10000"/>
                </a:lnTo>
                <a:cubicBezTo>
                  <a:pt x="34" y="6855"/>
                  <a:pt x="67" y="4332"/>
                  <a:pt x="101" y="1187"/>
                </a:cubicBezTo>
                <a:close/>
              </a:path>
            </a:pathLst>
          </a:custGeom>
          <a:solidFill>
            <a:srgbClr val="5D759B"/>
          </a:solidFill>
          <a:ln>
            <a:solidFill>
              <a:srgbClr val="B8D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3" name="图片 82">
            <a:extLst>
              <a:ext uri="{FF2B5EF4-FFF2-40B4-BE49-F238E27FC236}">
                <a16:creationId xmlns:a16="http://schemas.microsoft.com/office/drawing/2014/main" id="{27A44CE0-00CE-47B8-9053-38B568503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2729" y="200393"/>
            <a:ext cx="3408708" cy="720359"/>
          </a:xfrm>
          <a:prstGeom prst="rect">
            <a:avLst/>
          </a:prstGeom>
        </p:spPr>
      </p:pic>
      <p:sp>
        <p:nvSpPr>
          <p:cNvPr id="84" name="右箭头 4">
            <a:extLst>
              <a:ext uri="{FF2B5EF4-FFF2-40B4-BE49-F238E27FC236}">
                <a16:creationId xmlns:a16="http://schemas.microsoft.com/office/drawing/2014/main" id="{61C728D5-4DB5-4C52-A09C-2B49EA15B8EF}"/>
              </a:ext>
            </a:extLst>
          </p:cNvPr>
          <p:cNvSpPr/>
          <p:nvPr/>
        </p:nvSpPr>
        <p:spPr bwMode="auto">
          <a:xfrm>
            <a:off x="4190151" y="5651135"/>
            <a:ext cx="2232248" cy="393576"/>
          </a:xfrm>
          <a:prstGeom prst="rightArrow">
            <a:avLst/>
          </a:prstGeom>
          <a:ln>
            <a:headEnd/>
            <a:tailEn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noAutofit/>
          </a:bodyPr>
          <a:lstStyle/>
          <a:p>
            <a:pPr indent="203200" eaLnBrk="0" fontAlgn="base" hangingPunct="0">
              <a:spcBef>
                <a:spcPct val="0"/>
              </a:spcBef>
              <a:spcAft>
                <a:spcPct val="0"/>
              </a:spcAft>
              <a:defRPr/>
            </a:pPr>
            <a:endParaRPr lang="zh-CN" altLang="en-US" sz="1600" dirty="0">
              <a:solidFill>
                <a:prstClr val="black"/>
              </a:solidFill>
              <a:latin typeface="微软雅黑" pitchFamily="34" charset="-122"/>
              <a:ea typeface="微软雅黑" pitchFamily="34" charset="-122"/>
              <a:cs typeface="Calibri" pitchFamily="34" charset="0"/>
            </a:endParaRPr>
          </a:p>
        </p:txBody>
      </p:sp>
      <p:sp>
        <p:nvSpPr>
          <p:cNvPr id="85" name="文本框 84">
            <a:extLst>
              <a:ext uri="{FF2B5EF4-FFF2-40B4-BE49-F238E27FC236}">
                <a16:creationId xmlns:a16="http://schemas.microsoft.com/office/drawing/2014/main" id="{E8EB32E1-9B19-4CAB-93A5-6556D2D997CB}"/>
              </a:ext>
            </a:extLst>
          </p:cNvPr>
          <p:cNvSpPr txBox="1"/>
          <p:nvPr/>
        </p:nvSpPr>
        <p:spPr>
          <a:xfrm>
            <a:off x="1445273" y="5615080"/>
            <a:ext cx="2736304" cy="461665"/>
          </a:xfrm>
          <a:prstGeom prst="rect">
            <a:avLst/>
          </a:prstGeom>
          <a:noFill/>
        </p:spPr>
        <p:txBody>
          <a:bodyPr wrap="square" rtlCol="0">
            <a:spAutoFit/>
          </a:bodyPr>
          <a:lstStyle/>
          <a:p>
            <a:pPr>
              <a:defRPr/>
            </a:pPr>
            <a:r>
              <a:rPr lang="zh-CN" altLang="en-US" sz="2400" b="1" dirty="0">
                <a:solidFill>
                  <a:srgbClr val="7030A0"/>
                </a:solidFill>
                <a:latin typeface="微软雅黑" pitchFamily="34" charset="-122"/>
                <a:ea typeface="微软雅黑" pitchFamily="34" charset="-122"/>
              </a:rPr>
              <a:t>传统图像感知哈希</a:t>
            </a:r>
          </a:p>
        </p:txBody>
      </p:sp>
      <p:sp>
        <p:nvSpPr>
          <p:cNvPr id="86" name="文本框 85">
            <a:extLst>
              <a:ext uri="{FF2B5EF4-FFF2-40B4-BE49-F238E27FC236}">
                <a16:creationId xmlns:a16="http://schemas.microsoft.com/office/drawing/2014/main" id="{CE2228EF-F7C8-46A5-8D2F-202C42775FAD}"/>
              </a:ext>
            </a:extLst>
          </p:cNvPr>
          <p:cNvSpPr txBox="1"/>
          <p:nvPr/>
        </p:nvSpPr>
        <p:spPr>
          <a:xfrm>
            <a:off x="6499429" y="5615080"/>
            <a:ext cx="3347864" cy="461665"/>
          </a:xfrm>
          <a:prstGeom prst="rect">
            <a:avLst/>
          </a:prstGeom>
          <a:noFill/>
        </p:spPr>
        <p:txBody>
          <a:bodyPr wrap="square" rtlCol="0">
            <a:spAutoFit/>
          </a:bodyPr>
          <a:lstStyle/>
          <a:p>
            <a:pPr>
              <a:defRPr/>
            </a:pPr>
            <a:r>
              <a:rPr lang="zh-CN" altLang="en-US" sz="2400" b="1" dirty="0">
                <a:solidFill>
                  <a:srgbClr val="7030A0"/>
                </a:solidFill>
                <a:latin typeface="微软雅黑" pitchFamily="34" charset="-122"/>
                <a:ea typeface="微软雅黑" pitchFamily="34" charset="-122"/>
              </a:rPr>
              <a:t>深度学习模型感知哈希</a:t>
            </a:r>
          </a:p>
        </p:txBody>
      </p:sp>
      <p:sp>
        <p:nvSpPr>
          <p:cNvPr id="87" name="文本框 86">
            <a:extLst>
              <a:ext uri="{FF2B5EF4-FFF2-40B4-BE49-F238E27FC236}">
                <a16:creationId xmlns:a16="http://schemas.microsoft.com/office/drawing/2014/main" id="{56A5D5B0-E225-4D3C-89A9-E9259295D880}"/>
              </a:ext>
            </a:extLst>
          </p:cNvPr>
          <p:cNvSpPr txBox="1"/>
          <p:nvPr/>
        </p:nvSpPr>
        <p:spPr>
          <a:xfrm>
            <a:off x="8063928" y="4757909"/>
            <a:ext cx="2070847" cy="369332"/>
          </a:xfrm>
          <a:prstGeom prst="rect">
            <a:avLst/>
          </a:prstGeom>
          <a:noFill/>
        </p:spPr>
        <p:txBody>
          <a:bodyPr wrap="square" rtlCol="0">
            <a:spAutoFit/>
          </a:bodyPr>
          <a:lstStyle/>
          <a:p>
            <a:pPr algn="ctr">
              <a:defRPr/>
            </a:pPr>
            <a:r>
              <a:rPr kumimoji="1" lang="en-US" altLang="zh-CN" dirty="0">
                <a:solidFill>
                  <a:srgbClr val="323232"/>
                </a:solidFill>
                <a:latin typeface="Franklin Gothic Book"/>
                <a:ea typeface="黑体" panose="02010609060101010101" pitchFamily="49" charset="-122"/>
              </a:rPr>
              <a:t>10010…010101</a:t>
            </a:r>
            <a:endParaRPr kumimoji="1" lang="zh-CN" altLang="en-US" dirty="0">
              <a:solidFill>
                <a:srgbClr val="323232"/>
              </a:solidFill>
              <a:latin typeface="Franklin Gothic Book"/>
              <a:ea typeface="黑体" panose="02010609060101010101" pitchFamily="49" charset="-122"/>
            </a:endParaRPr>
          </a:p>
        </p:txBody>
      </p:sp>
      <p:sp>
        <p:nvSpPr>
          <p:cNvPr id="88" name="右箭头 105">
            <a:extLst>
              <a:ext uri="{FF2B5EF4-FFF2-40B4-BE49-F238E27FC236}">
                <a16:creationId xmlns:a16="http://schemas.microsoft.com/office/drawing/2014/main" id="{ACBCE77A-268E-4C8B-8962-6B18D7879038}"/>
              </a:ext>
            </a:extLst>
          </p:cNvPr>
          <p:cNvSpPr/>
          <p:nvPr/>
        </p:nvSpPr>
        <p:spPr bwMode="auto">
          <a:xfrm>
            <a:off x="7606799" y="4794437"/>
            <a:ext cx="628394" cy="314058"/>
          </a:xfrm>
          <a:prstGeom prst="rightArrow">
            <a:avLst/>
          </a:prstGeom>
          <a:ln>
            <a:headEnd/>
            <a:tailEn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noAutofit/>
          </a:bodyPr>
          <a:lstStyle/>
          <a:p>
            <a:pPr indent="203200" eaLnBrk="0" fontAlgn="base" hangingPunct="0">
              <a:spcBef>
                <a:spcPct val="0"/>
              </a:spcBef>
              <a:spcAft>
                <a:spcPct val="0"/>
              </a:spcAft>
              <a:defRPr/>
            </a:pPr>
            <a:endParaRPr lang="zh-CN" altLang="en-US" sz="1600" dirty="0">
              <a:solidFill>
                <a:prstClr val="black"/>
              </a:solidFill>
              <a:latin typeface="微软雅黑" pitchFamily="34" charset="-122"/>
              <a:ea typeface="微软雅黑" pitchFamily="34" charset="-122"/>
              <a:cs typeface="Calibri" pitchFamily="34" charset="0"/>
            </a:endParaRPr>
          </a:p>
        </p:txBody>
      </p:sp>
      <p:sp>
        <p:nvSpPr>
          <p:cNvPr id="89" name="文本框 88">
            <a:extLst>
              <a:ext uri="{FF2B5EF4-FFF2-40B4-BE49-F238E27FC236}">
                <a16:creationId xmlns:a16="http://schemas.microsoft.com/office/drawing/2014/main" id="{87CDDA72-AE2D-4650-9E03-4B8D3C3E0346}"/>
              </a:ext>
            </a:extLst>
          </p:cNvPr>
          <p:cNvSpPr txBox="1"/>
          <p:nvPr/>
        </p:nvSpPr>
        <p:spPr>
          <a:xfrm>
            <a:off x="3420810" y="4766801"/>
            <a:ext cx="2070847" cy="369332"/>
          </a:xfrm>
          <a:prstGeom prst="rect">
            <a:avLst/>
          </a:prstGeom>
          <a:noFill/>
        </p:spPr>
        <p:txBody>
          <a:bodyPr wrap="square" rtlCol="0">
            <a:spAutoFit/>
          </a:bodyPr>
          <a:lstStyle/>
          <a:p>
            <a:pPr algn="ctr">
              <a:defRPr/>
            </a:pPr>
            <a:r>
              <a:rPr kumimoji="1" lang="en-US" altLang="zh-CN" dirty="0">
                <a:solidFill>
                  <a:srgbClr val="323232"/>
                </a:solidFill>
                <a:latin typeface="Franklin Gothic Book"/>
                <a:ea typeface="黑体" panose="02010609060101010101" pitchFamily="49" charset="-122"/>
              </a:rPr>
              <a:t>10010…010101</a:t>
            </a:r>
            <a:endParaRPr kumimoji="1" lang="zh-CN" altLang="en-US" dirty="0">
              <a:solidFill>
                <a:srgbClr val="323232"/>
              </a:solidFill>
              <a:latin typeface="Franklin Gothic Book"/>
              <a:ea typeface="黑体" panose="02010609060101010101" pitchFamily="49" charset="-122"/>
            </a:endParaRPr>
          </a:p>
        </p:txBody>
      </p:sp>
      <p:sp>
        <p:nvSpPr>
          <p:cNvPr id="90" name="右箭头 107">
            <a:extLst>
              <a:ext uri="{FF2B5EF4-FFF2-40B4-BE49-F238E27FC236}">
                <a16:creationId xmlns:a16="http://schemas.microsoft.com/office/drawing/2014/main" id="{BC20E221-BD91-4DE2-82AB-59588831ED9A}"/>
              </a:ext>
            </a:extLst>
          </p:cNvPr>
          <p:cNvSpPr/>
          <p:nvPr/>
        </p:nvSpPr>
        <p:spPr bwMode="auto">
          <a:xfrm>
            <a:off x="3000280" y="4766801"/>
            <a:ext cx="628394" cy="314058"/>
          </a:xfrm>
          <a:prstGeom prst="rightArrow">
            <a:avLst/>
          </a:prstGeom>
          <a:ln>
            <a:headEnd/>
            <a:tailEn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noAutofit/>
          </a:bodyPr>
          <a:lstStyle/>
          <a:p>
            <a:pPr indent="203200" eaLnBrk="0" fontAlgn="base" hangingPunct="0">
              <a:spcBef>
                <a:spcPct val="0"/>
              </a:spcBef>
              <a:spcAft>
                <a:spcPct val="0"/>
              </a:spcAft>
              <a:defRPr/>
            </a:pPr>
            <a:endParaRPr lang="zh-CN" altLang="en-US" sz="1600" dirty="0">
              <a:solidFill>
                <a:prstClr val="black"/>
              </a:solidFill>
              <a:latin typeface="微软雅黑" pitchFamily="34" charset="-122"/>
              <a:ea typeface="微软雅黑" pitchFamily="34" charset="-122"/>
              <a:cs typeface="Calibri" pitchFamily="34" charset="0"/>
            </a:endParaRPr>
          </a:p>
        </p:txBody>
      </p:sp>
      <p:pic>
        <p:nvPicPr>
          <p:cNvPr id="91" name="图片 90">
            <a:extLst>
              <a:ext uri="{FF2B5EF4-FFF2-40B4-BE49-F238E27FC236}">
                <a16:creationId xmlns:a16="http://schemas.microsoft.com/office/drawing/2014/main" id="{D3F1C4BC-53E7-4B44-B351-D91A10ACE550}"/>
              </a:ext>
            </a:extLst>
          </p:cNvPr>
          <p:cNvPicPr>
            <a:picLocks noChangeAspect="1"/>
          </p:cNvPicPr>
          <p:nvPr/>
        </p:nvPicPr>
        <p:blipFill>
          <a:blip r:embed="rId4"/>
          <a:stretch>
            <a:fillRect/>
          </a:stretch>
        </p:blipFill>
        <p:spPr>
          <a:xfrm>
            <a:off x="1472524" y="4045279"/>
            <a:ext cx="1478150" cy="1478150"/>
          </a:xfrm>
          <a:prstGeom prst="rect">
            <a:avLst/>
          </a:prstGeom>
        </p:spPr>
      </p:pic>
      <p:pic>
        <p:nvPicPr>
          <p:cNvPr id="92" name="图片 91">
            <a:extLst>
              <a:ext uri="{FF2B5EF4-FFF2-40B4-BE49-F238E27FC236}">
                <a16:creationId xmlns:a16="http://schemas.microsoft.com/office/drawing/2014/main" id="{335E01A2-9820-4C87-ADC8-B3E758339965}"/>
              </a:ext>
            </a:extLst>
          </p:cNvPr>
          <p:cNvPicPr>
            <a:picLocks noChangeAspect="1"/>
          </p:cNvPicPr>
          <p:nvPr/>
        </p:nvPicPr>
        <p:blipFill>
          <a:blip r:embed="rId5"/>
          <a:stretch>
            <a:fillRect/>
          </a:stretch>
        </p:blipFill>
        <p:spPr>
          <a:xfrm>
            <a:off x="6309767" y="4289912"/>
            <a:ext cx="1297033" cy="1211782"/>
          </a:xfrm>
          <a:prstGeom prst="rect">
            <a:avLst/>
          </a:prstGeom>
        </p:spPr>
      </p:pic>
      <p:sp>
        <p:nvSpPr>
          <p:cNvPr id="93" name="Text Box 45">
            <a:extLst>
              <a:ext uri="{FF2B5EF4-FFF2-40B4-BE49-F238E27FC236}">
                <a16:creationId xmlns:a16="http://schemas.microsoft.com/office/drawing/2014/main" id="{0E70B10D-4EC2-45A4-BB24-6BA8F2627322}"/>
              </a:ext>
            </a:extLst>
          </p:cNvPr>
          <p:cNvSpPr txBox="1">
            <a:spLocks noChangeArrowheads="1"/>
          </p:cNvSpPr>
          <p:nvPr/>
        </p:nvSpPr>
        <p:spPr bwMode="auto">
          <a:xfrm>
            <a:off x="1423521" y="1572125"/>
            <a:ext cx="7543259"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buClr>
                <a:schemeClr val="accent1"/>
              </a:buClr>
              <a:buFont typeface="Wingdings" panose="05000000000000000000" pitchFamily="2" charset="2"/>
              <a:buChar char="§"/>
              <a:defRPr>
                <a:solidFill>
                  <a:schemeClr val="bg1"/>
                </a:solidFill>
                <a:latin typeface="Arial" panose="020B0604020202020204" pitchFamily="34" charset="0"/>
                <a:ea typeface="宋体" panose="02010600030101010101" pitchFamily="2" charset="-122"/>
                <a:cs typeface="Arial" panose="020B0604020202020204" pitchFamily="34" charset="0"/>
              </a:defRPr>
            </a:lvl1pPr>
            <a:lvl2pPr marL="742950" indent="-285750">
              <a:spcBef>
                <a:spcPct val="25000"/>
              </a:spcBef>
              <a:spcAft>
                <a:spcPct val="15000"/>
              </a:spcAft>
              <a:buClr>
                <a:schemeClr val="accent2"/>
              </a:buClr>
              <a:buFont typeface="Arial" panose="020B0604020202020204" pitchFamily="34" charset="0"/>
              <a:defRPr sz="1600">
                <a:solidFill>
                  <a:schemeClr val="bg1"/>
                </a:solidFill>
                <a:latin typeface="Times New Roman" panose="02020603050405020304" pitchFamily="18" charset="0"/>
                <a:ea typeface="宋体" panose="02010600030101010101" pitchFamily="2" charset="-122"/>
                <a:cs typeface="Arial" panose="020B0604020202020204" pitchFamily="34" charset="0"/>
              </a:defRPr>
            </a:lvl2pPr>
            <a:lvl3pPr marL="1143000" indent="-228600">
              <a:spcBef>
                <a:spcPct val="20000"/>
              </a:spcBef>
              <a:buClr>
                <a:schemeClr val="accent2"/>
              </a:buClr>
              <a:buFont typeface="Arial" panose="020B0604020202020204" pitchFamily="34" charset="0"/>
              <a:defRPr sz="1600">
                <a:solidFill>
                  <a:schemeClr val="bg1"/>
                </a:solidFill>
                <a:latin typeface="Arial" panose="020B0604020202020204" pitchFamily="34" charset="0"/>
                <a:ea typeface="宋体" panose="02010600030101010101" pitchFamily="2" charset="-122"/>
                <a:cs typeface="Arial" panose="020B0604020202020204" pitchFamily="34" charset="0"/>
              </a:defRPr>
            </a:lvl3pPr>
            <a:lvl4pPr marL="1600200" indent="-228600">
              <a:spcBef>
                <a:spcPct val="20000"/>
              </a:spcBef>
              <a:buClr>
                <a:schemeClr val="accent2"/>
              </a:buClr>
              <a:defRPr sz="1600">
                <a:solidFill>
                  <a:schemeClr val="bg1"/>
                </a:solidFill>
                <a:latin typeface="Arial" panose="020B0604020202020204" pitchFamily="34" charset="0"/>
                <a:ea typeface="宋体" panose="02010600030101010101" pitchFamily="2" charset="-122"/>
                <a:cs typeface="Arial" panose="020B0604020202020204" pitchFamily="34" charset="0"/>
              </a:defRPr>
            </a:lvl4pPr>
            <a:lvl5pPr marL="2057400" indent="-228600">
              <a:spcBef>
                <a:spcPct val="20000"/>
              </a:spcBef>
              <a:buClr>
                <a:schemeClr val="accent2"/>
              </a:buClr>
              <a:buFont typeface="Arial" panose="020B0604020202020204" pitchFamily="34" charset="0"/>
              <a:defRPr sz="1600">
                <a:solidFill>
                  <a:schemeClr val="bg1"/>
                </a:solidFill>
                <a:latin typeface="Arial" panose="020B0604020202020204" pitchFamily="34" charset="0"/>
                <a:ea typeface="宋体" panose="02010600030101010101" pitchFamily="2" charset="-122"/>
                <a:cs typeface="Arial" panose="020B0604020202020204" pitchFamily="34" charset="0"/>
              </a:defRPr>
            </a:lvl5pPr>
            <a:lvl6pPr marL="2514600" indent="-228600" eaLnBrk="0" fontAlgn="base" hangingPunct="0">
              <a:spcBef>
                <a:spcPct val="20000"/>
              </a:spcBef>
              <a:spcAft>
                <a:spcPct val="0"/>
              </a:spcAft>
              <a:buClr>
                <a:schemeClr val="accent2"/>
              </a:buClr>
              <a:buFont typeface="Arial" panose="020B0604020202020204" pitchFamily="34" charset="0"/>
              <a:defRPr sz="1600">
                <a:solidFill>
                  <a:schemeClr val="bg1"/>
                </a:solidFill>
                <a:latin typeface="Arial" panose="020B0604020202020204" pitchFamily="34" charset="0"/>
                <a:ea typeface="宋体" panose="02010600030101010101" pitchFamily="2" charset="-122"/>
                <a:cs typeface="Arial" panose="020B0604020202020204" pitchFamily="34" charset="0"/>
              </a:defRPr>
            </a:lvl6pPr>
            <a:lvl7pPr marL="2971800" indent="-228600" eaLnBrk="0" fontAlgn="base" hangingPunct="0">
              <a:spcBef>
                <a:spcPct val="20000"/>
              </a:spcBef>
              <a:spcAft>
                <a:spcPct val="0"/>
              </a:spcAft>
              <a:buClr>
                <a:schemeClr val="accent2"/>
              </a:buClr>
              <a:buFont typeface="Arial" panose="020B0604020202020204" pitchFamily="34" charset="0"/>
              <a:defRPr sz="1600">
                <a:solidFill>
                  <a:schemeClr val="bg1"/>
                </a:solidFill>
                <a:latin typeface="Arial" panose="020B0604020202020204" pitchFamily="34" charset="0"/>
                <a:ea typeface="宋体" panose="02010600030101010101" pitchFamily="2" charset="-122"/>
                <a:cs typeface="Arial" panose="020B0604020202020204" pitchFamily="34" charset="0"/>
              </a:defRPr>
            </a:lvl7pPr>
            <a:lvl8pPr marL="3429000" indent="-228600" eaLnBrk="0" fontAlgn="base" hangingPunct="0">
              <a:spcBef>
                <a:spcPct val="20000"/>
              </a:spcBef>
              <a:spcAft>
                <a:spcPct val="0"/>
              </a:spcAft>
              <a:buClr>
                <a:schemeClr val="accent2"/>
              </a:buClr>
              <a:buFont typeface="Arial" panose="020B0604020202020204" pitchFamily="34" charset="0"/>
              <a:defRPr sz="1600">
                <a:solidFill>
                  <a:schemeClr val="bg1"/>
                </a:solidFill>
                <a:latin typeface="Arial" panose="020B0604020202020204" pitchFamily="34" charset="0"/>
                <a:ea typeface="宋体" panose="02010600030101010101" pitchFamily="2" charset="-122"/>
                <a:cs typeface="Arial" panose="020B0604020202020204" pitchFamily="34" charset="0"/>
              </a:defRPr>
            </a:lvl8pPr>
            <a:lvl9pPr marL="3886200" indent="-228600" eaLnBrk="0" fontAlgn="base" hangingPunct="0">
              <a:spcBef>
                <a:spcPct val="20000"/>
              </a:spcBef>
              <a:spcAft>
                <a:spcPct val="0"/>
              </a:spcAft>
              <a:buClr>
                <a:schemeClr val="accent2"/>
              </a:buClr>
              <a:buFont typeface="Arial" panose="020B0604020202020204" pitchFamily="34" charset="0"/>
              <a:defRPr sz="1600">
                <a:solidFill>
                  <a:schemeClr val="bg1"/>
                </a:solidFill>
                <a:latin typeface="Arial" panose="020B0604020202020204" pitchFamily="34" charset="0"/>
                <a:ea typeface="宋体" panose="02010600030101010101" pitchFamily="2" charset="-122"/>
                <a:cs typeface="Arial" panose="020B0604020202020204" pitchFamily="34" charset="0"/>
              </a:defRPr>
            </a:lvl9pPr>
          </a:lstStyle>
          <a:p>
            <a:pPr fontAlgn="base">
              <a:spcBef>
                <a:spcPct val="0"/>
              </a:spcBef>
              <a:spcAft>
                <a:spcPct val="0"/>
              </a:spcAft>
              <a:buClr>
                <a:srgbClr val="A50021"/>
              </a:buClr>
              <a:buNone/>
              <a:defRPr/>
            </a:pPr>
            <a:r>
              <a:rPr lang="zh-CN" altLang="en-US" sz="2400" b="1" dirty="0">
                <a:solidFill>
                  <a:srgbClr val="C00000"/>
                </a:solidFill>
                <a:latin typeface="微软雅黑" panose="020B0503020204020204" pitchFamily="34" charset="-122"/>
                <a:ea typeface="微软雅黑" panose="020B0503020204020204" pitchFamily="34" charset="-122"/>
              </a:rPr>
              <a:t>问题：</a:t>
            </a:r>
            <a:r>
              <a:rPr lang="zh-CN" altLang="en-US" sz="2400" dirty="0">
                <a:solidFill>
                  <a:srgbClr val="C00000"/>
                </a:solidFill>
                <a:latin typeface="微软雅黑" panose="020B0503020204020204" pitchFamily="34" charset="-122"/>
                <a:ea typeface="微软雅黑" panose="020B0503020204020204" pitchFamily="34" charset="-122"/>
              </a:rPr>
              <a:t>如何快速检索经过非法拷贝的模型？</a:t>
            </a:r>
            <a:endParaRPr lang="en-US" altLang="zh-CN" sz="2400" dirty="0">
              <a:solidFill>
                <a:srgbClr val="C00000"/>
              </a:solidFill>
              <a:latin typeface="微软雅黑" panose="020B0503020204020204" pitchFamily="34" charset="-122"/>
              <a:ea typeface="微软雅黑" panose="020B0503020204020204" pitchFamily="34" charset="-122"/>
            </a:endParaRPr>
          </a:p>
          <a:p>
            <a:pPr fontAlgn="base">
              <a:spcBef>
                <a:spcPct val="0"/>
              </a:spcBef>
              <a:spcAft>
                <a:spcPct val="0"/>
              </a:spcAft>
              <a:buClr>
                <a:srgbClr val="A50021"/>
              </a:buClr>
              <a:buNone/>
              <a:defRPr/>
            </a:pPr>
            <a:endParaRPr lang="en-US" altLang="zh-CN" sz="2400" b="1" dirty="0">
              <a:solidFill>
                <a:srgbClr val="002060"/>
              </a:solidFill>
              <a:latin typeface="+mj-ea"/>
              <a:ea typeface="+mj-ea"/>
            </a:endParaRPr>
          </a:p>
          <a:p>
            <a:pPr fontAlgn="base">
              <a:spcBef>
                <a:spcPct val="0"/>
              </a:spcBef>
              <a:spcAft>
                <a:spcPct val="0"/>
              </a:spcAft>
              <a:buClr>
                <a:srgbClr val="A50021"/>
              </a:buClr>
              <a:buFont typeface="Wingdings" panose="05000000000000000000" pitchFamily="2" charset="2"/>
              <a:buChar char="n"/>
              <a:defRPr/>
            </a:pPr>
            <a:r>
              <a:rPr lang="zh-CN" altLang="en-US" sz="2400" b="1" dirty="0">
                <a:solidFill>
                  <a:srgbClr val="002060"/>
                </a:solidFill>
                <a:latin typeface="+mj-ea"/>
                <a:ea typeface="+mj-ea"/>
              </a:rPr>
              <a:t> 原模型和非法复制模型是“相似”的（一定修改）</a:t>
            </a:r>
            <a:endParaRPr lang="en-US" altLang="zh-CN" sz="2400" b="1" dirty="0">
              <a:solidFill>
                <a:srgbClr val="002060"/>
              </a:solidFill>
              <a:latin typeface="+mj-ea"/>
              <a:ea typeface="+mj-ea"/>
            </a:endParaRPr>
          </a:p>
          <a:p>
            <a:pPr fontAlgn="base">
              <a:spcBef>
                <a:spcPct val="0"/>
              </a:spcBef>
              <a:spcAft>
                <a:spcPct val="0"/>
              </a:spcAft>
              <a:buClr>
                <a:srgbClr val="A50021"/>
              </a:buClr>
              <a:buFont typeface="Wingdings" panose="05000000000000000000" pitchFamily="2" charset="2"/>
              <a:buChar char="n"/>
              <a:defRPr/>
            </a:pPr>
            <a:r>
              <a:rPr lang="zh-CN" altLang="en-US" sz="2400" b="1" dirty="0">
                <a:solidFill>
                  <a:srgbClr val="002060"/>
                </a:solidFill>
                <a:latin typeface="+mj-ea"/>
                <a:ea typeface="+mj-ea"/>
              </a:rPr>
              <a:t> 如何高效搜索可能被侵权的模型</a:t>
            </a:r>
            <a:endParaRPr lang="en-US" altLang="zh-CN" sz="2400" b="1" dirty="0">
              <a:solidFill>
                <a:srgbClr val="002060"/>
              </a:solidFill>
              <a:latin typeface="+mj-ea"/>
              <a:ea typeface="+mj-ea"/>
            </a:endParaRPr>
          </a:p>
          <a:p>
            <a:pPr fontAlgn="base">
              <a:spcBef>
                <a:spcPct val="0"/>
              </a:spcBef>
              <a:spcAft>
                <a:spcPct val="0"/>
              </a:spcAft>
              <a:buClr>
                <a:srgbClr val="A50021"/>
              </a:buClr>
              <a:buFont typeface="Wingdings" panose="05000000000000000000" pitchFamily="2" charset="2"/>
              <a:buChar char="n"/>
              <a:defRPr/>
            </a:pPr>
            <a:r>
              <a:rPr lang="zh-CN" altLang="en-US" sz="2400" b="1" dirty="0">
                <a:solidFill>
                  <a:srgbClr val="002060"/>
                </a:solidFill>
                <a:latin typeface="+mj-ea"/>
                <a:ea typeface="+mj-ea"/>
              </a:rPr>
              <a:t> 如何高效搜索相似的模型</a:t>
            </a:r>
            <a:endParaRPr lang="en-US" altLang="zh-CN" sz="2400" b="1" dirty="0">
              <a:solidFill>
                <a:srgbClr val="002060"/>
              </a:solidFill>
              <a:latin typeface="+mj-ea"/>
              <a:ea typeface="+mj-ea"/>
            </a:endParaRPr>
          </a:p>
          <a:p>
            <a:pPr fontAlgn="base">
              <a:spcBef>
                <a:spcPct val="0"/>
              </a:spcBef>
              <a:spcAft>
                <a:spcPct val="0"/>
              </a:spcAft>
              <a:buClr>
                <a:srgbClr val="A50021"/>
              </a:buClr>
              <a:buNone/>
              <a:defRPr/>
            </a:pPr>
            <a:endParaRPr lang="zh-CN" altLang="en-US" sz="2400" dirty="0">
              <a:solidFill>
                <a:srgbClr val="002060"/>
              </a:solidFill>
              <a:latin typeface="+mj-ea"/>
              <a:ea typeface="+mj-ea"/>
            </a:endParaRPr>
          </a:p>
        </p:txBody>
      </p:sp>
    </p:spTree>
    <p:extLst>
      <p:ext uri="{BB962C8B-B14F-4D97-AF65-F5344CB8AC3E}">
        <p14:creationId xmlns:p14="http://schemas.microsoft.com/office/powerpoint/2010/main" val="30248174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深度学习模型感知哈希</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pic>
        <p:nvPicPr>
          <p:cNvPr id="15" name="图片 14">
            <a:extLst>
              <a:ext uri="{FF2B5EF4-FFF2-40B4-BE49-F238E27FC236}">
                <a16:creationId xmlns:a16="http://schemas.microsoft.com/office/drawing/2014/main" id="{B47CB312-3820-4039-B336-163286CCA837}"/>
              </a:ext>
            </a:extLst>
          </p:cNvPr>
          <p:cNvPicPr>
            <a:picLocks noChangeAspect="1"/>
          </p:cNvPicPr>
          <p:nvPr/>
        </p:nvPicPr>
        <p:blipFill rotWithShape="1">
          <a:blip r:embed="rId3"/>
          <a:srcRect l="38188" t="19101" r="41141" b="27341"/>
          <a:stretch/>
        </p:blipFill>
        <p:spPr>
          <a:xfrm>
            <a:off x="4168552" y="2536524"/>
            <a:ext cx="1327162" cy="1420543"/>
          </a:xfrm>
          <a:prstGeom prst="rect">
            <a:avLst/>
          </a:prstGeom>
        </p:spPr>
      </p:pic>
      <p:sp>
        <p:nvSpPr>
          <p:cNvPr id="16" name="文本框 15">
            <a:extLst>
              <a:ext uri="{FF2B5EF4-FFF2-40B4-BE49-F238E27FC236}">
                <a16:creationId xmlns:a16="http://schemas.microsoft.com/office/drawing/2014/main" id="{48433DA0-4F40-440D-8475-530CD52591B2}"/>
              </a:ext>
            </a:extLst>
          </p:cNvPr>
          <p:cNvSpPr txBox="1"/>
          <p:nvPr/>
        </p:nvSpPr>
        <p:spPr>
          <a:xfrm>
            <a:off x="6604811" y="3071938"/>
            <a:ext cx="2070847" cy="369332"/>
          </a:xfrm>
          <a:prstGeom prst="rect">
            <a:avLst/>
          </a:prstGeom>
          <a:noFill/>
        </p:spPr>
        <p:txBody>
          <a:bodyPr wrap="square" rtlCol="0">
            <a:spAutoFit/>
          </a:bodyPr>
          <a:lstStyle/>
          <a:p>
            <a:pPr algn="ctr"/>
            <a:r>
              <a:rPr kumimoji="1" lang="en-US" altLang="zh-CN" dirty="0"/>
              <a:t>10010…010101</a:t>
            </a:r>
            <a:endParaRPr kumimoji="1" lang="zh-CN" altLang="en-US" dirty="0"/>
          </a:p>
        </p:txBody>
      </p:sp>
      <p:sp>
        <p:nvSpPr>
          <p:cNvPr id="17" name="文本框 16">
            <a:extLst>
              <a:ext uri="{FF2B5EF4-FFF2-40B4-BE49-F238E27FC236}">
                <a16:creationId xmlns:a16="http://schemas.microsoft.com/office/drawing/2014/main" id="{4D64775D-D227-45B7-91AE-CAB87655D623}"/>
              </a:ext>
            </a:extLst>
          </p:cNvPr>
          <p:cNvSpPr txBox="1"/>
          <p:nvPr/>
        </p:nvSpPr>
        <p:spPr>
          <a:xfrm>
            <a:off x="2512368" y="2060802"/>
            <a:ext cx="646331" cy="369332"/>
          </a:xfrm>
          <a:prstGeom prst="rect">
            <a:avLst/>
          </a:prstGeom>
          <a:noFill/>
        </p:spPr>
        <p:txBody>
          <a:bodyPr wrap="none" rtlCol="0">
            <a:spAutoFit/>
          </a:bodyPr>
          <a:lstStyle/>
          <a:p>
            <a:r>
              <a:rPr lang="zh-CN" altLang="en-US" b="1" dirty="0">
                <a:solidFill>
                  <a:srgbClr val="002060"/>
                </a:solidFill>
                <a:latin typeface="+mj-ea"/>
                <a:ea typeface="+mj-ea"/>
              </a:rPr>
              <a:t>图像</a:t>
            </a:r>
          </a:p>
        </p:txBody>
      </p:sp>
      <p:sp>
        <p:nvSpPr>
          <p:cNvPr id="18" name="文本框 17">
            <a:extLst>
              <a:ext uri="{FF2B5EF4-FFF2-40B4-BE49-F238E27FC236}">
                <a16:creationId xmlns:a16="http://schemas.microsoft.com/office/drawing/2014/main" id="{1FE45218-52D6-44E9-AA90-E3511B9514A3}"/>
              </a:ext>
            </a:extLst>
          </p:cNvPr>
          <p:cNvSpPr txBox="1"/>
          <p:nvPr/>
        </p:nvSpPr>
        <p:spPr>
          <a:xfrm>
            <a:off x="4508967" y="2060802"/>
            <a:ext cx="646331" cy="369332"/>
          </a:xfrm>
          <a:prstGeom prst="rect">
            <a:avLst/>
          </a:prstGeom>
          <a:noFill/>
        </p:spPr>
        <p:txBody>
          <a:bodyPr wrap="none" rtlCol="0">
            <a:spAutoFit/>
          </a:bodyPr>
          <a:lstStyle/>
          <a:p>
            <a:r>
              <a:rPr lang="zh-CN" altLang="en-US" b="1" dirty="0">
                <a:solidFill>
                  <a:srgbClr val="002060"/>
                </a:solidFill>
                <a:latin typeface="+mj-ea"/>
                <a:ea typeface="+mj-ea"/>
              </a:rPr>
              <a:t>特征</a:t>
            </a:r>
          </a:p>
        </p:txBody>
      </p:sp>
      <p:sp>
        <p:nvSpPr>
          <p:cNvPr id="19" name="文本框 18">
            <a:extLst>
              <a:ext uri="{FF2B5EF4-FFF2-40B4-BE49-F238E27FC236}">
                <a16:creationId xmlns:a16="http://schemas.microsoft.com/office/drawing/2014/main" id="{7E182631-23AF-48F8-9F0B-2D42A3325F2F}"/>
              </a:ext>
            </a:extLst>
          </p:cNvPr>
          <p:cNvSpPr txBox="1"/>
          <p:nvPr/>
        </p:nvSpPr>
        <p:spPr>
          <a:xfrm>
            <a:off x="7232537" y="2070721"/>
            <a:ext cx="769763" cy="369332"/>
          </a:xfrm>
          <a:prstGeom prst="rect">
            <a:avLst/>
          </a:prstGeom>
          <a:noFill/>
        </p:spPr>
        <p:txBody>
          <a:bodyPr wrap="none" rtlCol="0">
            <a:spAutoFit/>
          </a:bodyPr>
          <a:lstStyle/>
          <a:p>
            <a:r>
              <a:rPr lang="en-US" altLang="zh-CN" b="1" dirty="0">
                <a:solidFill>
                  <a:srgbClr val="002060"/>
                </a:solidFill>
                <a:latin typeface="+mj-ea"/>
                <a:ea typeface="+mj-ea"/>
              </a:rPr>
              <a:t>Hash</a:t>
            </a:r>
            <a:endParaRPr lang="zh-CN" altLang="en-US" b="1" dirty="0">
              <a:solidFill>
                <a:srgbClr val="002060"/>
              </a:solidFill>
              <a:latin typeface="+mj-ea"/>
              <a:ea typeface="+mj-ea"/>
            </a:endParaRPr>
          </a:p>
        </p:txBody>
      </p:sp>
      <p:sp>
        <p:nvSpPr>
          <p:cNvPr id="20" name="右箭头 48">
            <a:extLst>
              <a:ext uri="{FF2B5EF4-FFF2-40B4-BE49-F238E27FC236}">
                <a16:creationId xmlns:a16="http://schemas.microsoft.com/office/drawing/2014/main" id="{2ADB8CA5-9343-47E0-97E3-CD9DC0257D8B}"/>
              </a:ext>
            </a:extLst>
          </p:cNvPr>
          <p:cNvSpPr/>
          <p:nvPr/>
        </p:nvSpPr>
        <p:spPr bwMode="auto">
          <a:xfrm>
            <a:off x="5923385" y="3199036"/>
            <a:ext cx="288032" cy="201761"/>
          </a:xfrm>
          <a:prstGeom prst="rightArrow">
            <a:avLst/>
          </a:prstGeom>
          <a:ln>
            <a:headEnd/>
            <a:tailEn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noAutofit/>
          </a:bodyPr>
          <a:lstStyle/>
          <a:p>
            <a:pPr marL="0" marR="0" indent="203200" algn="l" defTabSz="914400" rtl="0" eaLnBrk="0" fontAlgn="base" latinLnBrk="0" hangingPunct="0">
              <a:lnSpc>
                <a:spcPct val="100000"/>
              </a:lnSpc>
              <a:spcBef>
                <a:spcPct val="0"/>
              </a:spcBef>
              <a:spcAft>
                <a:spcPct val="0"/>
              </a:spcAft>
              <a:buClrTx/>
              <a:buSzTx/>
              <a:buFontTx/>
              <a:buNone/>
              <a:tabLst/>
            </a:pPr>
            <a:endParaRPr kumimoji="0" lang="zh-CN" altLang="en-US" sz="1600" b="0" i="0" u="none" strike="noStrike" cap="none" normalizeH="0" baseline="0" dirty="0">
              <a:ln>
                <a:noFill/>
              </a:ln>
              <a:solidFill>
                <a:schemeClr val="bg2"/>
              </a:solidFill>
              <a:effectLst/>
              <a:latin typeface="微软雅黑" pitchFamily="34" charset="-122"/>
              <a:ea typeface="微软雅黑" pitchFamily="34" charset="-122"/>
              <a:cs typeface="Calibri" pitchFamily="34" charset="0"/>
            </a:endParaRPr>
          </a:p>
        </p:txBody>
      </p:sp>
      <p:pic>
        <p:nvPicPr>
          <p:cNvPr id="21" name="图片 20">
            <a:extLst>
              <a:ext uri="{FF2B5EF4-FFF2-40B4-BE49-F238E27FC236}">
                <a16:creationId xmlns:a16="http://schemas.microsoft.com/office/drawing/2014/main" id="{2A11A22C-516B-4400-9726-B7D26FFBCA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868" r="86168" b="55550"/>
          <a:stretch/>
        </p:blipFill>
        <p:spPr>
          <a:xfrm>
            <a:off x="2114520" y="4696765"/>
            <a:ext cx="1875454" cy="1584176"/>
          </a:xfrm>
          <a:prstGeom prst="rect">
            <a:avLst/>
          </a:prstGeom>
        </p:spPr>
      </p:pic>
      <p:pic>
        <p:nvPicPr>
          <p:cNvPr id="22" name="图片 21">
            <a:extLst>
              <a:ext uri="{FF2B5EF4-FFF2-40B4-BE49-F238E27FC236}">
                <a16:creationId xmlns:a16="http://schemas.microsoft.com/office/drawing/2014/main" id="{29BA1F0D-89EA-49E0-A788-5C7FC40CF6EF}"/>
              </a:ext>
            </a:extLst>
          </p:cNvPr>
          <p:cNvPicPr>
            <a:picLocks noChangeAspect="1"/>
          </p:cNvPicPr>
          <p:nvPr/>
        </p:nvPicPr>
        <p:blipFill rotWithShape="1">
          <a:blip r:embed="rId5"/>
          <a:srcRect l="65875" t="37718" r="23541" b="33624"/>
          <a:stretch/>
        </p:blipFill>
        <p:spPr>
          <a:xfrm>
            <a:off x="6495584" y="4638721"/>
            <a:ext cx="1198104" cy="1677346"/>
          </a:xfrm>
          <a:prstGeom prst="rect">
            <a:avLst/>
          </a:prstGeom>
        </p:spPr>
      </p:pic>
      <p:sp>
        <p:nvSpPr>
          <p:cNvPr id="23" name="右箭头 51">
            <a:extLst>
              <a:ext uri="{FF2B5EF4-FFF2-40B4-BE49-F238E27FC236}">
                <a16:creationId xmlns:a16="http://schemas.microsoft.com/office/drawing/2014/main" id="{F61A09FA-AD7F-47C8-BA74-CABEF552A95B}"/>
              </a:ext>
            </a:extLst>
          </p:cNvPr>
          <p:cNvSpPr/>
          <p:nvPr/>
        </p:nvSpPr>
        <p:spPr bwMode="auto">
          <a:xfrm>
            <a:off x="4168552" y="5445158"/>
            <a:ext cx="1805102" cy="259719"/>
          </a:xfrm>
          <a:prstGeom prst="rightArrow">
            <a:avLst/>
          </a:prstGeom>
          <a:ln>
            <a:headEnd/>
            <a:tailEn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noAutofit/>
          </a:bodyPr>
          <a:lstStyle/>
          <a:p>
            <a:pPr marL="0" marR="0" indent="203200" algn="l" defTabSz="914400" rtl="0" eaLnBrk="0" fontAlgn="base" latinLnBrk="0" hangingPunct="0">
              <a:lnSpc>
                <a:spcPct val="100000"/>
              </a:lnSpc>
              <a:spcBef>
                <a:spcPct val="0"/>
              </a:spcBef>
              <a:spcAft>
                <a:spcPct val="0"/>
              </a:spcAft>
              <a:buClrTx/>
              <a:buSzTx/>
              <a:buFontTx/>
              <a:buNone/>
              <a:tabLst/>
            </a:pPr>
            <a:endParaRPr kumimoji="0" lang="zh-CN" altLang="en-US" sz="1600" b="0" i="0" u="none" strike="noStrike" cap="none" normalizeH="0" baseline="0" dirty="0">
              <a:ln>
                <a:noFill/>
              </a:ln>
              <a:solidFill>
                <a:schemeClr val="bg2"/>
              </a:solidFill>
              <a:effectLst/>
              <a:latin typeface="微软雅黑" pitchFamily="34" charset="-122"/>
              <a:ea typeface="微软雅黑" pitchFamily="34" charset="-122"/>
              <a:cs typeface="Calibri" pitchFamily="34" charset="0"/>
            </a:endParaRPr>
          </a:p>
        </p:txBody>
      </p:sp>
      <p:sp>
        <p:nvSpPr>
          <p:cNvPr id="24" name="文本框 23">
            <a:extLst>
              <a:ext uri="{FF2B5EF4-FFF2-40B4-BE49-F238E27FC236}">
                <a16:creationId xmlns:a16="http://schemas.microsoft.com/office/drawing/2014/main" id="{0459E6F0-B378-4611-8E27-E1763EC2BC52}"/>
              </a:ext>
            </a:extLst>
          </p:cNvPr>
          <p:cNvSpPr txBox="1"/>
          <p:nvPr/>
        </p:nvSpPr>
        <p:spPr>
          <a:xfrm>
            <a:off x="2587739" y="6223698"/>
            <a:ext cx="877163" cy="369332"/>
          </a:xfrm>
          <a:prstGeom prst="rect">
            <a:avLst/>
          </a:prstGeom>
          <a:noFill/>
        </p:spPr>
        <p:txBody>
          <a:bodyPr wrap="none" rtlCol="0">
            <a:spAutoFit/>
          </a:bodyPr>
          <a:lstStyle/>
          <a:p>
            <a:r>
              <a:rPr lang="zh-CN" altLang="en-US" b="1" dirty="0">
                <a:solidFill>
                  <a:srgbClr val="002060"/>
                </a:solidFill>
                <a:latin typeface="+mj-ea"/>
                <a:ea typeface="+mj-ea"/>
              </a:rPr>
              <a:t>图像库</a:t>
            </a:r>
          </a:p>
        </p:txBody>
      </p:sp>
      <p:sp>
        <p:nvSpPr>
          <p:cNvPr id="25" name="文本框 24">
            <a:extLst>
              <a:ext uri="{FF2B5EF4-FFF2-40B4-BE49-F238E27FC236}">
                <a16:creationId xmlns:a16="http://schemas.microsoft.com/office/drawing/2014/main" id="{C7A18185-DEBD-446E-80D7-BFD87D0C629C}"/>
              </a:ext>
            </a:extLst>
          </p:cNvPr>
          <p:cNvSpPr txBox="1"/>
          <p:nvPr/>
        </p:nvSpPr>
        <p:spPr>
          <a:xfrm>
            <a:off x="6616824" y="6223698"/>
            <a:ext cx="1000595" cy="369332"/>
          </a:xfrm>
          <a:prstGeom prst="rect">
            <a:avLst/>
          </a:prstGeom>
          <a:noFill/>
        </p:spPr>
        <p:txBody>
          <a:bodyPr wrap="none" rtlCol="0">
            <a:spAutoFit/>
          </a:bodyPr>
          <a:lstStyle/>
          <a:p>
            <a:r>
              <a:rPr lang="en-US" altLang="zh-CN" b="1" dirty="0">
                <a:solidFill>
                  <a:srgbClr val="002060"/>
                </a:solidFill>
                <a:latin typeface="+mj-ea"/>
                <a:ea typeface="+mj-ea"/>
              </a:rPr>
              <a:t>Hash</a:t>
            </a:r>
            <a:r>
              <a:rPr lang="zh-CN" altLang="en-US" b="1" dirty="0">
                <a:solidFill>
                  <a:srgbClr val="002060"/>
                </a:solidFill>
                <a:latin typeface="+mj-ea"/>
                <a:ea typeface="+mj-ea"/>
              </a:rPr>
              <a:t>库</a:t>
            </a:r>
          </a:p>
        </p:txBody>
      </p:sp>
      <p:cxnSp>
        <p:nvCxnSpPr>
          <p:cNvPr id="26" name="直接箭头连接符 9">
            <a:extLst>
              <a:ext uri="{FF2B5EF4-FFF2-40B4-BE49-F238E27FC236}">
                <a16:creationId xmlns:a16="http://schemas.microsoft.com/office/drawing/2014/main" id="{756ED34B-C2BD-4267-863D-F3FDBAF45106}"/>
              </a:ext>
            </a:extLst>
          </p:cNvPr>
          <p:cNvCxnSpPr/>
          <p:nvPr/>
        </p:nvCxnSpPr>
        <p:spPr bwMode="auto">
          <a:xfrm>
            <a:off x="8056984" y="3386358"/>
            <a:ext cx="0" cy="1310407"/>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27" name="矩形 26">
            <a:extLst>
              <a:ext uri="{FF2B5EF4-FFF2-40B4-BE49-F238E27FC236}">
                <a16:creationId xmlns:a16="http://schemas.microsoft.com/office/drawing/2014/main" id="{343302F3-80AF-43B8-AE49-31CC660746C9}"/>
              </a:ext>
            </a:extLst>
          </p:cNvPr>
          <p:cNvSpPr/>
          <p:nvPr/>
        </p:nvSpPr>
        <p:spPr bwMode="auto">
          <a:xfrm>
            <a:off x="7674139" y="4696765"/>
            <a:ext cx="704695" cy="1526933"/>
          </a:xfrm>
          <a:prstGeom prst="rect">
            <a:avLst/>
          </a:prstGeom>
          <a:noFill/>
          <a:ln w="3175" cmpd="sng">
            <a:solidFill>
              <a:schemeClr val="bg1"/>
            </a:solidFill>
            <a:miter lim="800000"/>
            <a:headEnd/>
            <a:tailEnd/>
          </a:ln>
          <a:effectLst/>
        </p:spPr>
        <p:txBody>
          <a:bodyPr vert="horz" wrap="none" lIns="91440" tIns="45720" rIns="91440" bIns="45720" numCol="1" rtlCol="0" anchor="ctr" anchorCtr="0" compatLnSpc="1">
            <a:prstTxWarp prst="textNoShape">
              <a:avLst/>
            </a:prstTxWarp>
            <a:noAutofit/>
          </a:bodyPr>
          <a:lstStyle/>
          <a:p>
            <a:pPr marL="0" marR="0" indent="203200" defTabSz="914400" rtl="0" eaLnBrk="0" fontAlgn="base" latinLnBrk="0" hangingPunct="0">
              <a:lnSpc>
                <a:spcPct val="100000"/>
              </a:lnSpc>
              <a:spcBef>
                <a:spcPct val="0"/>
              </a:spcBef>
              <a:spcAft>
                <a:spcPct val="0"/>
              </a:spcAft>
              <a:buClrTx/>
              <a:buSzTx/>
              <a:buFontTx/>
              <a:buNone/>
              <a:tabLst/>
            </a:pPr>
            <a:r>
              <a:rPr kumimoji="0" lang="zh-CN" altLang="en-US" sz="1600" b="0" i="0" u="none" strike="noStrike" cap="none" normalizeH="0" baseline="0" dirty="0">
                <a:ln>
                  <a:noFill/>
                </a:ln>
                <a:solidFill>
                  <a:srgbClr val="C00000"/>
                </a:solidFill>
                <a:effectLst/>
                <a:latin typeface="微软雅黑" pitchFamily="34" charset="-122"/>
                <a:ea typeface="微软雅黑" pitchFamily="34" charset="-122"/>
                <a:cs typeface="Calibri" pitchFamily="34" charset="0"/>
              </a:rPr>
              <a:t>相</a:t>
            </a:r>
            <a:endParaRPr kumimoji="0" lang="en-US" altLang="zh-CN" sz="1600" b="0" i="0" u="none" strike="noStrike" cap="none" normalizeH="0" baseline="0" dirty="0">
              <a:ln>
                <a:noFill/>
              </a:ln>
              <a:solidFill>
                <a:srgbClr val="C00000"/>
              </a:solidFill>
              <a:effectLst/>
              <a:latin typeface="微软雅黑" pitchFamily="34" charset="-122"/>
              <a:ea typeface="微软雅黑" pitchFamily="34" charset="-122"/>
              <a:cs typeface="Calibri" pitchFamily="34" charset="0"/>
            </a:endParaRPr>
          </a:p>
          <a:p>
            <a:pPr marL="0" marR="0" indent="203200" defTabSz="914400" rtl="0" eaLnBrk="0" fontAlgn="base" latinLnBrk="0" hangingPunct="0">
              <a:lnSpc>
                <a:spcPct val="100000"/>
              </a:lnSpc>
              <a:spcBef>
                <a:spcPct val="0"/>
              </a:spcBef>
              <a:spcAft>
                <a:spcPct val="0"/>
              </a:spcAft>
              <a:buClrTx/>
              <a:buSzTx/>
              <a:buFontTx/>
              <a:buNone/>
              <a:tabLst/>
            </a:pPr>
            <a:r>
              <a:rPr kumimoji="0" lang="zh-CN" altLang="en-US" sz="1600" b="0" i="0" u="none" strike="noStrike" cap="none" normalizeH="0" baseline="0" dirty="0">
                <a:ln>
                  <a:noFill/>
                </a:ln>
                <a:solidFill>
                  <a:srgbClr val="C00000"/>
                </a:solidFill>
                <a:effectLst/>
                <a:latin typeface="微软雅黑" pitchFamily="34" charset="-122"/>
                <a:ea typeface="微软雅黑" pitchFamily="34" charset="-122"/>
                <a:cs typeface="Calibri" pitchFamily="34" charset="0"/>
              </a:rPr>
              <a:t>似</a:t>
            </a:r>
            <a:endParaRPr kumimoji="0" lang="en-US" altLang="zh-CN" sz="1600" b="0" i="0" u="none" strike="noStrike" cap="none" normalizeH="0" baseline="0" dirty="0">
              <a:ln>
                <a:noFill/>
              </a:ln>
              <a:solidFill>
                <a:srgbClr val="C00000"/>
              </a:solidFill>
              <a:effectLst/>
              <a:latin typeface="微软雅黑" pitchFamily="34" charset="-122"/>
              <a:ea typeface="微软雅黑" pitchFamily="34" charset="-122"/>
              <a:cs typeface="Calibri" pitchFamily="34" charset="0"/>
            </a:endParaRPr>
          </a:p>
          <a:p>
            <a:pPr marL="0" marR="0" indent="203200" defTabSz="914400" rtl="0" eaLnBrk="0" fontAlgn="base" latinLnBrk="0" hangingPunct="0">
              <a:lnSpc>
                <a:spcPct val="100000"/>
              </a:lnSpc>
              <a:spcBef>
                <a:spcPct val="0"/>
              </a:spcBef>
              <a:spcAft>
                <a:spcPct val="0"/>
              </a:spcAft>
              <a:buClrTx/>
              <a:buSzTx/>
              <a:buFontTx/>
              <a:buNone/>
              <a:tabLst/>
            </a:pPr>
            <a:r>
              <a:rPr kumimoji="0" lang="zh-CN" altLang="en-US" sz="1600" b="0" i="0" u="none" strike="noStrike" cap="none" normalizeH="0" baseline="0" dirty="0">
                <a:ln>
                  <a:noFill/>
                </a:ln>
                <a:solidFill>
                  <a:srgbClr val="C00000"/>
                </a:solidFill>
                <a:effectLst/>
                <a:latin typeface="微软雅黑" pitchFamily="34" charset="-122"/>
                <a:ea typeface="微软雅黑" pitchFamily="34" charset="-122"/>
                <a:cs typeface="Calibri" pitchFamily="34" charset="0"/>
              </a:rPr>
              <a:t>性</a:t>
            </a:r>
            <a:endParaRPr kumimoji="0" lang="en-US" altLang="zh-CN" sz="1600" b="0" i="0" u="none" strike="noStrike" cap="none" normalizeH="0" baseline="0" dirty="0">
              <a:ln>
                <a:noFill/>
              </a:ln>
              <a:solidFill>
                <a:srgbClr val="C00000"/>
              </a:solidFill>
              <a:effectLst/>
              <a:latin typeface="微软雅黑" pitchFamily="34" charset="-122"/>
              <a:ea typeface="微软雅黑" pitchFamily="34" charset="-122"/>
              <a:cs typeface="Calibri" pitchFamily="34" charset="0"/>
            </a:endParaRPr>
          </a:p>
          <a:p>
            <a:pPr marL="0" marR="0" indent="203200" defTabSz="914400" rtl="0" eaLnBrk="0" fontAlgn="base" latinLnBrk="0" hangingPunct="0">
              <a:lnSpc>
                <a:spcPct val="100000"/>
              </a:lnSpc>
              <a:spcBef>
                <a:spcPct val="0"/>
              </a:spcBef>
              <a:spcAft>
                <a:spcPct val="0"/>
              </a:spcAft>
              <a:buClrTx/>
              <a:buSzTx/>
              <a:buFontTx/>
              <a:buNone/>
              <a:tabLst/>
            </a:pPr>
            <a:r>
              <a:rPr kumimoji="0" lang="zh-CN" altLang="en-US" sz="1600" b="0" i="0" u="none" strike="noStrike" cap="none" normalizeH="0" baseline="0" dirty="0">
                <a:ln>
                  <a:noFill/>
                </a:ln>
                <a:solidFill>
                  <a:srgbClr val="C00000"/>
                </a:solidFill>
                <a:effectLst/>
                <a:latin typeface="微软雅黑" pitchFamily="34" charset="-122"/>
                <a:ea typeface="微软雅黑" pitchFamily="34" charset="-122"/>
                <a:cs typeface="Calibri" pitchFamily="34" charset="0"/>
              </a:rPr>
              <a:t>比</a:t>
            </a:r>
            <a:endParaRPr kumimoji="0" lang="en-US" altLang="zh-CN" sz="1600" b="0" i="0" u="none" strike="noStrike" cap="none" normalizeH="0" baseline="0" dirty="0">
              <a:ln>
                <a:noFill/>
              </a:ln>
              <a:solidFill>
                <a:srgbClr val="C00000"/>
              </a:solidFill>
              <a:effectLst/>
              <a:latin typeface="微软雅黑" pitchFamily="34" charset="-122"/>
              <a:ea typeface="微软雅黑" pitchFamily="34" charset="-122"/>
              <a:cs typeface="Calibri" pitchFamily="34" charset="0"/>
            </a:endParaRPr>
          </a:p>
          <a:p>
            <a:pPr marL="0" marR="0" indent="203200" defTabSz="914400" rtl="0" eaLnBrk="0" fontAlgn="base" latinLnBrk="0" hangingPunct="0">
              <a:lnSpc>
                <a:spcPct val="100000"/>
              </a:lnSpc>
              <a:spcBef>
                <a:spcPct val="0"/>
              </a:spcBef>
              <a:spcAft>
                <a:spcPct val="0"/>
              </a:spcAft>
              <a:buClrTx/>
              <a:buSzTx/>
              <a:buFontTx/>
              <a:buNone/>
              <a:tabLst/>
            </a:pPr>
            <a:r>
              <a:rPr kumimoji="0" lang="zh-CN" altLang="en-US" sz="1600" b="0" i="0" u="none" strike="noStrike" cap="none" normalizeH="0" baseline="0" dirty="0">
                <a:ln>
                  <a:noFill/>
                </a:ln>
                <a:solidFill>
                  <a:srgbClr val="C00000"/>
                </a:solidFill>
                <a:effectLst/>
                <a:latin typeface="微软雅黑" pitchFamily="34" charset="-122"/>
                <a:ea typeface="微软雅黑" pitchFamily="34" charset="-122"/>
                <a:cs typeface="Calibri" pitchFamily="34" charset="0"/>
              </a:rPr>
              <a:t>对</a:t>
            </a:r>
          </a:p>
        </p:txBody>
      </p:sp>
      <p:cxnSp>
        <p:nvCxnSpPr>
          <p:cNvPr id="28" name="直接箭头连接符 38">
            <a:extLst>
              <a:ext uri="{FF2B5EF4-FFF2-40B4-BE49-F238E27FC236}">
                <a16:creationId xmlns:a16="http://schemas.microsoft.com/office/drawing/2014/main" id="{D8640790-129E-4A19-A138-6DC45604E2E8}"/>
              </a:ext>
            </a:extLst>
          </p:cNvPr>
          <p:cNvCxnSpPr/>
          <p:nvPr/>
        </p:nvCxnSpPr>
        <p:spPr bwMode="auto">
          <a:xfrm>
            <a:off x="8675658" y="5445158"/>
            <a:ext cx="317430"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pic>
        <p:nvPicPr>
          <p:cNvPr id="29" name="图片 28">
            <a:extLst>
              <a:ext uri="{FF2B5EF4-FFF2-40B4-BE49-F238E27FC236}">
                <a16:creationId xmlns:a16="http://schemas.microsoft.com/office/drawing/2014/main" id="{055FB69A-D571-4626-9D4C-875D080EE2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879" t="38230" r="418" b="18805"/>
          <a:stretch/>
        </p:blipFill>
        <p:spPr>
          <a:xfrm>
            <a:off x="9140251" y="4495814"/>
            <a:ext cx="1084964" cy="1898688"/>
          </a:xfrm>
          <a:prstGeom prst="rect">
            <a:avLst/>
          </a:prstGeom>
        </p:spPr>
      </p:pic>
      <p:grpSp>
        <p:nvGrpSpPr>
          <p:cNvPr id="30" name="组合 29">
            <a:extLst>
              <a:ext uri="{FF2B5EF4-FFF2-40B4-BE49-F238E27FC236}">
                <a16:creationId xmlns:a16="http://schemas.microsoft.com/office/drawing/2014/main" id="{AFC32788-9189-418E-80AB-E337FDFEC5C7}"/>
              </a:ext>
            </a:extLst>
          </p:cNvPr>
          <p:cNvGrpSpPr/>
          <p:nvPr/>
        </p:nvGrpSpPr>
        <p:grpSpPr>
          <a:xfrm>
            <a:off x="2229611" y="2351397"/>
            <a:ext cx="1422980" cy="1746658"/>
            <a:chOff x="400811" y="1875720"/>
            <a:chExt cx="1422980" cy="1746658"/>
          </a:xfrm>
        </p:grpSpPr>
        <p:pic>
          <p:nvPicPr>
            <p:cNvPr id="31" name="图片 30">
              <a:extLst>
                <a:ext uri="{FF2B5EF4-FFF2-40B4-BE49-F238E27FC236}">
                  <a16:creationId xmlns:a16="http://schemas.microsoft.com/office/drawing/2014/main" id="{AA7C2790-17B3-4B36-962D-3A5C1E4EC3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736" r="86168" b="12666"/>
            <a:stretch/>
          </p:blipFill>
          <p:spPr>
            <a:xfrm>
              <a:off x="400811" y="1875720"/>
              <a:ext cx="1202075" cy="1605670"/>
            </a:xfrm>
            <a:prstGeom prst="rect">
              <a:avLst/>
            </a:prstGeom>
          </p:spPr>
        </p:pic>
        <p:pic>
          <p:nvPicPr>
            <p:cNvPr id="32" name="图片 31">
              <a:extLst>
                <a:ext uri="{FF2B5EF4-FFF2-40B4-BE49-F238E27FC236}">
                  <a16:creationId xmlns:a16="http://schemas.microsoft.com/office/drawing/2014/main" id="{1F212822-F579-4D51-A515-78BB14A814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585" b="94506"/>
            <a:stretch/>
          </p:blipFill>
          <p:spPr>
            <a:xfrm>
              <a:off x="571249" y="3429000"/>
              <a:ext cx="1252542" cy="193378"/>
            </a:xfrm>
            <a:prstGeom prst="rect">
              <a:avLst/>
            </a:prstGeom>
          </p:spPr>
        </p:pic>
      </p:grpSp>
      <p:sp>
        <p:nvSpPr>
          <p:cNvPr id="33" name="右箭头 61">
            <a:extLst>
              <a:ext uri="{FF2B5EF4-FFF2-40B4-BE49-F238E27FC236}">
                <a16:creationId xmlns:a16="http://schemas.microsoft.com/office/drawing/2014/main" id="{1A825087-0708-4103-A02F-6843654BDFE5}"/>
              </a:ext>
            </a:extLst>
          </p:cNvPr>
          <p:cNvSpPr/>
          <p:nvPr/>
        </p:nvSpPr>
        <p:spPr bwMode="auto">
          <a:xfrm>
            <a:off x="3622540" y="3305967"/>
            <a:ext cx="288032" cy="201761"/>
          </a:xfrm>
          <a:prstGeom prst="rightArrow">
            <a:avLst/>
          </a:prstGeom>
          <a:ln>
            <a:headEnd/>
            <a:tailEn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noAutofit/>
          </a:bodyPr>
          <a:lstStyle/>
          <a:p>
            <a:pPr marL="0" marR="0" indent="203200" algn="l" defTabSz="914400" rtl="0" eaLnBrk="0" fontAlgn="base" latinLnBrk="0" hangingPunct="0">
              <a:lnSpc>
                <a:spcPct val="100000"/>
              </a:lnSpc>
              <a:spcBef>
                <a:spcPct val="0"/>
              </a:spcBef>
              <a:spcAft>
                <a:spcPct val="0"/>
              </a:spcAft>
              <a:buClrTx/>
              <a:buSzTx/>
              <a:buFontTx/>
              <a:buNone/>
              <a:tabLst/>
            </a:pPr>
            <a:endParaRPr kumimoji="0" lang="zh-CN" altLang="en-US" sz="1600" b="0" i="0" u="none" strike="noStrike" cap="none" normalizeH="0" baseline="0" dirty="0">
              <a:ln>
                <a:noFill/>
              </a:ln>
              <a:solidFill>
                <a:schemeClr val="bg2"/>
              </a:solidFill>
              <a:effectLst/>
              <a:latin typeface="微软雅黑" pitchFamily="34" charset="-122"/>
              <a:ea typeface="微软雅黑" pitchFamily="34" charset="-122"/>
              <a:cs typeface="Calibri" pitchFamily="34" charset="0"/>
            </a:endParaRPr>
          </a:p>
        </p:txBody>
      </p:sp>
      <p:sp>
        <p:nvSpPr>
          <p:cNvPr id="34" name="矩形 33">
            <a:extLst>
              <a:ext uri="{FF2B5EF4-FFF2-40B4-BE49-F238E27FC236}">
                <a16:creationId xmlns:a16="http://schemas.microsoft.com/office/drawing/2014/main" id="{AC23EC46-418B-4DA6-9B8E-77594E9270BD}"/>
              </a:ext>
            </a:extLst>
          </p:cNvPr>
          <p:cNvSpPr/>
          <p:nvPr/>
        </p:nvSpPr>
        <p:spPr>
          <a:xfrm>
            <a:off x="692931" y="1413436"/>
            <a:ext cx="3550972" cy="461665"/>
          </a:xfrm>
          <a:prstGeom prst="rect">
            <a:avLst/>
          </a:prstGeom>
        </p:spPr>
        <p:txBody>
          <a:bodyPr wrap="none">
            <a:spAutoFit/>
          </a:bodyPr>
          <a:lstStyle/>
          <a:p>
            <a:pPr marL="285750" indent="-285750">
              <a:buFont typeface="Wingdings" pitchFamily="2" charset="2"/>
              <a:buChar char="Ø"/>
            </a:pPr>
            <a:r>
              <a:rPr kumimoji="1" lang="zh-CN" altLang="en-US" sz="2400" b="1" dirty="0">
                <a:latin typeface="Times New Roman" panose="02020603050405020304" pitchFamily="18" charset="0"/>
                <a:cs typeface="Times New Roman" panose="02020603050405020304" pitchFamily="18" charset="0"/>
              </a:rPr>
              <a:t>传统图像哈希方案框图</a:t>
            </a:r>
            <a:endParaRPr kumimoji="1" lang="zh-CN" altLang="en-US" sz="2400" b="1" dirty="0"/>
          </a:p>
        </p:txBody>
      </p:sp>
    </p:spTree>
    <p:extLst>
      <p:ext uri="{BB962C8B-B14F-4D97-AF65-F5344CB8AC3E}">
        <p14:creationId xmlns:p14="http://schemas.microsoft.com/office/powerpoint/2010/main" val="3861122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深度学习模型感知哈希</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751679AE-8042-4BEF-B58A-166FF5DDD206}"/>
              </a:ext>
            </a:extLst>
          </p:cNvPr>
          <p:cNvSpPr txBox="1"/>
          <p:nvPr/>
        </p:nvSpPr>
        <p:spPr>
          <a:xfrm>
            <a:off x="886691" y="5241339"/>
            <a:ext cx="6225833" cy="1169551"/>
          </a:xfrm>
          <a:prstGeom prst="rect">
            <a:avLst/>
          </a:prstGeom>
          <a:noFill/>
        </p:spPr>
        <p:txBody>
          <a:bodyPr wrap="square" rtlCol="0">
            <a:spAutoFit/>
          </a:bodyPr>
          <a:lstStyle/>
          <a:p>
            <a:pPr marL="342900" indent="-342900">
              <a:spcAft>
                <a:spcPts val="600"/>
              </a:spcAft>
              <a:buFont typeface="Wingdings" panose="05000000000000000000" pitchFamily="2" charset="2"/>
              <a:buChar char="Ø"/>
              <a:defRPr/>
            </a:pPr>
            <a:r>
              <a:rPr lang="zh-CN" altLang="en-US" sz="2000" b="1" dirty="0">
                <a:solidFill>
                  <a:srgbClr val="C00000"/>
                </a:solidFill>
                <a:latin typeface="微软雅黑" panose="020B0503020204020204" pitchFamily="34" charset="-122"/>
                <a:ea typeface="微软雅黑" panose="020B0503020204020204" pitchFamily="34" charset="-122"/>
              </a:rPr>
              <a:t>将模型关键权重转换为哈希码</a:t>
            </a:r>
            <a:endParaRPr lang="en-US" altLang="zh-CN" sz="2000" b="1" dirty="0">
              <a:solidFill>
                <a:srgbClr val="C00000"/>
              </a:solidFill>
              <a:latin typeface="微软雅黑" panose="020B0503020204020204" pitchFamily="34" charset="-122"/>
              <a:ea typeface="微软雅黑" panose="020B0503020204020204" pitchFamily="34" charset="-122"/>
            </a:endParaRPr>
          </a:p>
          <a:p>
            <a:pPr marL="342900" indent="-342900">
              <a:spcAft>
                <a:spcPts val="600"/>
              </a:spcAft>
              <a:buFont typeface="Wingdings" panose="05000000000000000000" pitchFamily="2" charset="2"/>
              <a:buChar char="Ø"/>
              <a:defRPr/>
            </a:pPr>
            <a:r>
              <a:rPr lang="zh-CN" altLang="en-US" sz="2000" b="1" dirty="0">
                <a:solidFill>
                  <a:srgbClr val="002060"/>
                </a:solidFill>
                <a:latin typeface="微软雅黑" panose="020B0503020204020204" pitchFamily="34" charset="-122"/>
                <a:ea typeface="微软雅黑" panose="020B0503020204020204" pitchFamily="34" charset="-122"/>
              </a:rPr>
              <a:t>适用于各种模型</a:t>
            </a:r>
            <a:endParaRPr lang="en-US" altLang="zh-CN" sz="2000" b="1" dirty="0">
              <a:solidFill>
                <a:srgbClr val="002060"/>
              </a:solidFill>
              <a:latin typeface="微软雅黑" panose="020B0503020204020204" pitchFamily="34" charset="-122"/>
              <a:ea typeface="微软雅黑" panose="020B0503020204020204" pitchFamily="34" charset="-122"/>
            </a:endParaRPr>
          </a:p>
          <a:p>
            <a:pPr marL="342900" indent="-342900">
              <a:spcAft>
                <a:spcPts val="600"/>
              </a:spcAft>
              <a:buFont typeface="Wingdings" panose="05000000000000000000" pitchFamily="2" charset="2"/>
              <a:buChar char="Ø"/>
              <a:defRPr/>
            </a:pPr>
            <a:r>
              <a:rPr lang="zh-CN" altLang="en-US" sz="2000" b="1" dirty="0">
                <a:solidFill>
                  <a:srgbClr val="002060"/>
                </a:solidFill>
                <a:latin typeface="微软雅黑" panose="020B0503020204020204" pitchFamily="34" charset="-122"/>
                <a:ea typeface="微软雅黑" panose="020B0503020204020204" pitchFamily="34" charset="-122"/>
              </a:rPr>
              <a:t>可以实现高效查询</a:t>
            </a:r>
            <a:endParaRPr lang="en-US" altLang="zh-CN" sz="2000" b="1" dirty="0">
              <a:solidFill>
                <a:srgbClr val="002060"/>
              </a:solidFill>
              <a:latin typeface="微软雅黑" panose="020B0503020204020204" pitchFamily="34" charset="-122"/>
              <a:ea typeface="微软雅黑" panose="020B0503020204020204" pitchFamily="34" charset="-122"/>
            </a:endParaRPr>
          </a:p>
        </p:txBody>
      </p:sp>
      <p:grpSp>
        <p:nvGrpSpPr>
          <p:cNvPr id="8" name="组合 7">
            <a:extLst>
              <a:ext uri="{FF2B5EF4-FFF2-40B4-BE49-F238E27FC236}">
                <a16:creationId xmlns:a16="http://schemas.microsoft.com/office/drawing/2014/main" id="{B8F3138A-8E9F-4ABD-BB72-3BACB57210FD}"/>
              </a:ext>
            </a:extLst>
          </p:cNvPr>
          <p:cNvGrpSpPr/>
          <p:nvPr/>
        </p:nvGrpSpPr>
        <p:grpSpPr>
          <a:xfrm>
            <a:off x="1191865" y="2034275"/>
            <a:ext cx="9828343" cy="2718273"/>
            <a:chOff x="859748" y="2121474"/>
            <a:chExt cx="9828343" cy="2718273"/>
          </a:xfrm>
        </p:grpSpPr>
        <p:sp>
          <p:nvSpPr>
            <p:cNvPr id="9" name="矩形 8">
              <a:extLst>
                <a:ext uri="{FF2B5EF4-FFF2-40B4-BE49-F238E27FC236}">
                  <a16:creationId xmlns:a16="http://schemas.microsoft.com/office/drawing/2014/main" id="{95D9C4C9-50F0-417D-B8CE-05E491F4230D}"/>
                </a:ext>
              </a:extLst>
            </p:cNvPr>
            <p:cNvSpPr/>
            <p:nvPr/>
          </p:nvSpPr>
          <p:spPr>
            <a:xfrm>
              <a:off x="859748" y="2121474"/>
              <a:ext cx="925253" cy="307777"/>
            </a:xfrm>
            <a:prstGeom prst="rect">
              <a:avLst/>
            </a:prstGeom>
          </p:spPr>
          <p:txBody>
            <a:bodyPr wrap="none">
              <a:spAutoFit/>
            </a:bodyPr>
            <a:lstStyle/>
            <a:p>
              <a:pPr algn="ctr"/>
              <a:r>
                <a:rPr kumimoji="1" lang="zh-CN" altLang="en-US" sz="1400" dirty="0"/>
                <a:t>查询模型</a:t>
              </a:r>
              <a:endParaRPr lang="zh-CN" altLang="en-US" sz="1400" dirty="0"/>
            </a:p>
          </p:txBody>
        </p:sp>
        <p:sp>
          <p:nvSpPr>
            <p:cNvPr id="10" name="矩形 9">
              <a:extLst>
                <a:ext uri="{FF2B5EF4-FFF2-40B4-BE49-F238E27FC236}">
                  <a16:creationId xmlns:a16="http://schemas.microsoft.com/office/drawing/2014/main" id="{1CA3E847-FD85-4C76-B80E-303312A5C1C3}"/>
                </a:ext>
              </a:extLst>
            </p:cNvPr>
            <p:cNvSpPr/>
            <p:nvPr/>
          </p:nvSpPr>
          <p:spPr>
            <a:xfrm>
              <a:off x="2510481" y="2448644"/>
              <a:ext cx="1354641" cy="749711"/>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tx1"/>
                  </a:solidFill>
                </a:rPr>
                <a:t>模型感知哈希</a:t>
              </a:r>
            </a:p>
          </p:txBody>
        </p:sp>
        <p:cxnSp>
          <p:nvCxnSpPr>
            <p:cNvPr id="11" name="直线箭头连接符 21">
              <a:extLst>
                <a:ext uri="{FF2B5EF4-FFF2-40B4-BE49-F238E27FC236}">
                  <a16:creationId xmlns:a16="http://schemas.microsoft.com/office/drawing/2014/main" id="{FC72330E-D4DB-4F2D-901B-322138447360}"/>
                </a:ext>
              </a:extLst>
            </p:cNvPr>
            <p:cNvCxnSpPr>
              <a:cxnSpLocks/>
            </p:cNvCxnSpPr>
            <p:nvPr/>
          </p:nvCxnSpPr>
          <p:spPr>
            <a:xfrm>
              <a:off x="3865122" y="2864893"/>
              <a:ext cx="37566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2" name="文本框 11">
              <a:extLst>
                <a:ext uri="{FF2B5EF4-FFF2-40B4-BE49-F238E27FC236}">
                  <a16:creationId xmlns:a16="http://schemas.microsoft.com/office/drawing/2014/main" id="{CECDF9BE-3299-4743-B3DC-B6F01E765A06}"/>
                </a:ext>
              </a:extLst>
            </p:cNvPr>
            <p:cNvSpPr txBox="1"/>
            <p:nvPr/>
          </p:nvSpPr>
          <p:spPr>
            <a:xfrm>
              <a:off x="4006399" y="2720512"/>
              <a:ext cx="1862631" cy="232039"/>
            </a:xfrm>
            <a:prstGeom prst="rect">
              <a:avLst/>
            </a:prstGeom>
            <a:noFill/>
          </p:spPr>
          <p:txBody>
            <a:bodyPr wrap="square" rtlCol="0">
              <a:spAutoFit/>
            </a:bodyPr>
            <a:lstStyle/>
            <a:p>
              <a:pPr algn="ctr"/>
              <a:r>
                <a:rPr kumimoji="1" lang="en-US" altLang="zh-CN" sz="1400" dirty="0"/>
                <a:t>10010…010101</a:t>
              </a:r>
              <a:endParaRPr kumimoji="1" lang="zh-CN" altLang="en-US" sz="1400" dirty="0"/>
            </a:p>
          </p:txBody>
        </p:sp>
        <p:sp>
          <p:nvSpPr>
            <p:cNvPr id="13" name="矩形 12">
              <a:extLst>
                <a:ext uri="{FF2B5EF4-FFF2-40B4-BE49-F238E27FC236}">
                  <a16:creationId xmlns:a16="http://schemas.microsoft.com/office/drawing/2014/main" id="{26D17B82-4AC4-47CB-9948-8E2AED97D4EC}"/>
                </a:ext>
              </a:extLst>
            </p:cNvPr>
            <p:cNvSpPr/>
            <p:nvPr/>
          </p:nvSpPr>
          <p:spPr>
            <a:xfrm>
              <a:off x="4436330" y="2485162"/>
              <a:ext cx="723275" cy="307777"/>
            </a:xfrm>
            <a:prstGeom prst="rect">
              <a:avLst/>
            </a:prstGeom>
          </p:spPr>
          <p:txBody>
            <a:bodyPr wrap="none">
              <a:spAutoFit/>
            </a:bodyPr>
            <a:lstStyle/>
            <a:p>
              <a:r>
                <a:rPr kumimoji="1" lang="zh-CN" altLang="en-US" sz="1400" dirty="0"/>
                <a:t>哈希码</a:t>
              </a:r>
              <a:endParaRPr lang="zh-CN" altLang="en-US" sz="1400" dirty="0"/>
            </a:p>
          </p:txBody>
        </p:sp>
        <p:sp>
          <p:nvSpPr>
            <p:cNvPr id="14" name="矩形 13">
              <a:extLst>
                <a:ext uri="{FF2B5EF4-FFF2-40B4-BE49-F238E27FC236}">
                  <a16:creationId xmlns:a16="http://schemas.microsoft.com/office/drawing/2014/main" id="{990A1D6E-E229-424F-BB4C-5ECD2877BE5A}"/>
                </a:ext>
              </a:extLst>
            </p:cNvPr>
            <p:cNvSpPr/>
            <p:nvPr/>
          </p:nvSpPr>
          <p:spPr>
            <a:xfrm>
              <a:off x="2510482" y="3953901"/>
              <a:ext cx="1354641" cy="749711"/>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tx1"/>
                  </a:solidFill>
                </a:rPr>
                <a:t>模型感知哈希</a:t>
              </a:r>
            </a:p>
          </p:txBody>
        </p:sp>
        <p:cxnSp>
          <p:nvCxnSpPr>
            <p:cNvPr id="15" name="直线箭头连接符 25">
              <a:extLst>
                <a:ext uri="{FF2B5EF4-FFF2-40B4-BE49-F238E27FC236}">
                  <a16:creationId xmlns:a16="http://schemas.microsoft.com/office/drawing/2014/main" id="{871EE07C-751C-4737-AFAD-BBF65DB9471B}"/>
                </a:ext>
              </a:extLst>
            </p:cNvPr>
            <p:cNvCxnSpPr>
              <a:cxnSpLocks/>
            </p:cNvCxnSpPr>
            <p:nvPr/>
          </p:nvCxnSpPr>
          <p:spPr>
            <a:xfrm flipV="1">
              <a:off x="3865122" y="4335530"/>
              <a:ext cx="361168" cy="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6" name="文本框 15">
              <a:extLst>
                <a:ext uri="{FF2B5EF4-FFF2-40B4-BE49-F238E27FC236}">
                  <a16:creationId xmlns:a16="http://schemas.microsoft.com/office/drawing/2014/main" id="{4718E370-1AF5-493B-B639-89A3E5F2D3AA}"/>
                </a:ext>
              </a:extLst>
            </p:cNvPr>
            <p:cNvSpPr txBox="1"/>
            <p:nvPr/>
          </p:nvSpPr>
          <p:spPr>
            <a:xfrm>
              <a:off x="4002648" y="4194230"/>
              <a:ext cx="1862631" cy="232039"/>
            </a:xfrm>
            <a:prstGeom prst="rect">
              <a:avLst/>
            </a:prstGeom>
            <a:noFill/>
          </p:spPr>
          <p:txBody>
            <a:bodyPr wrap="square" rtlCol="0">
              <a:spAutoFit/>
            </a:bodyPr>
            <a:lstStyle/>
            <a:p>
              <a:pPr algn="ctr"/>
              <a:r>
                <a:rPr kumimoji="1" lang="en-US" altLang="zh-CN" sz="1400" dirty="0"/>
                <a:t>10010…010101</a:t>
              </a:r>
              <a:endParaRPr kumimoji="1" lang="zh-CN" altLang="en-US" sz="1400" dirty="0"/>
            </a:p>
          </p:txBody>
        </p:sp>
        <p:sp>
          <p:nvSpPr>
            <p:cNvPr id="17" name="矩形 16">
              <a:extLst>
                <a:ext uri="{FF2B5EF4-FFF2-40B4-BE49-F238E27FC236}">
                  <a16:creationId xmlns:a16="http://schemas.microsoft.com/office/drawing/2014/main" id="{2F5530F9-6EBA-4B56-B6BA-1AFB7047E593}"/>
                </a:ext>
              </a:extLst>
            </p:cNvPr>
            <p:cNvSpPr/>
            <p:nvPr/>
          </p:nvSpPr>
          <p:spPr>
            <a:xfrm>
              <a:off x="4436330" y="3958880"/>
              <a:ext cx="723275" cy="307777"/>
            </a:xfrm>
            <a:prstGeom prst="rect">
              <a:avLst/>
            </a:prstGeom>
          </p:spPr>
          <p:txBody>
            <a:bodyPr wrap="none">
              <a:spAutoFit/>
            </a:bodyPr>
            <a:lstStyle/>
            <a:p>
              <a:r>
                <a:rPr kumimoji="1" lang="zh-CN" altLang="en-US" sz="1400" dirty="0"/>
                <a:t>哈希码</a:t>
              </a:r>
              <a:endParaRPr lang="zh-CN" altLang="en-US" sz="1400" dirty="0"/>
            </a:p>
          </p:txBody>
        </p:sp>
        <p:sp>
          <p:nvSpPr>
            <p:cNvPr id="18" name="矩形 17">
              <a:extLst>
                <a:ext uri="{FF2B5EF4-FFF2-40B4-BE49-F238E27FC236}">
                  <a16:creationId xmlns:a16="http://schemas.microsoft.com/office/drawing/2014/main" id="{71F81D16-D13D-461C-A991-B12651770592}"/>
                </a:ext>
              </a:extLst>
            </p:cNvPr>
            <p:cNvSpPr/>
            <p:nvPr/>
          </p:nvSpPr>
          <p:spPr>
            <a:xfrm>
              <a:off x="5524518" y="3296854"/>
              <a:ext cx="1862631" cy="568116"/>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tx1"/>
                  </a:solidFill>
                </a:rPr>
                <a:t>计算归一化汉明距离</a:t>
              </a:r>
            </a:p>
          </p:txBody>
        </p:sp>
        <p:cxnSp>
          <p:nvCxnSpPr>
            <p:cNvPr id="19" name="肘形连接符 29">
              <a:extLst>
                <a:ext uri="{FF2B5EF4-FFF2-40B4-BE49-F238E27FC236}">
                  <a16:creationId xmlns:a16="http://schemas.microsoft.com/office/drawing/2014/main" id="{B76D503D-1E30-4FF2-A708-E5EC9992F446}"/>
                </a:ext>
              </a:extLst>
            </p:cNvPr>
            <p:cNvCxnSpPr>
              <a:cxnSpLocks/>
              <a:endCxn id="18" idx="2"/>
            </p:cNvCxnSpPr>
            <p:nvPr/>
          </p:nvCxnSpPr>
          <p:spPr>
            <a:xfrm flipV="1">
              <a:off x="5674625" y="3864970"/>
              <a:ext cx="781209" cy="412602"/>
            </a:xfrm>
            <a:prstGeom prst="bentConnector2">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0" name="肘形连接符 30">
              <a:extLst>
                <a:ext uri="{FF2B5EF4-FFF2-40B4-BE49-F238E27FC236}">
                  <a16:creationId xmlns:a16="http://schemas.microsoft.com/office/drawing/2014/main" id="{670C757F-1DEA-484A-AAF9-196655E51BA4}"/>
                </a:ext>
              </a:extLst>
            </p:cNvPr>
            <p:cNvCxnSpPr>
              <a:cxnSpLocks/>
              <a:endCxn id="18" idx="0"/>
            </p:cNvCxnSpPr>
            <p:nvPr/>
          </p:nvCxnSpPr>
          <p:spPr>
            <a:xfrm>
              <a:off x="5674625" y="2829566"/>
              <a:ext cx="781209" cy="467288"/>
            </a:xfrm>
            <a:prstGeom prst="bentConnector2">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1" name="直线箭头连接符 31">
              <a:extLst>
                <a:ext uri="{FF2B5EF4-FFF2-40B4-BE49-F238E27FC236}">
                  <a16:creationId xmlns:a16="http://schemas.microsoft.com/office/drawing/2014/main" id="{5801B01F-1343-4602-8967-637931B0AF9D}"/>
                </a:ext>
              </a:extLst>
            </p:cNvPr>
            <p:cNvCxnSpPr>
              <a:cxnSpLocks/>
            </p:cNvCxnSpPr>
            <p:nvPr/>
          </p:nvCxnSpPr>
          <p:spPr>
            <a:xfrm flipV="1">
              <a:off x="7387148" y="3633064"/>
              <a:ext cx="306982" cy="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2" name="菱形 21">
              <a:extLst>
                <a:ext uri="{FF2B5EF4-FFF2-40B4-BE49-F238E27FC236}">
                  <a16:creationId xmlns:a16="http://schemas.microsoft.com/office/drawing/2014/main" id="{23C1D2EE-4B39-4209-B3EB-7597F4B21AD7}"/>
                </a:ext>
              </a:extLst>
            </p:cNvPr>
            <p:cNvSpPr/>
            <p:nvPr/>
          </p:nvSpPr>
          <p:spPr>
            <a:xfrm>
              <a:off x="7694129" y="3110160"/>
              <a:ext cx="2065376" cy="1067695"/>
            </a:xfrm>
            <a:prstGeom prst="diamond">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tx1"/>
                  </a:solidFill>
                </a:rPr>
                <a:t>距离</a:t>
              </a:r>
              <a:endParaRPr kumimoji="1" lang="en-US" altLang="zh-CN" sz="1400" dirty="0">
                <a:solidFill>
                  <a:schemeClr val="tx1"/>
                </a:solidFill>
              </a:endParaRPr>
            </a:p>
            <a:p>
              <a:pPr algn="ctr"/>
              <a:r>
                <a:rPr kumimoji="1" lang="en-US" altLang="zh-CN" sz="1400" dirty="0">
                  <a:solidFill>
                    <a:schemeClr val="tx1"/>
                  </a:solidFill>
                </a:rPr>
                <a:t> &lt; </a:t>
              </a:r>
            </a:p>
            <a:p>
              <a:pPr algn="ctr"/>
              <a:r>
                <a:rPr kumimoji="1" lang="zh-CN" altLang="en-US" sz="1400" dirty="0">
                  <a:solidFill>
                    <a:schemeClr val="tx1"/>
                  </a:solidFill>
                </a:rPr>
                <a:t>阈值</a:t>
              </a:r>
            </a:p>
          </p:txBody>
        </p:sp>
        <p:cxnSp>
          <p:nvCxnSpPr>
            <p:cNvPr id="23" name="肘形连接符 33">
              <a:extLst>
                <a:ext uri="{FF2B5EF4-FFF2-40B4-BE49-F238E27FC236}">
                  <a16:creationId xmlns:a16="http://schemas.microsoft.com/office/drawing/2014/main" id="{B584BE91-501A-437C-AA37-299BFCE424AD}"/>
                </a:ext>
              </a:extLst>
            </p:cNvPr>
            <p:cNvCxnSpPr>
              <a:cxnSpLocks/>
              <a:stCxn id="22" idx="0"/>
            </p:cNvCxnSpPr>
            <p:nvPr/>
          </p:nvCxnSpPr>
          <p:spPr>
            <a:xfrm rot="5400000" flipH="1" flipV="1">
              <a:off x="8777385" y="2823210"/>
              <a:ext cx="236382" cy="337519"/>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cxnSp>
          <p:nvCxnSpPr>
            <p:cNvPr id="24" name="肘形连接符 34">
              <a:extLst>
                <a:ext uri="{FF2B5EF4-FFF2-40B4-BE49-F238E27FC236}">
                  <a16:creationId xmlns:a16="http://schemas.microsoft.com/office/drawing/2014/main" id="{33ECB57A-C185-4CCA-A6C0-BFCAF4522309}"/>
                </a:ext>
              </a:extLst>
            </p:cNvPr>
            <p:cNvCxnSpPr>
              <a:cxnSpLocks/>
              <a:stCxn id="22" idx="2"/>
            </p:cNvCxnSpPr>
            <p:nvPr/>
          </p:nvCxnSpPr>
          <p:spPr>
            <a:xfrm rot="16200000" flipH="1">
              <a:off x="8756354" y="4148319"/>
              <a:ext cx="278446" cy="337520"/>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sp>
          <p:nvSpPr>
            <p:cNvPr id="25" name="文本框 24">
              <a:extLst>
                <a:ext uri="{FF2B5EF4-FFF2-40B4-BE49-F238E27FC236}">
                  <a16:creationId xmlns:a16="http://schemas.microsoft.com/office/drawing/2014/main" id="{88184A21-03E1-49A8-9340-D939579DBF62}"/>
                </a:ext>
              </a:extLst>
            </p:cNvPr>
            <p:cNvSpPr txBox="1"/>
            <p:nvPr/>
          </p:nvSpPr>
          <p:spPr>
            <a:xfrm>
              <a:off x="8592631" y="2610482"/>
              <a:ext cx="471705" cy="307777"/>
            </a:xfrm>
            <a:prstGeom prst="rect">
              <a:avLst/>
            </a:prstGeom>
            <a:noFill/>
          </p:spPr>
          <p:txBody>
            <a:bodyPr wrap="square" rtlCol="0">
              <a:spAutoFit/>
            </a:bodyPr>
            <a:lstStyle/>
            <a:p>
              <a:r>
                <a:rPr kumimoji="1" lang="zh-CN" altLang="en-US" sz="1400" dirty="0"/>
                <a:t>是</a:t>
              </a:r>
            </a:p>
          </p:txBody>
        </p:sp>
        <p:sp>
          <p:nvSpPr>
            <p:cNvPr id="26" name="矩形 25">
              <a:extLst>
                <a:ext uri="{FF2B5EF4-FFF2-40B4-BE49-F238E27FC236}">
                  <a16:creationId xmlns:a16="http://schemas.microsoft.com/office/drawing/2014/main" id="{D9C8B496-E65C-4548-B6BC-24B35A4C277B}"/>
                </a:ext>
              </a:extLst>
            </p:cNvPr>
            <p:cNvSpPr/>
            <p:nvPr/>
          </p:nvSpPr>
          <p:spPr>
            <a:xfrm>
              <a:off x="8592631" y="4472677"/>
              <a:ext cx="364202" cy="307777"/>
            </a:xfrm>
            <a:prstGeom prst="rect">
              <a:avLst/>
            </a:prstGeom>
          </p:spPr>
          <p:txBody>
            <a:bodyPr wrap="none">
              <a:spAutoFit/>
            </a:bodyPr>
            <a:lstStyle/>
            <a:p>
              <a:r>
                <a:rPr kumimoji="1" lang="zh-CN" altLang="en-US" sz="1400" dirty="0"/>
                <a:t>否</a:t>
              </a:r>
            </a:p>
          </p:txBody>
        </p:sp>
        <p:sp>
          <p:nvSpPr>
            <p:cNvPr id="27" name="矩形 26">
              <a:extLst>
                <a:ext uri="{FF2B5EF4-FFF2-40B4-BE49-F238E27FC236}">
                  <a16:creationId xmlns:a16="http://schemas.microsoft.com/office/drawing/2014/main" id="{42EDC320-E37C-48B0-BECA-BAD9CC4605AF}"/>
                </a:ext>
              </a:extLst>
            </p:cNvPr>
            <p:cNvSpPr/>
            <p:nvPr/>
          </p:nvSpPr>
          <p:spPr>
            <a:xfrm>
              <a:off x="9067134" y="2718178"/>
              <a:ext cx="1620957" cy="307777"/>
            </a:xfrm>
            <a:prstGeom prst="rect">
              <a:avLst/>
            </a:prstGeom>
          </p:spPr>
          <p:txBody>
            <a:bodyPr wrap="none">
              <a:spAutoFit/>
            </a:bodyPr>
            <a:lstStyle/>
            <a:p>
              <a:r>
                <a:rPr lang="zh-CN" altLang="en-US" sz="1400" dirty="0"/>
                <a:t>疑似</a:t>
              </a:r>
              <a:r>
                <a:rPr lang="zh-CN" altLang="en" sz="1400" dirty="0"/>
                <a:t>非法</a:t>
              </a:r>
              <a:r>
                <a:rPr lang="zh-CN" altLang="en-US" sz="1400" dirty="0"/>
                <a:t>拷贝模型</a:t>
              </a:r>
            </a:p>
          </p:txBody>
        </p:sp>
        <p:sp>
          <p:nvSpPr>
            <p:cNvPr id="28" name="矩形 27">
              <a:extLst>
                <a:ext uri="{FF2B5EF4-FFF2-40B4-BE49-F238E27FC236}">
                  <a16:creationId xmlns:a16="http://schemas.microsoft.com/office/drawing/2014/main" id="{4A83F346-FBD4-4BDB-811F-BD21AE2B767C}"/>
                </a:ext>
              </a:extLst>
            </p:cNvPr>
            <p:cNvSpPr/>
            <p:nvPr/>
          </p:nvSpPr>
          <p:spPr>
            <a:xfrm>
              <a:off x="9064336" y="4321967"/>
              <a:ext cx="1104790" cy="307777"/>
            </a:xfrm>
            <a:prstGeom prst="rect">
              <a:avLst/>
            </a:prstGeom>
          </p:spPr>
          <p:txBody>
            <a:bodyPr wrap="none">
              <a:spAutoFit/>
            </a:bodyPr>
            <a:lstStyle/>
            <a:p>
              <a:r>
                <a:rPr lang="zh-CN" altLang="en-US" sz="1400" dirty="0"/>
                <a:t>不同的模型</a:t>
              </a:r>
            </a:p>
          </p:txBody>
        </p:sp>
        <p:grpSp>
          <p:nvGrpSpPr>
            <p:cNvPr id="29" name="组合 28">
              <a:extLst>
                <a:ext uri="{FF2B5EF4-FFF2-40B4-BE49-F238E27FC236}">
                  <a16:creationId xmlns:a16="http://schemas.microsoft.com/office/drawing/2014/main" id="{377B628A-1412-44F8-B4FB-05B7BD36A94E}"/>
                </a:ext>
              </a:extLst>
            </p:cNvPr>
            <p:cNvGrpSpPr/>
            <p:nvPr/>
          </p:nvGrpSpPr>
          <p:grpSpPr>
            <a:xfrm>
              <a:off x="962573" y="3927333"/>
              <a:ext cx="903033" cy="912414"/>
              <a:chOff x="1022091" y="1538929"/>
              <a:chExt cx="1210240" cy="1210229"/>
            </a:xfrm>
          </p:grpSpPr>
          <p:sp>
            <p:nvSpPr>
              <p:cNvPr id="81" name="椭圆 80">
                <a:extLst>
                  <a:ext uri="{FF2B5EF4-FFF2-40B4-BE49-F238E27FC236}">
                    <a16:creationId xmlns:a16="http://schemas.microsoft.com/office/drawing/2014/main" id="{E1714BB2-23EA-4EC6-AD95-8A397F2B8E93}"/>
                  </a:ext>
                </a:extLst>
              </p:cNvPr>
              <p:cNvSpPr/>
              <p:nvPr/>
            </p:nvSpPr>
            <p:spPr>
              <a:xfrm>
                <a:off x="1022094" y="1727187"/>
                <a:ext cx="188259" cy="1882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82" name="椭圆 81">
                <a:extLst>
                  <a:ext uri="{FF2B5EF4-FFF2-40B4-BE49-F238E27FC236}">
                    <a16:creationId xmlns:a16="http://schemas.microsoft.com/office/drawing/2014/main" id="{F7174B12-7B04-4393-B3F0-D383C052B7B8}"/>
                  </a:ext>
                </a:extLst>
              </p:cNvPr>
              <p:cNvSpPr/>
              <p:nvPr/>
            </p:nvSpPr>
            <p:spPr>
              <a:xfrm>
                <a:off x="1022091" y="2049914"/>
                <a:ext cx="188259" cy="1882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83" name="椭圆 82">
                <a:extLst>
                  <a:ext uri="{FF2B5EF4-FFF2-40B4-BE49-F238E27FC236}">
                    <a16:creationId xmlns:a16="http://schemas.microsoft.com/office/drawing/2014/main" id="{01905ED2-2248-4015-ADA3-7A70F16D1F67}"/>
                  </a:ext>
                </a:extLst>
              </p:cNvPr>
              <p:cNvSpPr/>
              <p:nvPr/>
            </p:nvSpPr>
            <p:spPr>
              <a:xfrm>
                <a:off x="1022092" y="2372642"/>
                <a:ext cx="188259" cy="1882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84" name="椭圆 83">
                <a:extLst>
                  <a:ext uri="{FF2B5EF4-FFF2-40B4-BE49-F238E27FC236}">
                    <a16:creationId xmlns:a16="http://schemas.microsoft.com/office/drawing/2014/main" id="{E324ED64-971C-43E4-91D2-121F1942738A}"/>
                  </a:ext>
                </a:extLst>
              </p:cNvPr>
              <p:cNvSpPr/>
              <p:nvPr/>
            </p:nvSpPr>
            <p:spPr>
              <a:xfrm>
                <a:off x="1362753" y="1538929"/>
                <a:ext cx="188259" cy="1882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85" name="椭圆 84">
                <a:extLst>
                  <a:ext uri="{FF2B5EF4-FFF2-40B4-BE49-F238E27FC236}">
                    <a16:creationId xmlns:a16="http://schemas.microsoft.com/office/drawing/2014/main" id="{A6389B66-8941-4EF4-B993-C67F0E2E6DAB}"/>
                  </a:ext>
                </a:extLst>
              </p:cNvPr>
              <p:cNvSpPr/>
              <p:nvPr/>
            </p:nvSpPr>
            <p:spPr>
              <a:xfrm>
                <a:off x="1362753" y="1861656"/>
                <a:ext cx="188259" cy="1882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86" name="椭圆 85">
                <a:extLst>
                  <a:ext uri="{FF2B5EF4-FFF2-40B4-BE49-F238E27FC236}">
                    <a16:creationId xmlns:a16="http://schemas.microsoft.com/office/drawing/2014/main" id="{76849E08-9F54-45A0-B11D-9AE7E7F3E744}"/>
                  </a:ext>
                </a:extLst>
              </p:cNvPr>
              <p:cNvSpPr/>
              <p:nvPr/>
            </p:nvSpPr>
            <p:spPr>
              <a:xfrm>
                <a:off x="1362753" y="2224723"/>
                <a:ext cx="188259" cy="1882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87" name="椭圆 86">
                <a:extLst>
                  <a:ext uri="{FF2B5EF4-FFF2-40B4-BE49-F238E27FC236}">
                    <a16:creationId xmlns:a16="http://schemas.microsoft.com/office/drawing/2014/main" id="{C81DDC45-0712-4322-ABB4-FACCAAA339C2}"/>
                  </a:ext>
                </a:extLst>
              </p:cNvPr>
              <p:cNvSpPr/>
              <p:nvPr/>
            </p:nvSpPr>
            <p:spPr>
              <a:xfrm>
                <a:off x="1362752" y="2560900"/>
                <a:ext cx="188259" cy="1882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88" name="椭圆 87">
                <a:extLst>
                  <a:ext uri="{FF2B5EF4-FFF2-40B4-BE49-F238E27FC236}">
                    <a16:creationId xmlns:a16="http://schemas.microsoft.com/office/drawing/2014/main" id="{1EB6DF7A-71B7-4ADC-B09B-08EE5040B7CB}"/>
                  </a:ext>
                </a:extLst>
              </p:cNvPr>
              <p:cNvSpPr/>
              <p:nvPr/>
            </p:nvSpPr>
            <p:spPr>
              <a:xfrm>
                <a:off x="1703412" y="1538929"/>
                <a:ext cx="188259" cy="1882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89" name="椭圆 88">
                <a:extLst>
                  <a:ext uri="{FF2B5EF4-FFF2-40B4-BE49-F238E27FC236}">
                    <a16:creationId xmlns:a16="http://schemas.microsoft.com/office/drawing/2014/main" id="{DE43472C-2F78-4777-98DE-137AF1B9980A}"/>
                  </a:ext>
                </a:extLst>
              </p:cNvPr>
              <p:cNvSpPr/>
              <p:nvPr/>
            </p:nvSpPr>
            <p:spPr>
              <a:xfrm>
                <a:off x="1703412" y="1861656"/>
                <a:ext cx="188259" cy="1882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90" name="椭圆 89">
                <a:extLst>
                  <a:ext uri="{FF2B5EF4-FFF2-40B4-BE49-F238E27FC236}">
                    <a16:creationId xmlns:a16="http://schemas.microsoft.com/office/drawing/2014/main" id="{C0CE99A2-B232-41F3-9771-493C1BB35FBE}"/>
                  </a:ext>
                </a:extLst>
              </p:cNvPr>
              <p:cNvSpPr/>
              <p:nvPr/>
            </p:nvSpPr>
            <p:spPr>
              <a:xfrm>
                <a:off x="1703412" y="2224723"/>
                <a:ext cx="188259" cy="1882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91" name="椭圆 90">
                <a:extLst>
                  <a:ext uri="{FF2B5EF4-FFF2-40B4-BE49-F238E27FC236}">
                    <a16:creationId xmlns:a16="http://schemas.microsoft.com/office/drawing/2014/main" id="{D7EB7C2D-011F-4F0B-BC09-F563E7BDD443}"/>
                  </a:ext>
                </a:extLst>
              </p:cNvPr>
              <p:cNvSpPr/>
              <p:nvPr/>
            </p:nvSpPr>
            <p:spPr>
              <a:xfrm>
                <a:off x="1703411" y="2560900"/>
                <a:ext cx="188259" cy="1882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92" name="椭圆 91">
                <a:extLst>
                  <a:ext uri="{FF2B5EF4-FFF2-40B4-BE49-F238E27FC236}">
                    <a16:creationId xmlns:a16="http://schemas.microsoft.com/office/drawing/2014/main" id="{96F05EE0-FFDC-4D81-9B19-6BA4D6EC3760}"/>
                  </a:ext>
                </a:extLst>
              </p:cNvPr>
              <p:cNvSpPr/>
              <p:nvPr/>
            </p:nvSpPr>
            <p:spPr>
              <a:xfrm>
                <a:off x="2044072" y="1673397"/>
                <a:ext cx="188259" cy="1882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93" name="椭圆 92">
                <a:extLst>
                  <a:ext uri="{FF2B5EF4-FFF2-40B4-BE49-F238E27FC236}">
                    <a16:creationId xmlns:a16="http://schemas.microsoft.com/office/drawing/2014/main" id="{F54E9CC3-5452-43DF-B87D-2F4F7FC2C6AA}"/>
                  </a:ext>
                </a:extLst>
              </p:cNvPr>
              <p:cNvSpPr/>
              <p:nvPr/>
            </p:nvSpPr>
            <p:spPr>
              <a:xfrm>
                <a:off x="2044069" y="1996124"/>
                <a:ext cx="188259" cy="1882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94" name="椭圆 93">
                <a:extLst>
                  <a:ext uri="{FF2B5EF4-FFF2-40B4-BE49-F238E27FC236}">
                    <a16:creationId xmlns:a16="http://schemas.microsoft.com/office/drawing/2014/main" id="{90AD13BD-F4F2-4CFC-8EB0-D383DFB9BB77}"/>
                  </a:ext>
                </a:extLst>
              </p:cNvPr>
              <p:cNvSpPr/>
              <p:nvPr/>
            </p:nvSpPr>
            <p:spPr>
              <a:xfrm>
                <a:off x="2044070" y="2318852"/>
                <a:ext cx="188259" cy="1882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cxnSp>
            <p:nvCxnSpPr>
              <p:cNvPr id="95" name="直线连接符 105">
                <a:extLst>
                  <a:ext uri="{FF2B5EF4-FFF2-40B4-BE49-F238E27FC236}">
                    <a16:creationId xmlns:a16="http://schemas.microsoft.com/office/drawing/2014/main" id="{73ABCEE4-F666-402A-A1BF-DBF5BA15ECC7}"/>
                  </a:ext>
                </a:extLst>
              </p:cNvPr>
              <p:cNvCxnSpPr>
                <a:cxnSpLocks/>
                <a:stCxn id="81" idx="6"/>
                <a:endCxn id="84" idx="2"/>
              </p:cNvCxnSpPr>
              <p:nvPr/>
            </p:nvCxnSpPr>
            <p:spPr>
              <a:xfrm flipV="1">
                <a:off x="1210353" y="1633058"/>
                <a:ext cx="152400" cy="188258"/>
              </a:xfrm>
              <a:prstGeom prst="line">
                <a:avLst/>
              </a:prstGeom>
            </p:spPr>
            <p:style>
              <a:lnRef idx="1">
                <a:schemeClr val="dk1"/>
              </a:lnRef>
              <a:fillRef idx="0">
                <a:schemeClr val="dk1"/>
              </a:fillRef>
              <a:effectRef idx="0">
                <a:schemeClr val="dk1"/>
              </a:effectRef>
              <a:fontRef idx="minor">
                <a:schemeClr val="tx1"/>
              </a:fontRef>
            </p:style>
          </p:cxnSp>
          <p:cxnSp>
            <p:nvCxnSpPr>
              <p:cNvPr id="96" name="直线连接符 106">
                <a:extLst>
                  <a:ext uri="{FF2B5EF4-FFF2-40B4-BE49-F238E27FC236}">
                    <a16:creationId xmlns:a16="http://schemas.microsoft.com/office/drawing/2014/main" id="{5A37FF63-591A-466B-9B0D-843D311788BE}"/>
                  </a:ext>
                </a:extLst>
              </p:cNvPr>
              <p:cNvCxnSpPr>
                <a:cxnSpLocks/>
                <a:stCxn id="81" idx="6"/>
                <a:endCxn id="85" idx="2"/>
              </p:cNvCxnSpPr>
              <p:nvPr/>
            </p:nvCxnSpPr>
            <p:spPr>
              <a:xfrm>
                <a:off x="1210353" y="1821316"/>
                <a:ext cx="152400" cy="134469"/>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97" name="直线连接符 107">
                <a:extLst>
                  <a:ext uri="{FF2B5EF4-FFF2-40B4-BE49-F238E27FC236}">
                    <a16:creationId xmlns:a16="http://schemas.microsoft.com/office/drawing/2014/main" id="{A0C82955-4108-4E98-9770-BB683ABB30D5}"/>
                  </a:ext>
                </a:extLst>
              </p:cNvPr>
              <p:cNvCxnSpPr>
                <a:cxnSpLocks/>
                <a:stCxn id="81" idx="6"/>
                <a:endCxn id="86" idx="2"/>
              </p:cNvCxnSpPr>
              <p:nvPr/>
            </p:nvCxnSpPr>
            <p:spPr>
              <a:xfrm>
                <a:off x="1210353" y="1821316"/>
                <a:ext cx="152400" cy="49753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98" name="直线连接符 108">
                <a:extLst>
                  <a:ext uri="{FF2B5EF4-FFF2-40B4-BE49-F238E27FC236}">
                    <a16:creationId xmlns:a16="http://schemas.microsoft.com/office/drawing/2014/main" id="{25123E7B-19A1-4A0E-B799-05C3ECF73FBF}"/>
                  </a:ext>
                </a:extLst>
              </p:cNvPr>
              <p:cNvCxnSpPr>
                <a:stCxn id="81" idx="6"/>
                <a:endCxn id="87" idx="2"/>
              </p:cNvCxnSpPr>
              <p:nvPr/>
            </p:nvCxnSpPr>
            <p:spPr>
              <a:xfrm>
                <a:off x="1210353" y="1821316"/>
                <a:ext cx="152399" cy="833713"/>
              </a:xfrm>
              <a:prstGeom prst="line">
                <a:avLst/>
              </a:prstGeom>
            </p:spPr>
            <p:style>
              <a:lnRef idx="1">
                <a:schemeClr val="dk1"/>
              </a:lnRef>
              <a:fillRef idx="0">
                <a:schemeClr val="dk1"/>
              </a:fillRef>
              <a:effectRef idx="0">
                <a:schemeClr val="dk1"/>
              </a:effectRef>
              <a:fontRef idx="minor">
                <a:schemeClr val="tx1"/>
              </a:fontRef>
            </p:style>
          </p:cxnSp>
          <p:cxnSp>
            <p:nvCxnSpPr>
              <p:cNvPr id="99" name="直线连接符 109">
                <a:extLst>
                  <a:ext uri="{FF2B5EF4-FFF2-40B4-BE49-F238E27FC236}">
                    <a16:creationId xmlns:a16="http://schemas.microsoft.com/office/drawing/2014/main" id="{F2983FBE-A9E8-42CB-BD95-4BDD131DC95C}"/>
                  </a:ext>
                </a:extLst>
              </p:cNvPr>
              <p:cNvCxnSpPr>
                <a:cxnSpLocks/>
                <a:stCxn id="82" idx="6"/>
                <a:endCxn id="84" idx="2"/>
              </p:cNvCxnSpPr>
              <p:nvPr/>
            </p:nvCxnSpPr>
            <p:spPr>
              <a:xfrm flipV="1">
                <a:off x="1210350" y="1633058"/>
                <a:ext cx="152403" cy="510985"/>
              </a:xfrm>
              <a:prstGeom prst="line">
                <a:avLst/>
              </a:prstGeom>
            </p:spPr>
            <p:style>
              <a:lnRef idx="1">
                <a:schemeClr val="dk1"/>
              </a:lnRef>
              <a:fillRef idx="0">
                <a:schemeClr val="dk1"/>
              </a:fillRef>
              <a:effectRef idx="0">
                <a:schemeClr val="dk1"/>
              </a:effectRef>
              <a:fontRef idx="minor">
                <a:schemeClr val="tx1"/>
              </a:fontRef>
            </p:style>
          </p:cxnSp>
          <p:cxnSp>
            <p:nvCxnSpPr>
              <p:cNvPr id="100" name="直线连接符 110">
                <a:extLst>
                  <a:ext uri="{FF2B5EF4-FFF2-40B4-BE49-F238E27FC236}">
                    <a16:creationId xmlns:a16="http://schemas.microsoft.com/office/drawing/2014/main" id="{14D64E18-CAB4-4EA3-980E-D97B79E50441}"/>
                  </a:ext>
                </a:extLst>
              </p:cNvPr>
              <p:cNvCxnSpPr>
                <a:cxnSpLocks/>
                <a:stCxn id="82" idx="6"/>
                <a:endCxn id="85" idx="2"/>
              </p:cNvCxnSpPr>
              <p:nvPr/>
            </p:nvCxnSpPr>
            <p:spPr>
              <a:xfrm flipV="1">
                <a:off x="1210350" y="1955785"/>
                <a:ext cx="152403" cy="188258"/>
              </a:xfrm>
              <a:prstGeom prst="line">
                <a:avLst/>
              </a:prstGeom>
            </p:spPr>
            <p:style>
              <a:lnRef idx="1">
                <a:schemeClr val="dk1"/>
              </a:lnRef>
              <a:fillRef idx="0">
                <a:schemeClr val="dk1"/>
              </a:fillRef>
              <a:effectRef idx="0">
                <a:schemeClr val="dk1"/>
              </a:effectRef>
              <a:fontRef idx="minor">
                <a:schemeClr val="tx1"/>
              </a:fontRef>
            </p:style>
          </p:cxnSp>
          <p:cxnSp>
            <p:nvCxnSpPr>
              <p:cNvPr id="101" name="直线连接符 111">
                <a:extLst>
                  <a:ext uri="{FF2B5EF4-FFF2-40B4-BE49-F238E27FC236}">
                    <a16:creationId xmlns:a16="http://schemas.microsoft.com/office/drawing/2014/main" id="{D4A60EB7-86FB-439D-9803-93C301E57859}"/>
                  </a:ext>
                </a:extLst>
              </p:cNvPr>
              <p:cNvCxnSpPr>
                <a:stCxn id="82" idx="6"/>
                <a:endCxn id="86" idx="2"/>
              </p:cNvCxnSpPr>
              <p:nvPr/>
            </p:nvCxnSpPr>
            <p:spPr>
              <a:xfrm>
                <a:off x="1210350" y="2144043"/>
                <a:ext cx="152403" cy="174809"/>
              </a:xfrm>
              <a:prstGeom prst="line">
                <a:avLst/>
              </a:prstGeom>
            </p:spPr>
            <p:style>
              <a:lnRef idx="1">
                <a:schemeClr val="dk1"/>
              </a:lnRef>
              <a:fillRef idx="0">
                <a:schemeClr val="dk1"/>
              </a:fillRef>
              <a:effectRef idx="0">
                <a:schemeClr val="dk1"/>
              </a:effectRef>
              <a:fontRef idx="minor">
                <a:schemeClr val="tx1"/>
              </a:fontRef>
            </p:style>
          </p:cxnSp>
          <p:cxnSp>
            <p:nvCxnSpPr>
              <p:cNvPr id="102" name="直线连接符 112">
                <a:extLst>
                  <a:ext uri="{FF2B5EF4-FFF2-40B4-BE49-F238E27FC236}">
                    <a16:creationId xmlns:a16="http://schemas.microsoft.com/office/drawing/2014/main" id="{881B610A-7B76-428F-960C-3482B4773187}"/>
                  </a:ext>
                </a:extLst>
              </p:cNvPr>
              <p:cNvCxnSpPr>
                <a:stCxn id="82" idx="6"/>
                <a:endCxn id="87" idx="2"/>
              </p:cNvCxnSpPr>
              <p:nvPr/>
            </p:nvCxnSpPr>
            <p:spPr>
              <a:xfrm>
                <a:off x="1210350" y="2144043"/>
                <a:ext cx="152402" cy="5109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线连接符 113">
                <a:extLst>
                  <a:ext uri="{FF2B5EF4-FFF2-40B4-BE49-F238E27FC236}">
                    <a16:creationId xmlns:a16="http://schemas.microsoft.com/office/drawing/2014/main" id="{8B54BE43-0489-4B0B-8AAB-16A0453D5142}"/>
                  </a:ext>
                </a:extLst>
              </p:cNvPr>
              <p:cNvCxnSpPr>
                <a:cxnSpLocks/>
                <a:stCxn id="83" idx="6"/>
                <a:endCxn id="85" idx="2"/>
              </p:cNvCxnSpPr>
              <p:nvPr/>
            </p:nvCxnSpPr>
            <p:spPr>
              <a:xfrm flipV="1">
                <a:off x="1210351" y="1955785"/>
                <a:ext cx="152402" cy="510986"/>
              </a:xfrm>
              <a:prstGeom prst="line">
                <a:avLst/>
              </a:prstGeom>
            </p:spPr>
            <p:style>
              <a:lnRef idx="1">
                <a:schemeClr val="dk1"/>
              </a:lnRef>
              <a:fillRef idx="0">
                <a:schemeClr val="dk1"/>
              </a:fillRef>
              <a:effectRef idx="0">
                <a:schemeClr val="dk1"/>
              </a:effectRef>
              <a:fontRef idx="minor">
                <a:schemeClr val="tx1"/>
              </a:fontRef>
            </p:style>
          </p:cxnSp>
          <p:cxnSp>
            <p:nvCxnSpPr>
              <p:cNvPr id="104" name="直线连接符 114">
                <a:extLst>
                  <a:ext uri="{FF2B5EF4-FFF2-40B4-BE49-F238E27FC236}">
                    <a16:creationId xmlns:a16="http://schemas.microsoft.com/office/drawing/2014/main" id="{B999B839-679D-4BEB-9261-88673B3B6956}"/>
                  </a:ext>
                </a:extLst>
              </p:cNvPr>
              <p:cNvCxnSpPr>
                <a:cxnSpLocks/>
                <a:stCxn id="83" idx="6"/>
                <a:endCxn id="86" idx="2"/>
              </p:cNvCxnSpPr>
              <p:nvPr/>
            </p:nvCxnSpPr>
            <p:spPr>
              <a:xfrm flipV="1">
                <a:off x="1210351" y="2318852"/>
                <a:ext cx="152402" cy="147919"/>
              </a:xfrm>
              <a:prstGeom prst="line">
                <a:avLst/>
              </a:prstGeom>
            </p:spPr>
            <p:style>
              <a:lnRef idx="1">
                <a:schemeClr val="dk1"/>
              </a:lnRef>
              <a:fillRef idx="0">
                <a:schemeClr val="dk1"/>
              </a:fillRef>
              <a:effectRef idx="0">
                <a:schemeClr val="dk1"/>
              </a:effectRef>
              <a:fontRef idx="minor">
                <a:schemeClr val="tx1"/>
              </a:fontRef>
            </p:style>
          </p:cxnSp>
          <p:cxnSp>
            <p:nvCxnSpPr>
              <p:cNvPr id="105" name="直线连接符 115">
                <a:extLst>
                  <a:ext uri="{FF2B5EF4-FFF2-40B4-BE49-F238E27FC236}">
                    <a16:creationId xmlns:a16="http://schemas.microsoft.com/office/drawing/2014/main" id="{8204EC3C-9169-4125-9F1B-E26A6D9F77C3}"/>
                  </a:ext>
                </a:extLst>
              </p:cNvPr>
              <p:cNvCxnSpPr>
                <a:stCxn id="83" idx="6"/>
                <a:endCxn id="87" idx="2"/>
              </p:cNvCxnSpPr>
              <p:nvPr/>
            </p:nvCxnSpPr>
            <p:spPr>
              <a:xfrm>
                <a:off x="1210351" y="2466771"/>
                <a:ext cx="152401" cy="188258"/>
              </a:xfrm>
              <a:prstGeom prst="line">
                <a:avLst/>
              </a:prstGeom>
            </p:spPr>
            <p:style>
              <a:lnRef idx="1">
                <a:schemeClr val="dk1"/>
              </a:lnRef>
              <a:fillRef idx="0">
                <a:schemeClr val="dk1"/>
              </a:fillRef>
              <a:effectRef idx="0">
                <a:schemeClr val="dk1"/>
              </a:effectRef>
              <a:fontRef idx="minor">
                <a:schemeClr val="tx1"/>
              </a:fontRef>
            </p:style>
          </p:cxnSp>
          <p:cxnSp>
            <p:nvCxnSpPr>
              <p:cNvPr id="106" name="直线连接符 116">
                <a:extLst>
                  <a:ext uri="{FF2B5EF4-FFF2-40B4-BE49-F238E27FC236}">
                    <a16:creationId xmlns:a16="http://schemas.microsoft.com/office/drawing/2014/main" id="{AD1768C9-DD27-4ABB-9E76-C7A49D389D5E}"/>
                  </a:ext>
                </a:extLst>
              </p:cNvPr>
              <p:cNvCxnSpPr>
                <a:stCxn id="84" idx="6"/>
                <a:endCxn id="88" idx="2"/>
              </p:cNvCxnSpPr>
              <p:nvPr/>
            </p:nvCxnSpPr>
            <p:spPr>
              <a:xfrm>
                <a:off x="1551012" y="1633058"/>
                <a:ext cx="152400" cy="0"/>
              </a:xfrm>
              <a:prstGeom prst="line">
                <a:avLst/>
              </a:prstGeom>
            </p:spPr>
            <p:style>
              <a:lnRef idx="1">
                <a:schemeClr val="dk1"/>
              </a:lnRef>
              <a:fillRef idx="0">
                <a:schemeClr val="dk1"/>
              </a:fillRef>
              <a:effectRef idx="0">
                <a:schemeClr val="dk1"/>
              </a:effectRef>
              <a:fontRef idx="minor">
                <a:schemeClr val="tx1"/>
              </a:fontRef>
            </p:style>
          </p:cxnSp>
          <p:cxnSp>
            <p:nvCxnSpPr>
              <p:cNvPr id="107" name="直线连接符 117">
                <a:extLst>
                  <a:ext uri="{FF2B5EF4-FFF2-40B4-BE49-F238E27FC236}">
                    <a16:creationId xmlns:a16="http://schemas.microsoft.com/office/drawing/2014/main" id="{4B8AF311-E6C4-4E52-9FDF-94541369493D}"/>
                  </a:ext>
                </a:extLst>
              </p:cNvPr>
              <p:cNvCxnSpPr/>
              <p:nvPr/>
            </p:nvCxnSpPr>
            <p:spPr>
              <a:xfrm>
                <a:off x="1551011" y="1936297"/>
                <a:ext cx="152400" cy="0"/>
              </a:xfrm>
              <a:prstGeom prst="line">
                <a:avLst/>
              </a:prstGeom>
            </p:spPr>
            <p:style>
              <a:lnRef idx="1">
                <a:schemeClr val="dk1"/>
              </a:lnRef>
              <a:fillRef idx="0">
                <a:schemeClr val="dk1"/>
              </a:fillRef>
              <a:effectRef idx="0">
                <a:schemeClr val="dk1"/>
              </a:effectRef>
              <a:fontRef idx="minor">
                <a:schemeClr val="tx1"/>
              </a:fontRef>
            </p:style>
          </p:cxnSp>
          <p:cxnSp>
            <p:nvCxnSpPr>
              <p:cNvPr id="108" name="直线连接符 118">
                <a:extLst>
                  <a:ext uri="{FF2B5EF4-FFF2-40B4-BE49-F238E27FC236}">
                    <a16:creationId xmlns:a16="http://schemas.microsoft.com/office/drawing/2014/main" id="{4B91D36C-60AC-40B1-B468-95CE443CB99B}"/>
                  </a:ext>
                </a:extLst>
              </p:cNvPr>
              <p:cNvCxnSpPr/>
              <p:nvPr/>
            </p:nvCxnSpPr>
            <p:spPr>
              <a:xfrm>
                <a:off x="1551011" y="2308405"/>
                <a:ext cx="152400" cy="0"/>
              </a:xfrm>
              <a:prstGeom prst="line">
                <a:avLst/>
              </a:prstGeom>
            </p:spPr>
            <p:style>
              <a:lnRef idx="1">
                <a:schemeClr val="dk1"/>
              </a:lnRef>
              <a:fillRef idx="0">
                <a:schemeClr val="dk1"/>
              </a:fillRef>
              <a:effectRef idx="0">
                <a:schemeClr val="dk1"/>
              </a:effectRef>
              <a:fontRef idx="minor">
                <a:schemeClr val="tx1"/>
              </a:fontRef>
            </p:style>
          </p:cxnSp>
          <p:cxnSp>
            <p:nvCxnSpPr>
              <p:cNvPr id="109" name="直线连接符 119">
                <a:extLst>
                  <a:ext uri="{FF2B5EF4-FFF2-40B4-BE49-F238E27FC236}">
                    <a16:creationId xmlns:a16="http://schemas.microsoft.com/office/drawing/2014/main" id="{72411640-EA86-4106-A8FD-231964D30125}"/>
                  </a:ext>
                </a:extLst>
              </p:cNvPr>
              <p:cNvCxnSpPr/>
              <p:nvPr/>
            </p:nvCxnSpPr>
            <p:spPr>
              <a:xfrm>
                <a:off x="1551011" y="2655029"/>
                <a:ext cx="152400" cy="0"/>
              </a:xfrm>
              <a:prstGeom prst="line">
                <a:avLst/>
              </a:prstGeom>
            </p:spPr>
            <p:style>
              <a:lnRef idx="1">
                <a:schemeClr val="dk1"/>
              </a:lnRef>
              <a:fillRef idx="0">
                <a:schemeClr val="dk1"/>
              </a:fillRef>
              <a:effectRef idx="0">
                <a:schemeClr val="dk1"/>
              </a:effectRef>
              <a:fontRef idx="minor">
                <a:schemeClr val="tx1"/>
              </a:fontRef>
            </p:style>
          </p:cxnSp>
          <p:cxnSp>
            <p:nvCxnSpPr>
              <p:cNvPr id="110" name="直线连接符 120">
                <a:extLst>
                  <a:ext uri="{FF2B5EF4-FFF2-40B4-BE49-F238E27FC236}">
                    <a16:creationId xmlns:a16="http://schemas.microsoft.com/office/drawing/2014/main" id="{12773DC5-FE7A-4388-A7CE-8E4CAFD6F96B}"/>
                  </a:ext>
                </a:extLst>
              </p:cNvPr>
              <p:cNvCxnSpPr>
                <a:stCxn id="84" idx="6"/>
                <a:endCxn id="89" idx="2"/>
              </p:cNvCxnSpPr>
              <p:nvPr/>
            </p:nvCxnSpPr>
            <p:spPr>
              <a:xfrm>
                <a:off x="1551012" y="1633058"/>
                <a:ext cx="152400" cy="322727"/>
              </a:xfrm>
              <a:prstGeom prst="line">
                <a:avLst/>
              </a:prstGeom>
            </p:spPr>
            <p:style>
              <a:lnRef idx="1">
                <a:schemeClr val="dk1"/>
              </a:lnRef>
              <a:fillRef idx="0">
                <a:schemeClr val="dk1"/>
              </a:fillRef>
              <a:effectRef idx="0">
                <a:schemeClr val="dk1"/>
              </a:effectRef>
              <a:fontRef idx="minor">
                <a:schemeClr val="tx1"/>
              </a:fontRef>
            </p:style>
          </p:cxnSp>
          <p:cxnSp>
            <p:nvCxnSpPr>
              <p:cNvPr id="111" name="直线连接符 121">
                <a:extLst>
                  <a:ext uri="{FF2B5EF4-FFF2-40B4-BE49-F238E27FC236}">
                    <a16:creationId xmlns:a16="http://schemas.microsoft.com/office/drawing/2014/main" id="{1389889D-0E12-47AD-9A05-4260C1179D2D}"/>
                  </a:ext>
                </a:extLst>
              </p:cNvPr>
              <p:cNvCxnSpPr>
                <a:stCxn id="88" idx="2"/>
                <a:endCxn id="85" idx="6"/>
              </p:cNvCxnSpPr>
              <p:nvPr/>
            </p:nvCxnSpPr>
            <p:spPr>
              <a:xfrm flipH="1">
                <a:off x="1551012" y="1633058"/>
                <a:ext cx="152400" cy="322727"/>
              </a:xfrm>
              <a:prstGeom prst="line">
                <a:avLst/>
              </a:prstGeom>
            </p:spPr>
            <p:style>
              <a:lnRef idx="1">
                <a:schemeClr val="dk1"/>
              </a:lnRef>
              <a:fillRef idx="0">
                <a:schemeClr val="dk1"/>
              </a:fillRef>
              <a:effectRef idx="0">
                <a:schemeClr val="dk1"/>
              </a:effectRef>
              <a:fontRef idx="minor">
                <a:schemeClr val="tx1"/>
              </a:fontRef>
            </p:style>
          </p:cxnSp>
          <p:cxnSp>
            <p:nvCxnSpPr>
              <p:cNvPr id="112" name="直线连接符 122">
                <a:extLst>
                  <a:ext uri="{FF2B5EF4-FFF2-40B4-BE49-F238E27FC236}">
                    <a16:creationId xmlns:a16="http://schemas.microsoft.com/office/drawing/2014/main" id="{6A8D62F8-BC1A-4ED8-9518-D8507205ED06}"/>
                  </a:ext>
                </a:extLst>
              </p:cNvPr>
              <p:cNvCxnSpPr>
                <a:stCxn id="85" idx="6"/>
                <a:endCxn id="90" idx="2"/>
              </p:cNvCxnSpPr>
              <p:nvPr/>
            </p:nvCxnSpPr>
            <p:spPr>
              <a:xfrm>
                <a:off x="1551012" y="1955785"/>
                <a:ext cx="152400" cy="363067"/>
              </a:xfrm>
              <a:prstGeom prst="line">
                <a:avLst/>
              </a:prstGeom>
            </p:spPr>
            <p:style>
              <a:lnRef idx="1">
                <a:schemeClr val="dk1"/>
              </a:lnRef>
              <a:fillRef idx="0">
                <a:schemeClr val="dk1"/>
              </a:fillRef>
              <a:effectRef idx="0">
                <a:schemeClr val="dk1"/>
              </a:effectRef>
              <a:fontRef idx="minor">
                <a:schemeClr val="tx1"/>
              </a:fontRef>
            </p:style>
          </p:cxnSp>
          <p:cxnSp>
            <p:nvCxnSpPr>
              <p:cNvPr id="113" name="直线连接符 123">
                <a:extLst>
                  <a:ext uri="{FF2B5EF4-FFF2-40B4-BE49-F238E27FC236}">
                    <a16:creationId xmlns:a16="http://schemas.microsoft.com/office/drawing/2014/main" id="{E063E001-3AB5-4535-9E8B-9D7D4E901BC2}"/>
                  </a:ext>
                </a:extLst>
              </p:cNvPr>
              <p:cNvCxnSpPr/>
              <p:nvPr/>
            </p:nvCxnSpPr>
            <p:spPr>
              <a:xfrm>
                <a:off x="1551009" y="2298150"/>
                <a:ext cx="152400" cy="363067"/>
              </a:xfrm>
              <a:prstGeom prst="line">
                <a:avLst/>
              </a:prstGeom>
            </p:spPr>
            <p:style>
              <a:lnRef idx="1">
                <a:schemeClr val="dk1"/>
              </a:lnRef>
              <a:fillRef idx="0">
                <a:schemeClr val="dk1"/>
              </a:fillRef>
              <a:effectRef idx="0">
                <a:schemeClr val="dk1"/>
              </a:effectRef>
              <a:fontRef idx="minor">
                <a:schemeClr val="tx1"/>
              </a:fontRef>
            </p:style>
          </p:cxnSp>
          <p:cxnSp>
            <p:nvCxnSpPr>
              <p:cNvPr id="114" name="直线连接符 124">
                <a:extLst>
                  <a:ext uri="{FF2B5EF4-FFF2-40B4-BE49-F238E27FC236}">
                    <a16:creationId xmlns:a16="http://schemas.microsoft.com/office/drawing/2014/main" id="{0CE716E5-515D-4A33-BC7D-78D7F6BF7389}"/>
                  </a:ext>
                </a:extLst>
              </p:cNvPr>
              <p:cNvCxnSpPr>
                <a:cxnSpLocks/>
                <a:endCxn id="86" idx="6"/>
              </p:cNvCxnSpPr>
              <p:nvPr/>
            </p:nvCxnSpPr>
            <p:spPr>
              <a:xfrm flipH="1">
                <a:off x="1551012" y="1944651"/>
                <a:ext cx="134472" cy="374201"/>
              </a:xfrm>
              <a:prstGeom prst="line">
                <a:avLst/>
              </a:prstGeom>
            </p:spPr>
            <p:style>
              <a:lnRef idx="1">
                <a:schemeClr val="dk1"/>
              </a:lnRef>
              <a:fillRef idx="0">
                <a:schemeClr val="dk1"/>
              </a:fillRef>
              <a:effectRef idx="0">
                <a:schemeClr val="dk1"/>
              </a:effectRef>
              <a:fontRef idx="minor">
                <a:schemeClr val="tx1"/>
              </a:fontRef>
            </p:style>
          </p:cxnSp>
          <p:cxnSp>
            <p:nvCxnSpPr>
              <p:cNvPr id="115" name="直线连接符 125">
                <a:extLst>
                  <a:ext uri="{FF2B5EF4-FFF2-40B4-BE49-F238E27FC236}">
                    <a16:creationId xmlns:a16="http://schemas.microsoft.com/office/drawing/2014/main" id="{8B0C759E-B6AE-49B6-93B7-09771D765807}"/>
                  </a:ext>
                </a:extLst>
              </p:cNvPr>
              <p:cNvCxnSpPr>
                <a:cxnSpLocks/>
                <a:endCxn id="87" idx="6"/>
              </p:cNvCxnSpPr>
              <p:nvPr/>
            </p:nvCxnSpPr>
            <p:spPr>
              <a:xfrm flipH="1">
                <a:off x="1551011" y="2332297"/>
                <a:ext cx="138016" cy="322732"/>
              </a:xfrm>
              <a:prstGeom prst="line">
                <a:avLst/>
              </a:prstGeom>
            </p:spPr>
            <p:style>
              <a:lnRef idx="1">
                <a:schemeClr val="dk1"/>
              </a:lnRef>
              <a:fillRef idx="0">
                <a:schemeClr val="dk1"/>
              </a:fillRef>
              <a:effectRef idx="0">
                <a:schemeClr val="dk1"/>
              </a:effectRef>
              <a:fontRef idx="minor">
                <a:schemeClr val="tx1"/>
              </a:fontRef>
            </p:style>
          </p:cxnSp>
          <p:cxnSp>
            <p:nvCxnSpPr>
              <p:cNvPr id="116" name="直线连接符 126">
                <a:extLst>
                  <a:ext uri="{FF2B5EF4-FFF2-40B4-BE49-F238E27FC236}">
                    <a16:creationId xmlns:a16="http://schemas.microsoft.com/office/drawing/2014/main" id="{5012142A-061C-4CF9-9B54-87F9B0027B52}"/>
                  </a:ext>
                </a:extLst>
              </p:cNvPr>
              <p:cNvCxnSpPr>
                <a:stCxn id="88" idx="6"/>
                <a:endCxn id="92" idx="2"/>
              </p:cNvCxnSpPr>
              <p:nvPr/>
            </p:nvCxnSpPr>
            <p:spPr>
              <a:xfrm>
                <a:off x="1891671" y="1633058"/>
                <a:ext cx="152401" cy="134468"/>
              </a:xfrm>
              <a:prstGeom prst="line">
                <a:avLst/>
              </a:prstGeom>
            </p:spPr>
            <p:style>
              <a:lnRef idx="1">
                <a:schemeClr val="dk1"/>
              </a:lnRef>
              <a:fillRef idx="0">
                <a:schemeClr val="dk1"/>
              </a:fillRef>
              <a:effectRef idx="0">
                <a:schemeClr val="dk1"/>
              </a:effectRef>
              <a:fontRef idx="minor">
                <a:schemeClr val="tx1"/>
              </a:fontRef>
            </p:style>
          </p:cxnSp>
          <p:cxnSp>
            <p:nvCxnSpPr>
              <p:cNvPr id="117" name="直线连接符 127">
                <a:extLst>
                  <a:ext uri="{FF2B5EF4-FFF2-40B4-BE49-F238E27FC236}">
                    <a16:creationId xmlns:a16="http://schemas.microsoft.com/office/drawing/2014/main" id="{639989F1-A630-4428-B6EB-8189F43BD6FF}"/>
                  </a:ext>
                </a:extLst>
              </p:cNvPr>
              <p:cNvCxnSpPr>
                <a:stCxn id="88" idx="6"/>
                <a:endCxn id="93" idx="2"/>
              </p:cNvCxnSpPr>
              <p:nvPr/>
            </p:nvCxnSpPr>
            <p:spPr>
              <a:xfrm>
                <a:off x="1891671" y="1633058"/>
                <a:ext cx="152398" cy="457195"/>
              </a:xfrm>
              <a:prstGeom prst="line">
                <a:avLst/>
              </a:prstGeom>
            </p:spPr>
            <p:style>
              <a:lnRef idx="1">
                <a:schemeClr val="dk1"/>
              </a:lnRef>
              <a:fillRef idx="0">
                <a:schemeClr val="dk1"/>
              </a:fillRef>
              <a:effectRef idx="0">
                <a:schemeClr val="dk1"/>
              </a:effectRef>
              <a:fontRef idx="minor">
                <a:schemeClr val="tx1"/>
              </a:fontRef>
            </p:style>
          </p:cxnSp>
          <p:cxnSp>
            <p:nvCxnSpPr>
              <p:cNvPr id="118" name="直线连接符 128">
                <a:extLst>
                  <a:ext uri="{FF2B5EF4-FFF2-40B4-BE49-F238E27FC236}">
                    <a16:creationId xmlns:a16="http://schemas.microsoft.com/office/drawing/2014/main" id="{FBB6E5DC-0FD2-4480-8156-73F40391B7C9}"/>
                  </a:ext>
                </a:extLst>
              </p:cNvPr>
              <p:cNvCxnSpPr>
                <a:stCxn id="88" idx="6"/>
                <a:endCxn id="94" idx="2"/>
              </p:cNvCxnSpPr>
              <p:nvPr/>
            </p:nvCxnSpPr>
            <p:spPr>
              <a:xfrm>
                <a:off x="1891671" y="1633058"/>
                <a:ext cx="152399" cy="779923"/>
              </a:xfrm>
              <a:prstGeom prst="line">
                <a:avLst/>
              </a:prstGeom>
            </p:spPr>
            <p:style>
              <a:lnRef idx="1">
                <a:schemeClr val="dk1"/>
              </a:lnRef>
              <a:fillRef idx="0">
                <a:schemeClr val="dk1"/>
              </a:fillRef>
              <a:effectRef idx="0">
                <a:schemeClr val="dk1"/>
              </a:effectRef>
              <a:fontRef idx="minor">
                <a:schemeClr val="tx1"/>
              </a:fontRef>
            </p:style>
          </p:cxnSp>
          <p:cxnSp>
            <p:nvCxnSpPr>
              <p:cNvPr id="119" name="直线连接符 129">
                <a:extLst>
                  <a:ext uri="{FF2B5EF4-FFF2-40B4-BE49-F238E27FC236}">
                    <a16:creationId xmlns:a16="http://schemas.microsoft.com/office/drawing/2014/main" id="{3A2F885A-8AA4-470E-A37C-6CEE4E1D0277}"/>
                  </a:ext>
                </a:extLst>
              </p:cNvPr>
              <p:cNvCxnSpPr>
                <a:stCxn id="89" idx="6"/>
                <a:endCxn id="92" idx="2"/>
              </p:cNvCxnSpPr>
              <p:nvPr/>
            </p:nvCxnSpPr>
            <p:spPr>
              <a:xfrm flipV="1">
                <a:off x="1891671" y="1767526"/>
                <a:ext cx="152401" cy="188259"/>
              </a:xfrm>
              <a:prstGeom prst="line">
                <a:avLst/>
              </a:prstGeom>
            </p:spPr>
            <p:style>
              <a:lnRef idx="1">
                <a:schemeClr val="dk1"/>
              </a:lnRef>
              <a:fillRef idx="0">
                <a:schemeClr val="dk1"/>
              </a:fillRef>
              <a:effectRef idx="0">
                <a:schemeClr val="dk1"/>
              </a:effectRef>
              <a:fontRef idx="minor">
                <a:schemeClr val="tx1"/>
              </a:fontRef>
            </p:style>
          </p:cxnSp>
          <p:cxnSp>
            <p:nvCxnSpPr>
              <p:cNvPr id="120" name="直线连接符 130">
                <a:extLst>
                  <a:ext uri="{FF2B5EF4-FFF2-40B4-BE49-F238E27FC236}">
                    <a16:creationId xmlns:a16="http://schemas.microsoft.com/office/drawing/2014/main" id="{CE07478A-5DB3-4B5B-9D5F-C178885D81C6}"/>
                  </a:ext>
                </a:extLst>
              </p:cNvPr>
              <p:cNvCxnSpPr>
                <a:stCxn id="89" idx="6"/>
                <a:endCxn id="93" idx="2"/>
              </p:cNvCxnSpPr>
              <p:nvPr/>
            </p:nvCxnSpPr>
            <p:spPr>
              <a:xfrm>
                <a:off x="1891671" y="1955785"/>
                <a:ext cx="152398" cy="134468"/>
              </a:xfrm>
              <a:prstGeom prst="line">
                <a:avLst/>
              </a:prstGeom>
            </p:spPr>
            <p:style>
              <a:lnRef idx="1">
                <a:schemeClr val="dk1"/>
              </a:lnRef>
              <a:fillRef idx="0">
                <a:schemeClr val="dk1"/>
              </a:fillRef>
              <a:effectRef idx="0">
                <a:schemeClr val="dk1"/>
              </a:effectRef>
              <a:fontRef idx="minor">
                <a:schemeClr val="tx1"/>
              </a:fontRef>
            </p:style>
          </p:cxnSp>
          <p:cxnSp>
            <p:nvCxnSpPr>
              <p:cNvPr id="121" name="直线连接符 131">
                <a:extLst>
                  <a:ext uri="{FF2B5EF4-FFF2-40B4-BE49-F238E27FC236}">
                    <a16:creationId xmlns:a16="http://schemas.microsoft.com/office/drawing/2014/main" id="{C1451855-D9AC-427F-9E48-386907A2F1B1}"/>
                  </a:ext>
                </a:extLst>
              </p:cNvPr>
              <p:cNvCxnSpPr>
                <a:cxnSpLocks/>
                <a:endCxn id="94" idx="3"/>
              </p:cNvCxnSpPr>
              <p:nvPr/>
            </p:nvCxnSpPr>
            <p:spPr>
              <a:xfrm>
                <a:off x="1891670" y="1996124"/>
                <a:ext cx="179970" cy="483416"/>
              </a:xfrm>
              <a:prstGeom prst="line">
                <a:avLst/>
              </a:prstGeom>
            </p:spPr>
            <p:style>
              <a:lnRef idx="1">
                <a:schemeClr val="dk1"/>
              </a:lnRef>
              <a:fillRef idx="0">
                <a:schemeClr val="dk1"/>
              </a:fillRef>
              <a:effectRef idx="0">
                <a:schemeClr val="dk1"/>
              </a:effectRef>
              <a:fontRef idx="minor">
                <a:schemeClr val="tx1"/>
              </a:fontRef>
            </p:style>
          </p:cxnSp>
          <p:cxnSp>
            <p:nvCxnSpPr>
              <p:cNvPr id="122" name="直线连接符 132">
                <a:extLst>
                  <a:ext uri="{FF2B5EF4-FFF2-40B4-BE49-F238E27FC236}">
                    <a16:creationId xmlns:a16="http://schemas.microsoft.com/office/drawing/2014/main" id="{B1FF0313-75E5-4298-B5DD-74326B08122F}"/>
                  </a:ext>
                </a:extLst>
              </p:cNvPr>
              <p:cNvCxnSpPr>
                <a:stCxn id="90" idx="6"/>
                <a:endCxn id="92" idx="2"/>
              </p:cNvCxnSpPr>
              <p:nvPr/>
            </p:nvCxnSpPr>
            <p:spPr>
              <a:xfrm flipV="1">
                <a:off x="1891671" y="1767526"/>
                <a:ext cx="152401" cy="551326"/>
              </a:xfrm>
              <a:prstGeom prst="line">
                <a:avLst/>
              </a:prstGeom>
            </p:spPr>
            <p:style>
              <a:lnRef idx="1">
                <a:schemeClr val="dk1"/>
              </a:lnRef>
              <a:fillRef idx="0">
                <a:schemeClr val="dk1"/>
              </a:fillRef>
              <a:effectRef idx="0">
                <a:schemeClr val="dk1"/>
              </a:effectRef>
              <a:fontRef idx="minor">
                <a:schemeClr val="tx1"/>
              </a:fontRef>
            </p:style>
          </p:cxnSp>
          <p:cxnSp>
            <p:nvCxnSpPr>
              <p:cNvPr id="123" name="直线连接符 133">
                <a:extLst>
                  <a:ext uri="{FF2B5EF4-FFF2-40B4-BE49-F238E27FC236}">
                    <a16:creationId xmlns:a16="http://schemas.microsoft.com/office/drawing/2014/main" id="{4F6CDB79-52AF-4BCF-9BF2-37A1F69BEF80}"/>
                  </a:ext>
                </a:extLst>
              </p:cNvPr>
              <p:cNvCxnSpPr>
                <a:stCxn id="90" idx="6"/>
                <a:endCxn id="93" idx="2"/>
              </p:cNvCxnSpPr>
              <p:nvPr/>
            </p:nvCxnSpPr>
            <p:spPr>
              <a:xfrm flipV="1">
                <a:off x="1891671" y="2090253"/>
                <a:ext cx="152398" cy="228599"/>
              </a:xfrm>
              <a:prstGeom prst="line">
                <a:avLst/>
              </a:prstGeom>
            </p:spPr>
            <p:style>
              <a:lnRef idx="1">
                <a:schemeClr val="dk1"/>
              </a:lnRef>
              <a:fillRef idx="0">
                <a:schemeClr val="dk1"/>
              </a:fillRef>
              <a:effectRef idx="0">
                <a:schemeClr val="dk1"/>
              </a:effectRef>
              <a:fontRef idx="minor">
                <a:schemeClr val="tx1"/>
              </a:fontRef>
            </p:style>
          </p:cxnSp>
          <p:cxnSp>
            <p:nvCxnSpPr>
              <p:cNvPr id="124" name="直线连接符 134">
                <a:extLst>
                  <a:ext uri="{FF2B5EF4-FFF2-40B4-BE49-F238E27FC236}">
                    <a16:creationId xmlns:a16="http://schemas.microsoft.com/office/drawing/2014/main" id="{F0908D62-3E9B-4F97-BE75-8DC6A0C7BF76}"/>
                  </a:ext>
                </a:extLst>
              </p:cNvPr>
              <p:cNvCxnSpPr>
                <a:stCxn id="90" idx="6"/>
                <a:endCxn id="94" idx="2"/>
              </p:cNvCxnSpPr>
              <p:nvPr/>
            </p:nvCxnSpPr>
            <p:spPr>
              <a:xfrm>
                <a:off x="1891671" y="2318852"/>
                <a:ext cx="152399" cy="94129"/>
              </a:xfrm>
              <a:prstGeom prst="line">
                <a:avLst/>
              </a:prstGeom>
            </p:spPr>
            <p:style>
              <a:lnRef idx="1">
                <a:schemeClr val="dk1"/>
              </a:lnRef>
              <a:fillRef idx="0">
                <a:schemeClr val="dk1"/>
              </a:fillRef>
              <a:effectRef idx="0">
                <a:schemeClr val="dk1"/>
              </a:effectRef>
              <a:fontRef idx="minor">
                <a:schemeClr val="tx1"/>
              </a:fontRef>
            </p:style>
          </p:cxnSp>
          <p:cxnSp>
            <p:nvCxnSpPr>
              <p:cNvPr id="125" name="直线连接符 135">
                <a:extLst>
                  <a:ext uri="{FF2B5EF4-FFF2-40B4-BE49-F238E27FC236}">
                    <a16:creationId xmlns:a16="http://schemas.microsoft.com/office/drawing/2014/main" id="{9495B6F0-E0B7-48E6-ADB9-5D0F6861B6C5}"/>
                  </a:ext>
                </a:extLst>
              </p:cNvPr>
              <p:cNvCxnSpPr>
                <a:stCxn id="91" idx="6"/>
                <a:endCxn id="92" idx="2"/>
              </p:cNvCxnSpPr>
              <p:nvPr/>
            </p:nvCxnSpPr>
            <p:spPr>
              <a:xfrm flipV="1">
                <a:off x="1891670" y="1767526"/>
                <a:ext cx="152402" cy="887503"/>
              </a:xfrm>
              <a:prstGeom prst="line">
                <a:avLst/>
              </a:prstGeom>
            </p:spPr>
            <p:style>
              <a:lnRef idx="1">
                <a:schemeClr val="dk1"/>
              </a:lnRef>
              <a:fillRef idx="0">
                <a:schemeClr val="dk1"/>
              </a:fillRef>
              <a:effectRef idx="0">
                <a:schemeClr val="dk1"/>
              </a:effectRef>
              <a:fontRef idx="minor">
                <a:schemeClr val="tx1"/>
              </a:fontRef>
            </p:style>
          </p:cxnSp>
          <p:cxnSp>
            <p:nvCxnSpPr>
              <p:cNvPr id="126" name="直线连接符 136">
                <a:extLst>
                  <a:ext uri="{FF2B5EF4-FFF2-40B4-BE49-F238E27FC236}">
                    <a16:creationId xmlns:a16="http://schemas.microsoft.com/office/drawing/2014/main" id="{5A171A2F-FD7C-40F0-B6E9-F83E44EA078D}"/>
                  </a:ext>
                </a:extLst>
              </p:cNvPr>
              <p:cNvCxnSpPr>
                <a:stCxn id="91" idx="6"/>
                <a:endCxn id="93" idx="2"/>
              </p:cNvCxnSpPr>
              <p:nvPr/>
            </p:nvCxnSpPr>
            <p:spPr>
              <a:xfrm flipV="1">
                <a:off x="1891670" y="2090253"/>
                <a:ext cx="152399" cy="564776"/>
              </a:xfrm>
              <a:prstGeom prst="line">
                <a:avLst/>
              </a:prstGeom>
            </p:spPr>
            <p:style>
              <a:lnRef idx="1">
                <a:schemeClr val="dk1"/>
              </a:lnRef>
              <a:fillRef idx="0">
                <a:schemeClr val="dk1"/>
              </a:fillRef>
              <a:effectRef idx="0">
                <a:schemeClr val="dk1"/>
              </a:effectRef>
              <a:fontRef idx="minor">
                <a:schemeClr val="tx1"/>
              </a:fontRef>
            </p:style>
          </p:cxnSp>
          <p:cxnSp>
            <p:nvCxnSpPr>
              <p:cNvPr id="127" name="直线连接符 137">
                <a:extLst>
                  <a:ext uri="{FF2B5EF4-FFF2-40B4-BE49-F238E27FC236}">
                    <a16:creationId xmlns:a16="http://schemas.microsoft.com/office/drawing/2014/main" id="{39DE6266-29D6-465B-92CB-00902B85EB3E}"/>
                  </a:ext>
                </a:extLst>
              </p:cNvPr>
              <p:cNvCxnSpPr>
                <a:stCxn id="91" idx="6"/>
                <a:endCxn id="94" idx="2"/>
              </p:cNvCxnSpPr>
              <p:nvPr/>
            </p:nvCxnSpPr>
            <p:spPr>
              <a:xfrm flipV="1">
                <a:off x="1891670" y="2412981"/>
                <a:ext cx="152400" cy="242048"/>
              </a:xfrm>
              <a:prstGeom prst="line">
                <a:avLst/>
              </a:prstGeom>
            </p:spPr>
            <p:style>
              <a:lnRef idx="1">
                <a:schemeClr val="dk1"/>
              </a:lnRef>
              <a:fillRef idx="0">
                <a:schemeClr val="dk1"/>
              </a:fillRef>
              <a:effectRef idx="0">
                <a:schemeClr val="dk1"/>
              </a:effectRef>
              <a:fontRef idx="minor">
                <a:schemeClr val="tx1"/>
              </a:fontRef>
            </p:style>
          </p:cxnSp>
        </p:grpSp>
        <p:sp>
          <p:nvSpPr>
            <p:cNvPr id="30" name="矩形 29">
              <a:extLst>
                <a:ext uri="{FF2B5EF4-FFF2-40B4-BE49-F238E27FC236}">
                  <a16:creationId xmlns:a16="http://schemas.microsoft.com/office/drawing/2014/main" id="{ECDCA362-8CB2-487B-AFCB-CC366F4D8A0A}"/>
                </a:ext>
              </a:extLst>
            </p:cNvPr>
            <p:cNvSpPr/>
            <p:nvPr/>
          </p:nvSpPr>
          <p:spPr>
            <a:xfrm>
              <a:off x="929677" y="3642380"/>
              <a:ext cx="925253" cy="307777"/>
            </a:xfrm>
            <a:prstGeom prst="rect">
              <a:avLst/>
            </a:prstGeom>
          </p:spPr>
          <p:txBody>
            <a:bodyPr wrap="none">
              <a:spAutoFit/>
            </a:bodyPr>
            <a:lstStyle/>
            <a:p>
              <a:pPr algn="ctr"/>
              <a:r>
                <a:rPr kumimoji="1" lang="zh-CN" altLang="en-US" sz="1400" dirty="0"/>
                <a:t>测试模型</a:t>
              </a:r>
              <a:endParaRPr lang="zh-CN" altLang="en-US" sz="1400" dirty="0"/>
            </a:p>
          </p:txBody>
        </p:sp>
        <p:cxnSp>
          <p:nvCxnSpPr>
            <p:cNvPr id="31" name="直线箭头连接符 41">
              <a:extLst>
                <a:ext uri="{FF2B5EF4-FFF2-40B4-BE49-F238E27FC236}">
                  <a16:creationId xmlns:a16="http://schemas.microsoft.com/office/drawing/2014/main" id="{E794215F-EEE9-42A3-B1E5-FF184CEB471B}"/>
                </a:ext>
              </a:extLst>
            </p:cNvPr>
            <p:cNvCxnSpPr>
              <a:cxnSpLocks/>
            </p:cNvCxnSpPr>
            <p:nvPr/>
          </p:nvCxnSpPr>
          <p:spPr>
            <a:xfrm flipV="1">
              <a:off x="2147505" y="4324640"/>
              <a:ext cx="361168" cy="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2" name="直线箭头连接符 42">
              <a:extLst>
                <a:ext uri="{FF2B5EF4-FFF2-40B4-BE49-F238E27FC236}">
                  <a16:creationId xmlns:a16="http://schemas.microsoft.com/office/drawing/2014/main" id="{C8D8BEFD-0837-4417-BEC1-965952F48A63}"/>
                </a:ext>
              </a:extLst>
            </p:cNvPr>
            <p:cNvCxnSpPr>
              <a:cxnSpLocks/>
            </p:cNvCxnSpPr>
            <p:nvPr/>
          </p:nvCxnSpPr>
          <p:spPr>
            <a:xfrm>
              <a:off x="2133013" y="2836531"/>
              <a:ext cx="37566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nvGrpSpPr>
            <p:cNvPr id="33" name="组合 32">
              <a:extLst>
                <a:ext uri="{FF2B5EF4-FFF2-40B4-BE49-F238E27FC236}">
                  <a16:creationId xmlns:a16="http://schemas.microsoft.com/office/drawing/2014/main" id="{67A43FE8-53B4-4100-896A-25FB94B9C323}"/>
                </a:ext>
              </a:extLst>
            </p:cNvPr>
            <p:cNvGrpSpPr/>
            <p:nvPr/>
          </p:nvGrpSpPr>
          <p:grpSpPr>
            <a:xfrm>
              <a:off x="962573" y="2458870"/>
              <a:ext cx="903033" cy="912414"/>
              <a:chOff x="1022091" y="1538929"/>
              <a:chExt cx="1210240" cy="1210229"/>
            </a:xfrm>
          </p:grpSpPr>
          <p:sp>
            <p:nvSpPr>
              <p:cNvPr id="34" name="椭圆 33">
                <a:extLst>
                  <a:ext uri="{FF2B5EF4-FFF2-40B4-BE49-F238E27FC236}">
                    <a16:creationId xmlns:a16="http://schemas.microsoft.com/office/drawing/2014/main" id="{9B585465-36D3-48C3-9F9E-1362501973B7}"/>
                  </a:ext>
                </a:extLst>
              </p:cNvPr>
              <p:cNvSpPr/>
              <p:nvPr/>
            </p:nvSpPr>
            <p:spPr>
              <a:xfrm>
                <a:off x="1022094" y="1727187"/>
                <a:ext cx="188259" cy="188258"/>
              </a:xfrm>
              <a:prstGeom prst="ellipse">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35" name="椭圆 34">
                <a:extLst>
                  <a:ext uri="{FF2B5EF4-FFF2-40B4-BE49-F238E27FC236}">
                    <a16:creationId xmlns:a16="http://schemas.microsoft.com/office/drawing/2014/main" id="{F1104663-A3D2-4970-B94B-3A4A1C659B66}"/>
                  </a:ext>
                </a:extLst>
              </p:cNvPr>
              <p:cNvSpPr/>
              <p:nvPr/>
            </p:nvSpPr>
            <p:spPr>
              <a:xfrm>
                <a:off x="1022091" y="2049914"/>
                <a:ext cx="188259" cy="188258"/>
              </a:xfrm>
              <a:prstGeom prst="ellipse">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36" name="椭圆 35">
                <a:extLst>
                  <a:ext uri="{FF2B5EF4-FFF2-40B4-BE49-F238E27FC236}">
                    <a16:creationId xmlns:a16="http://schemas.microsoft.com/office/drawing/2014/main" id="{0D22EC55-554E-40E9-986B-9005DECDFB86}"/>
                  </a:ext>
                </a:extLst>
              </p:cNvPr>
              <p:cNvSpPr/>
              <p:nvPr/>
            </p:nvSpPr>
            <p:spPr>
              <a:xfrm>
                <a:off x="1022092" y="2372642"/>
                <a:ext cx="188259" cy="188258"/>
              </a:xfrm>
              <a:prstGeom prst="ellipse">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37" name="椭圆 36">
                <a:extLst>
                  <a:ext uri="{FF2B5EF4-FFF2-40B4-BE49-F238E27FC236}">
                    <a16:creationId xmlns:a16="http://schemas.microsoft.com/office/drawing/2014/main" id="{49D996CA-454A-4018-96E2-DAE93093CB2E}"/>
                  </a:ext>
                </a:extLst>
              </p:cNvPr>
              <p:cNvSpPr/>
              <p:nvPr/>
            </p:nvSpPr>
            <p:spPr>
              <a:xfrm>
                <a:off x="1362753" y="1538929"/>
                <a:ext cx="188259" cy="188258"/>
              </a:xfrm>
              <a:prstGeom prst="ellipse">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38" name="椭圆 37">
                <a:extLst>
                  <a:ext uri="{FF2B5EF4-FFF2-40B4-BE49-F238E27FC236}">
                    <a16:creationId xmlns:a16="http://schemas.microsoft.com/office/drawing/2014/main" id="{C67D4C43-82FF-4D83-9F3A-EA5FCCC8CA48}"/>
                  </a:ext>
                </a:extLst>
              </p:cNvPr>
              <p:cNvSpPr/>
              <p:nvPr/>
            </p:nvSpPr>
            <p:spPr>
              <a:xfrm>
                <a:off x="1362753" y="1861656"/>
                <a:ext cx="188259" cy="188258"/>
              </a:xfrm>
              <a:prstGeom prst="ellipse">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dirty="0"/>
              </a:p>
            </p:txBody>
          </p:sp>
          <p:sp>
            <p:nvSpPr>
              <p:cNvPr id="39" name="椭圆 38">
                <a:extLst>
                  <a:ext uri="{FF2B5EF4-FFF2-40B4-BE49-F238E27FC236}">
                    <a16:creationId xmlns:a16="http://schemas.microsoft.com/office/drawing/2014/main" id="{B717A57E-EE5B-45C3-8E7E-458216D6EDCE}"/>
                  </a:ext>
                </a:extLst>
              </p:cNvPr>
              <p:cNvSpPr/>
              <p:nvPr/>
            </p:nvSpPr>
            <p:spPr>
              <a:xfrm>
                <a:off x="1362753" y="2224723"/>
                <a:ext cx="188259" cy="188258"/>
              </a:xfrm>
              <a:prstGeom prst="ellipse">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40" name="椭圆 39">
                <a:extLst>
                  <a:ext uri="{FF2B5EF4-FFF2-40B4-BE49-F238E27FC236}">
                    <a16:creationId xmlns:a16="http://schemas.microsoft.com/office/drawing/2014/main" id="{CC771236-798E-47C8-B4E5-85A73B39B4BC}"/>
                  </a:ext>
                </a:extLst>
              </p:cNvPr>
              <p:cNvSpPr/>
              <p:nvPr/>
            </p:nvSpPr>
            <p:spPr>
              <a:xfrm>
                <a:off x="1362752" y="2560900"/>
                <a:ext cx="188259" cy="188258"/>
              </a:xfrm>
              <a:prstGeom prst="ellipse">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41" name="椭圆 40">
                <a:extLst>
                  <a:ext uri="{FF2B5EF4-FFF2-40B4-BE49-F238E27FC236}">
                    <a16:creationId xmlns:a16="http://schemas.microsoft.com/office/drawing/2014/main" id="{30065F92-1257-4553-85D4-AF5449F4D8BF}"/>
                  </a:ext>
                </a:extLst>
              </p:cNvPr>
              <p:cNvSpPr/>
              <p:nvPr/>
            </p:nvSpPr>
            <p:spPr>
              <a:xfrm>
                <a:off x="1703412" y="1538929"/>
                <a:ext cx="188259" cy="188258"/>
              </a:xfrm>
              <a:prstGeom prst="ellipse">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dirty="0"/>
              </a:p>
            </p:txBody>
          </p:sp>
          <p:sp>
            <p:nvSpPr>
              <p:cNvPr id="42" name="椭圆 41">
                <a:extLst>
                  <a:ext uri="{FF2B5EF4-FFF2-40B4-BE49-F238E27FC236}">
                    <a16:creationId xmlns:a16="http://schemas.microsoft.com/office/drawing/2014/main" id="{03A8F165-FE75-4B55-8F72-4E80B205CCC3}"/>
                  </a:ext>
                </a:extLst>
              </p:cNvPr>
              <p:cNvSpPr/>
              <p:nvPr/>
            </p:nvSpPr>
            <p:spPr>
              <a:xfrm>
                <a:off x="1703412" y="1861656"/>
                <a:ext cx="188259" cy="188258"/>
              </a:xfrm>
              <a:prstGeom prst="ellipse">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43" name="椭圆 42">
                <a:extLst>
                  <a:ext uri="{FF2B5EF4-FFF2-40B4-BE49-F238E27FC236}">
                    <a16:creationId xmlns:a16="http://schemas.microsoft.com/office/drawing/2014/main" id="{43F432A8-55BF-4DEC-A8B0-474E9EFD7C3D}"/>
                  </a:ext>
                </a:extLst>
              </p:cNvPr>
              <p:cNvSpPr/>
              <p:nvPr/>
            </p:nvSpPr>
            <p:spPr>
              <a:xfrm>
                <a:off x="1703412" y="2224723"/>
                <a:ext cx="188259" cy="188258"/>
              </a:xfrm>
              <a:prstGeom prst="ellipse">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44" name="椭圆 43">
                <a:extLst>
                  <a:ext uri="{FF2B5EF4-FFF2-40B4-BE49-F238E27FC236}">
                    <a16:creationId xmlns:a16="http://schemas.microsoft.com/office/drawing/2014/main" id="{C20034BA-11AF-484A-AF42-F12F945F4121}"/>
                  </a:ext>
                </a:extLst>
              </p:cNvPr>
              <p:cNvSpPr/>
              <p:nvPr/>
            </p:nvSpPr>
            <p:spPr>
              <a:xfrm>
                <a:off x="1703411" y="2560900"/>
                <a:ext cx="188259" cy="188258"/>
              </a:xfrm>
              <a:prstGeom prst="ellipse">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45" name="椭圆 44">
                <a:extLst>
                  <a:ext uri="{FF2B5EF4-FFF2-40B4-BE49-F238E27FC236}">
                    <a16:creationId xmlns:a16="http://schemas.microsoft.com/office/drawing/2014/main" id="{35B37DB3-F2C9-483C-8299-B29279603786}"/>
                  </a:ext>
                </a:extLst>
              </p:cNvPr>
              <p:cNvSpPr/>
              <p:nvPr/>
            </p:nvSpPr>
            <p:spPr>
              <a:xfrm>
                <a:off x="2044072" y="1673397"/>
                <a:ext cx="188259" cy="188258"/>
              </a:xfrm>
              <a:prstGeom prst="ellipse">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46" name="椭圆 45">
                <a:extLst>
                  <a:ext uri="{FF2B5EF4-FFF2-40B4-BE49-F238E27FC236}">
                    <a16:creationId xmlns:a16="http://schemas.microsoft.com/office/drawing/2014/main" id="{C9067171-1006-4CFF-9123-6778602713AF}"/>
                  </a:ext>
                </a:extLst>
              </p:cNvPr>
              <p:cNvSpPr/>
              <p:nvPr/>
            </p:nvSpPr>
            <p:spPr>
              <a:xfrm>
                <a:off x="2044069" y="1996124"/>
                <a:ext cx="188259" cy="188258"/>
              </a:xfrm>
              <a:prstGeom prst="ellipse">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47" name="椭圆 46">
                <a:extLst>
                  <a:ext uri="{FF2B5EF4-FFF2-40B4-BE49-F238E27FC236}">
                    <a16:creationId xmlns:a16="http://schemas.microsoft.com/office/drawing/2014/main" id="{707F94FF-A136-49AA-B80F-33B3C31A5ED9}"/>
                  </a:ext>
                </a:extLst>
              </p:cNvPr>
              <p:cNvSpPr/>
              <p:nvPr/>
            </p:nvSpPr>
            <p:spPr>
              <a:xfrm>
                <a:off x="2044070" y="2318852"/>
                <a:ext cx="188259" cy="188258"/>
              </a:xfrm>
              <a:prstGeom prst="ellipse">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cxnSp>
            <p:nvCxnSpPr>
              <p:cNvPr id="48" name="直线连接符 58">
                <a:extLst>
                  <a:ext uri="{FF2B5EF4-FFF2-40B4-BE49-F238E27FC236}">
                    <a16:creationId xmlns:a16="http://schemas.microsoft.com/office/drawing/2014/main" id="{61530D0D-1CB7-47F2-8B65-8D9BF570CA12}"/>
                  </a:ext>
                </a:extLst>
              </p:cNvPr>
              <p:cNvCxnSpPr>
                <a:cxnSpLocks/>
                <a:stCxn id="34" idx="6"/>
                <a:endCxn id="37" idx="2"/>
              </p:cNvCxnSpPr>
              <p:nvPr/>
            </p:nvCxnSpPr>
            <p:spPr>
              <a:xfrm flipV="1">
                <a:off x="1210353" y="1633058"/>
                <a:ext cx="152400" cy="188258"/>
              </a:xfrm>
              <a:prstGeom prst="line">
                <a:avLst/>
              </a:prstGeom>
            </p:spPr>
            <p:style>
              <a:lnRef idx="1">
                <a:schemeClr val="dk1"/>
              </a:lnRef>
              <a:fillRef idx="0">
                <a:schemeClr val="dk1"/>
              </a:fillRef>
              <a:effectRef idx="0">
                <a:schemeClr val="dk1"/>
              </a:effectRef>
              <a:fontRef idx="minor">
                <a:schemeClr val="tx1"/>
              </a:fontRef>
            </p:style>
          </p:cxnSp>
          <p:cxnSp>
            <p:nvCxnSpPr>
              <p:cNvPr id="49" name="直线连接符 59">
                <a:extLst>
                  <a:ext uri="{FF2B5EF4-FFF2-40B4-BE49-F238E27FC236}">
                    <a16:creationId xmlns:a16="http://schemas.microsoft.com/office/drawing/2014/main" id="{73D5D1A7-374D-4E9F-B43B-75772513951D}"/>
                  </a:ext>
                </a:extLst>
              </p:cNvPr>
              <p:cNvCxnSpPr>
                <a:cxnSpLocks/>
                <a:stCxn id="34" idx="6"/>
                <a:endCxn id="38" idx="2"/>
              </p:cNvCxnSpPr>
              <p:nvPr/>
            </p:nvCxnSpPr>
            <p:spPr>
              <a:xfrm>
                <a:off x="1210353" y="1821316"/>
                <a:ext cx="152400" cy="134469"/>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50" name="直线连接符 60">
                <a:extLst>
                  <a:ext uri="{FF2B5EF4-FFF2-40B4-BE49-F238E27FC236}">
                    <a16:creationId xmlns:a16="http://schemas.microsoft.com/office/drawing/2014/main" id="{45BECCFC-162E-4047-92C0-CF3384DF3A6A}"/>
                  </a:ext>
                </a:extLst>
              </p:cNvPr>
              <p:cNvCxnSpPr>
                <a:cxnSpLocks/>
                <a:stCxn id="34" idx="6"/>
                <a:endCxn id="39" idx="2"/>
              </p:cNvCxnSpPr>
              <p:nvPr/>
            </p:nvCxnSpPr>
            <p:spPr>
              <a:xfrm>
                <a:off x="1210353" y="1821316"/>
                <a:ext cx="152400" cy="49753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51" name="直线连接符 61">
                <a:extLst>
                  <a:ext uri="{FF2B5EF4-FFF2-40B4-BE49-F238E27FC236}">
                    <a16:creationId xmlns:a16="http://schemas.microsoft.com/office/drawing/2014/main" id="{49D3E065-7321-423F-A315-980C4D859592}"/>
                  </a:ext>
                </a:extLst>
              </p:cNvPr>
              <p:cNvCxnSpPr>
                <a:stCxn id="34" idx="6"/>
                <a:endCxn id="40" idx="2"/>
              </p:cNvCxnSpPr>
              <p:nvPr/>
            </p:nvCxnSpPr>
            <p:spPr>
              <a:xfrm>
                <a:off x="1210353" y="1821316"/>
                <a:ext cx="152399" cy="833713"/>
              </a:xfrm>
              <a:prstGeom prst="line">
                <a:avLst/>
              </a:prstGeom>
            </p:spPr>
            <p:style>
              <a:lnRef idx="1">
                <a:schemeClr val="dk1"/>
              </a:lnRef>
              <a:fillRef idx="0">
                <a:schemeClr val="dk1"/>
              </a:fillRef>
              <a:effectRef idx="0">
                <a:schemeClr val="dk1"/>
              </a:effectRef>
              <a:fontRef idx="minor">
                <a:schemeClr val="tx1"/>
              </a:fontRef>
            </p:style>
          </p:cxnSp>
          <p:cxnSp>
            <p:nvCxnSpPr>
              <p:cNvPr id="52" name="直线连接符 62">
                <a:extLst>
                  <a:ext uri="{FF2B5EF4-FFF2-40B4-BE49-F238E27FC236}">
                    <a16:creationId xmlns:a16="http://schemas.microsoft.com/office/drawing/2014/main" id="{9F3EA952-D45F-4800-9458-F98BFB72B95A}"/>
                  </a:ext>
                </a:extLst>
              </p:cNvPr>
              <p:cNvCxnSpPr>
                <a:cxnSpLocks/>
                <a:stCxn id="35" idx="6"/>
                <a:endCxn id="37" idx="2"/>
              </p:cNvCxnSpPr>
              <p:nvPr/>
            </p:nvCxnSpPr>
            <p:spPr>
              <a:xfrm flipV="1">
                <a:off x="1210350" y="1633058"/>
                <a:ext cx="152403" cy="510985"/>
              </a:xfrm>
              <a:prstGeom prst="line">
                <a:avLst/>
              </a:prstGeom>
            </p:spPr>
            <p:style>
              <a:lnRef idx="1">
                <a:schemeClr val="dk1"/>
              </a:lnRef>
              <a:fillRef idx="0">
                <a:schemeClr val="dk1"/>
              </a:fillRef>
              <a:effectRef idx="0">
                <a:schemeClr val="dk1"/>
              </a:effectRef>
              <a:fontRef idx="minor">
                <a:schemeClr val="tx1"/>
              </a:fontRef>
            </p:style>
          </p:cxnSp>
          <p:cxnSp>
            <p:nvCxnSpPr>
              <p:cNvPr id="53" name="直线连接符 63">
                <a:extLst>
                  <a:ext uri="{FF2B5EF4-FFF2-40B4-BE49-F238E27FC236}">
                    <a16:creationId xmlns:a16="http://schemas.microsoft.com/office/drawing/2014/main" id="{29500BD4-AC9D-46E1-AF5C-0C8DA868462B}"/>
                  </a:ext>
                </a:extLst>
              </p:cNvPr>
              <p:cNvCxnSpPr>
                <a:cxnSpLocks/>
                <a:stCxn id="35" idx="6"/>
                <a:endCxn id="38" idx="2"/>
              </p:cNvCxnSpPr>
              <p:nvPr/>
            </p:nvCxnSpPr>
            <p:spPr>
              <a:xfrm flipV="1">
                <a:off x="1210350" y="1955785"/>
                <a:ext cx="152403" cy="188258"/>
              </a:xfrm>
              <a:prstGeom prst="line">
                <a:avLst/>
              </a:prstGeom>
            </p:spPr>
            <p:style>
              <a:lnRef idx="1">
                <a:schemeClr val="dk1"/>
              </a:lnRef>
              <a:fillRef idx="0">
                <a:schemeClr val="dk1"/>
              </a:fillRef>
              <a:effectRef idx="0">
                <a:schemeClr val="dk1"/>
              </a:effectRef>
              <a:fontRef idx="minor">
                <a:schemeClr val="tx1"/>
              </a:fontRef>
            </p:style>
          </p:cxnSp>
          <p:cxnSp>
            <p:nvCxnSpPr>
              <p:cNvPr id="54" name="直线连接符 64">
                <a:extLst>
                  <a:ext uri="{FF2B5EF4-FFF2-40B4-BE49-F238E27FC236}">
                    <a16:creationId xmlns:a16="http://schemas.microsoft.com/office/drawing/2014/main" id="{4CD264E6-775A-4DB1-BABE-3DB500E00A8F}"/>
                  </a:ext>
                </a:extLst>
              </p:cNvPr>
              <p:cNvCxnSpPr>
                <a:stCxn id="35" idx="6"/>
                <a:endCxn id="39" idx="2"/>
              </p:cNvCxnSpPr>
              <p:nvPr/>
            </p:nvCxnSpPr>
            <p:spPr>
              <a:xfrm>
                <a:off x="1210350" y="2144043"/>
                <a:ext cx="152403" cy="174809"/>
              </a:xfrm>
              <a:prstGeom prst="line">
                <a:avLst/>
              </a:prstGeom>
            </p:spPr>
            <p:style>
              <a:lnRef idx="1">
                <a:schemeClr val="dk1"/>
              </a:lnRef>
              <a:fillRef idx="0">
                <a:schemeClr val="dk1"/>
              </a:fillRef>
              <a:effectRef idx="0">
                <a:schemeClr val="dk1"/>
              </a:effectRef>
              <a:fontRef idx="minor">
                <a:schemeClr val="tx1"/>
              </a:fontRef>
            </p:style>
          </p:cxnSp>
          <p:cxnSp>
            <p:nvCxnSpPr>
              <p:cNvPr id="55" name="直线连接符 65">
                <a:extLst>
                  <a:ext uri="{FF2B5EF4-FFF2-40B4-BE49-F238E27FC236}">
                    <a16:creationId xmlns:a16="http://schemas.microsoft.com/office/drawing/2014/main" id="{87978E5E-CAC3-48DE-81AF-D759433EAEFA}"/>
                  </a:ext>
                </a:extLst>
              </p:cNvPr>
              <p:cNvCxnSpPr>
                <a:stCxn id="35" idx="6"/>
                <a:endCxn id="40" idx="2"/>
              </p:cNvCxnSpPr>
              <p:nvPr/>
            </p:nvCxnSpPr>
            <p:spPr>
              <a:xfrm>
                <a:off x="1210350" y="2144043"/>
                <a:ext cx="152402" cy="5109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线连接符 66">
                <a:extLst>
                  <a:ext uri="{FF2B5EF4-FFF2-40B4-BE49-F238E27FC236}">
                    <a16:creationId xmlns:a16="http://schemas.microsoft.com/office/drawing/2014/main" id="{DB42222E-EC8E-461A-ADE6-719589731A00}"/>
                  </a:ext>
                </a:extLst>
              </p:cNvPr>
              <p:cNvCxnSpPr>
                <a:cxnSpLocks/>
                <a:stCxn id="36" idx="6"/>
                <a:endCxn id="38" idx="2"/>
              </p:cNvCxnSpPr>
              <p:nvPr/>
            </p:nvCxnSpPr>
            <p:spPr>
              <a:xfrm flipV="1">
                <a:off x="1210351" y="1955785"/>
                <a:ext cx="152402" cy="510986"/>
              </a:xfrm>
              <a:prstGeom prst="line">
                <a:avLst/>
              </a:prstGeom>
            </p:spPr>
            <p:style>
              <a:lnRef idx="1">
                <a:schemeClr val="dk1"/>
              </a:lnRef>
              <a:fillRef idx="0">
                <a:schemeClr val="dk1"/>
              </a:fillRef>
              <a:effectRef idx="0">
                <a:schemeClr val="dk1"/>
              </a:effectRef>
              <a:fontRef idx="minor">
                <a:schemeClr val="tx1"/>
              </a:fontRef>
            </p:style>
          </p:cxnSp>
          <p:cxnSp>
            <p:nvCxnSpPr>
              <p:cNvPr id="57" name="直线连接符 67">
                <a:extLst>
                  <a:ext uri="{FF2B5EF4-FFF2-40B4-BE49-F238E27FC236}">
                    <a16:creationId xmlns:a16="http://schemas.microsoft.com/office/drawing/2014/main" id="{C8D896A4-3DA4-4C72-B86F-465DEA4CB254}"/>
                  </a:ext>
                </a:extLst>
              </p:cNvPr>
              <p:cNvCxnSpPr>
                <a:cxnSpLocks/>
                <a:stCxn id="36" idx="6"/>
                <a:endCxn id="39" idx="2"/>
              </p:cNvCxnSpPr>
              <p:nvPr/>
            </p:nvCxnSpPr>
            <p:spPr>
              <a:xfrm flipV="1">
                <a:off x="1210351" y="2318852"/>
                <a:ext cx="152402" cy="147919"/>
              </a:xfrm>
              <a:prstGeom prst="line">
                <a:avLst/>
              </a:prstGeom>
            </p:spPr>
            <p:style>
              <a:lnRef idx="1">
                <a:schemeClr val="dk1"/>
              </a:lnRef>
              <a:fillRef idx="0">
                <a:schemeClr val="dk1"/>
              </a:fillRef>
              <a:effectRef idx="0">
                <a:schemeClr val="dk1"/>
              </a:effectRef>
              <a:fontRef idx="minor">
                <a:schemeClr val="tx1"/>
              </a:fontRef>
            </p:style>
          </p:cxnSp>
          <p:cxnSp>
            <p:nvCxnSpPr>
              <p:cNvPr id="58" name="直线连接符 68">
                <a:extLst>
                  <a:ext uri="{FF2B5EF4-FFF2-40B4-BE49-F238E27FC236}">
                    <a16:creationId xmlns:a16="http://schemas.microsoft.com/office/drawing/2014/main" id="{C98E998A-A02E-45BE-869B-5860F83A99D2}"/>
                  </a:ext>
                </a:extLst>
              </p:cNvPr>
              <p:cNvCxnSpPr>
                <a:stCxn id="36" idx="6"/>
                <a:endCxn id="40" idx="2"/>
              </p:cNvCxnSpPr>
              <p:nvPr/>
            </p:nvCxnSpPr>
            <p:spPr>
              <a:xfrm>
                <a:off x="1210351" y="2466771"/>
                <a:ext cx="152401" cy="188258"/>
              </a:xfrm>
              <a:prstGeom prst="line">
                <a:avLst/>
              </a:prstGeom>
            </p:spPr>
            <p:style>
              <a:lnRef idx="1">
                <a:schemeClr val="dk1"/>
              </a:lnRef>
              <a:fillRef idx="0">
                <a:schemeClr val="dk1"/>
              </a:fillRef>
              <a:effectRef idx="0">
                <a:schemeClr val="dk1"/>
              </a:effectRef>
              <a:fontRef idx="minor">
                <a:schemeClr val="tx1"/>
              </a:fontRef>
            </p:style>
          </p:cxnSp>
          <p:cxnSp>
            <p:nvCxnSpPr>
              <p:cNvPr id="59" name="直线连接符 69">
                <a:extLst>
                  <a:ext uri="{FF2B5EF4-FFF2-40B4-BE49-F238E27FC236}">
                    <a16:creationId xmlns:a16="http://schemas.microsoft.com/office/drawing/2014/main" id="{16FC9524-39E2-4309-9C0F-6B749E0975EA}"/>
                  </a:ext>
                </a:extLst>
              </p:cNvPr>
              <p:cNvCxnSpPr>
                <a:stCxn id="37" idx="6"/>
                <a:endCxn id="41" idx="2"/>
              </p:cNvCxnSpPr>
              <p:nvPr/>
            </p:nvCxnSpPr>
            <p:spPr>
              <a:xfrm>
                <a:off x="1551012" y="1633058"/>
                <a:ext cx="152400" cy="0"/>
              </a:xfrm>
              <a:prstGeom prst="line">
                <a:avLst/>
              </a:prstGeom>
            </p:spPr>
            <p:style>
              <a:lnRef idx="1">
                <a:schemeClr val="dk1"/>
              </a:lnRef>
              <a:fillRef idx="0">
                <a:schemeClr val="dk1"/>
              </a:fillRef>
              <a:effectRef idx="0">
                <a:schemeClr val="dk1"/>
              </a:effectRef>
              <a:fontRef idx="minor">
                <a:schemeClr val="tx1"/>
              </a:fontRef>
            </p:style>
          </p:cxnSp>
          <p:cxnSp>
            <p:nvCxnSpPr>
              <p:cNvPr id="60" name="直线连接符 70">
                <a:extLst>
                  <a:ext uri="{FF2B5EF4-FFF2-40B4-BE49-F238E27FC236}">
                    <a16:creationId xmlns:a16="http://schemas.microsoft.com/office/drawing/2014/main" id="{002B2988-5213-4147-9BC5-AD10BC035F15}"/>
                  </a:ext>
                </a:extLst>
              </p:cNvPr>
              <p:cNvCxnSpPr/>
              <p:nvPr/>
            </p:nvCxnSpPr>
            <p:spPr>
              <a:xfrm>
                <a:off x="1551011" y="1936297"/>
                <a:ext cx="152400" cy="0"/>
              </a:xfrm>
              <a:prstGeom prst="line">
                <a:avLst/>
              </a:prstGeom>
            </p:spPr>
            <p:style>
              <a:lnRef idx="1">
                <a:schemeClr val="dk1"/>
              </a:lnRef>
              <a:fillRef idx="0">
                <a:schemeClr val="dk1"/>
              </a:fillRef>
              <a:effectRef idx="0">
                <a:schemeClr val="dk1"/>
              </a:effectRef>
              <a:fontRef idx="minor">
                <a:schemeClr val="tx1"/>
              </a:fontRef>
            </p:style>
          </p:cxnSp>
          <p:cxnSp>
            <p:nvCxnSpPr>
              <p:cNvPr id="61" name="直线连接符 71">
                <a:extLst>
                  <a:ext uri="{FF2B5EF4-FFF2-40B4-BE49-F238E27FC236}">
                    <a16:creationId xmlns:a16="http://schemas.microsoft.com/office/drawing/2014/main" id="{41F1FA38-BB57-4CF8-837B-368A02F3DB23}"/>
                  </a:ext>
                </a:extLst>
              </p:cNvPr>
              <p:cNvCxnSpPr/>
              <p:nvPr/>
            </p:nvCxnSpPr>
            <p:spPr>
              <a:xfrm>
                <a:off x="1551011" y="2308405"/>
                <a:ext cx="152400" cy="0"/>
              </a:xfrm>
              <a:prstGeom prst="line">
                <a:avLst/>
              </a:prstGeom>
            </p:spPr>
            <p:style>
              <a:lnRef idx="1">
                <a:schemeClr val="dk1"/>
              </a:lnRef>
              <a:fillRef idx="0">
                <a:schemeClr val="dk1"/>
              </a:fillRef>
              <a:effectRef idx="0">
                <a:schemeClr val="dk1"/>
              </a:effectRef>
              <a:fontRef idx="minor">
                <a:schemeClr val="tx1"/>
              </a:fontRef>
            </p:style>
          </p:cxnSp>
          <p:cxnSp>
            <p:nvCxnSpPr>
              <p:cNvPr id="62" name="直线连接符 72">
                <a:extLst>
                  <a:ext uri="{FF2B5EF4-FFF2-40B4-BE49-F238E27FC236}">
                    <a16:creationId xmlns:a16="http://schemas.microsoft.com/office/drawing/2014/main" id="{4B97DC5A-0410-4E15-9898-A9974737B298}"/>
                  </a:ext>
                </a:extLst>
              </p:cNvPr>
              <p:cNvCxnSpPr/>
              <p:nvPr/>
            </p:nvCxnSpPr>
            <p:spPr>
              <a:xfrm>
                <a:off x="1551011" y="2655029"/>
                <a:ext cx="152400" cy="0"/>
              </a:xfrm>
              <a:prstGeom prst="line">
                <a:avLst/>
              </a:prstGeom>
            </p:spPr>
            <p:style>
              <a:lnRef idx="1">
                <a:schemeClr val="dk1"/>
              </a:lnRef>
              <a:fillRef idx="0">
                <a:schemeClr val="dk1"/>
              </a:fillRef>
              <a:effectRef idx="0">
                <a:schemeClr val="dk1"/>
              </a:effectRef>
              <a:fontRef idx="minor">
                <a:schemeClr val="tx1"/>
              </a:fontRef>
            </p:style>
          </p:cxnSp>
          <p:cxnSp>
            <p:nvCxnSpPr>
              <p:cNvPr id="63" name="直线连接符 73">
                <a:extLst>
                  <a:ext uri="{FF2B5EF4-FFF2-40B4-BE49-F238E27FC236}">
                    <a16:creationId xmlns:a16="http://schemas.microsoft.com/office/drawing/2014/main" id="{9E5FE886-B2AB-4107-9ADE-AFCACE75DF2E}"/>
                  </a:ext>
                </a:extLst>
              </p:cNvPr>
              <p:cNvCxnSpPr>
                <a:stCxn id="37" idx="6"/>
                <a:endCxn id="42" idx="2"/>
              </p:cNvCxnSpPr>
              <p:nvPr/>
            </p:nvCxnSpPr>
            <p:spPr>
              <a:xfrm>
                <a:off x="1551012" y="1633058"/>
                <a:ext cx="152400" cy="322727"/>
              </a:xfrm>
              <a:prstGeom prst="line">
                <a:avLst/>
              </a:prstGeom>
            </p:spPr>
            <p:style>
              <a:lnRef idx="1">
                <a:schemeClr val="dk1"/>
              </a:lnRef>
              <a:fillRef idx="0">
                <a:schemeClr val="dk1"/>
              </a:fillRef>
              <a:effectRef idx="0">
                <a:schemeClr val="dk1"/>
              </a:effectRef>
              <a:fontRef idx="minor">
                <a:schemeClr val="tx1"/>
              </a:fontRef>
            </p:style>
          </p:cxnSp>
          <p:cxnSp>
            <p:nvCxnSpPr>
              <p:cNvPr id="64" name="直线连接符 74">
                <a:extLst>
                  <a:ext uri="{FF2B5EF4-FFF2-40B4-BE49-F238E27FC236}">
                    <a16:creationId xmlns:a16="http://schemas.microsoft.com/office/drawing/2014/main" id="{CEC15260-38A0-4813-BBED-92089150AB34}"/>
                  </a:ext>
                </a:extLst>
              </p:cNvPr>
              <p:cNvCxnSpPr>
                <a:stCxn id="41" idx="2"/>
                <a:endCxn id="38" idx="6"/>
              </p:cNvCxnSpPr>
              <p:nvPr/>
            </p:nvCxnSpPr>
            <p:spPr>
              <a:xfrm flipH="1">
                <a:off x="1551012" y="1633058"/>
                <a:ext cx="152400" cy="322727"/>
              </a:xfrm>
              <a:prstGeom prst="line">
                <a:avLst/>
              </a:prstGeom>
            </p:spPr>
            <p:style>
              <a:lnRef idx="1">
                <a:schemeClr val="dk1"/>
              </a:lnRef>
              <a:fillRef idx="0">
                <a:schemeClr val="dk1"/>
              </a:fillRef>
              <a:effectRef idx="0">
                <a:schemeClr val="dk1"/>
              </a:effectRef>
              <a:fontRef idx="minor">
                <a:schemeClr val="tx1"/>
              </a:fontRef>
            </p:style>
          </p:cxnSp>
          <p:cxnSp>
            <p:nvCxnSpPr>
              <p:cNvPr id="65" name="直线连接符 75">
                <a:extLst>
                  <a:ext uri="{FF2B5EF4-FFF2-40B4-BE49-F238E27FC236}">
                    <a16:creationId xmlns:a16="http://schemas.microsoft.com/office/drawing/2014/main" id="{A939A4DD-9F12-41FE-AD19-FB0DF70046A8}"/>
                  </a:ext>
                </a:extLst>
              </p:cNvPr>
              <p:cNvCxnSpPr>
                <a:stCxn id="38" idx="6"/>
                <a:endCxn id="43" idx="2"/>
              </p:cNvCxnSpPr>
              <p:nvPr/>
            </p:nvCxnSpPr>
            <p:spPr>
              <a:xfrm>
                <a:off x="1551012" y="1955785"/>
                <a:ext cx="152400" cy="363067"/>
              </a:xfrm>
              <a:prstGeom prst="line">
                <a:avLst/>
              </a:prstGeom>
            </p:spPr>
            <p:style>
              <a:lnRef idx="1">
                <a:schemeClr val="dk1"/>
              </a:lnRef>
              <a:fillRef idx="0">
                <a:schemeClr val="dk1"/>
              </a:fillRef>
              <a:effectRef idx="0">
                <a:schemeClr val="dk1"/>
              </a:effectRef>
              <a:fontRef idx="minor">
                <a:schemeClr val="tx1"/>
              </a:fontRef>
            </p:style>
          </p:cxnSp>
          <p:cxnSp>
            <p:nvCxnSpPr>
              <p:cNvPr id="66" name="直线连接符 76">
                <a:extLst>
                  <a:ext uri="{FF2B5EF4-FFF2-40B4-BE49-F238E27FC236}">
                    <a16:creationId xmlns:a16="http://schemas.microsoft.com/office/drawing/2014/main" id="{A24671D2-B9D4-40E2-B423-AB4B603F46D4}"/>
                  </a:ext>
                </a:extLst>
              </p:cNvPr>
              <p:cNvCxnSpPr/>
              <p:nvPr/>
            </p:nvCxnSpPr>
            <p:spPr>
              <a:xfrm>
                <a:off x="1551009" y="2298150"/>
                <a:ext cx="152400" cy="363067"/>
              </a:xfrm>
              <a:prstGeom prst="line">
                <a:avLst/>
              </a:prstGeom>
            </p:spPr>
            <p:style>
              <a:lnRef idx="1">
                <a:schemeClr val="dk1"/>
              </a:lnRef>
              <a:fillRef idx="0">
                <a:schemeClr val="dk1"/>
              </a:fillRef>
              <a:effectRef idx="0">
                <a:schemeClr val="dk1"/>
              </a:effectRef>
              <a:fontRef idx="minor">
                <a:schemeClr val="tx1"/>
              </a:fontRef>
            </p:style>
          </p:cxnSp>
          <p:cxnSp>
            <p:nvCxnSpPr>
              <p:cNvPr id="67" name="直线连接符 77">
                <a:extLst>
                  <a:ext uri="{FF2B5EF4-FFF2-40B4-BE49-F238E27FC236}">
                    <a16:creationId xmlns:a16="http://schemas.microsoft.com/office/drawing/2014/main" id="{DC176996-75DC-49D5-9821-4F693175A65E}"/>
                  </a:ext>
                </a:extLst>
              </p:cNvPr>
              <p:cNvCxnSpPr>
                <a:cxnSpLocks/>
                <a:endCxn id="39" idx="6"/>
              </p:cNvCxnSpPr>
              <p:nvPr/>
            </p:nvCxnSpPr>
            <p:spPr>
              <a:xfrm flipH="1">
                <a:off x="1551012" y="1944651"/>
                <a:ext cx="134472" cy="374201"/>
              </a:xfrm>
              <a:prstGeom prst="line">
                <a:avLst/>
              </a:prstGeom>
            </p:spPr>
            <p:style>
              <a:lnRef idx="1">
                <a:schemeClr val="dk1"/>
              </a:lnRef>
              <a:fillRef idx="0">
                <a:schemeClr val="dk1"/>
              </a:fillRef>
              <a:effectRef idx="0">
                <a:schemeClr val="dk1"/>
              </a:effectRef>
              <a:fontRef idx="minor">
                <a:schemeClr val="tx1"/>
              </a:fontRef>
            </p:style>
          </p:cxnSp>
          <p:cxnSp>
            <p:nvCxnSpPr>
              <p:cNvPr id="68" name="直线连接符 78">
                <a:extLst>
                  <a:ext uri="{FF2B5EF4-FFF2-40B4-BE49-F238E27FC236}">
                    <a16:creationId xmlns:a16="http://schemas.microsoft.com/office/drawing/2014/main" id="{B7E80C59-CEB3-4781-BFCF-CE046D0F06C2}"/>
                  </a:ext>
                </a:extLst>
              </p:cNvPr>
              <p:cNvCxnSpPr>
                <a:cxnSpLocks/>
                <a:endCxn id="40" idx="6"/>
              </p:cNvCxnSpPr>
              <p:nvPr/>
            </p:nvCxnSpPr>
            <p:spPr>
              <a:xfrm flipH="1">
                <a:off x="1551011" y="2332297"/>
                <a:ext cx="138016" cy="322732"/>
              </a:xfrm>
              <a:prstGeom prst="line">
                <a:avLst/>
              </a:prstGeom>
            </p:spPr>
            <p:style>
              <a:lnRef idx="1">
                <a:schemeClr val="dk1"/>
              </a:lnRef>
              <a:fillRef idx="0">
                <a:schemeClr val="dk1"/>
              </a:fillRef>
              <a:effectRef idx="0">
                <a:schemeClr val="dk1"/>
              </a:effectRef>
              <a:fontRef idx="minor">
                <a:schemeClr val="tx1"/>
              </a:fontRef>
            </p:style>
          </p:cxnSp>
          <p:cxnSp>
            <p:nvCxnSpPr>
              <p:cNvPr id="69" name="直线连接符 79">
                <a:extLst>
                  <a:ext uri="{FF2B5EF4-FFF2-40B4-BE49-F238E27FC236}">
                    <a16:creationId xmlns:a16="http://schemas.microsoft.com/office/drawing/2014/main" id="{62130F2F-DB69-4C2F-BAD6-33ACA1E31088}"/>
                  </a:ext>
                </a:extLst>
              </p:cNvPr>
              <p:cNvCxnSpPr>
                <a:stCxn id="41" idx="6"/>
                <a:endCxn id="45" idx="2"/>
              </p:cNvCxnSpPr>
              <p:nvPr/>
            </p:nvCxnSpPr>
            <p:spPr>
              <a:xfrm>
                <a:off x="1891671" y="1633058"/>
                <a:ext cx="152401" cy="134468"/>
              </a:xfrm>
              <a:prstGeom prst="line">
                <a:avLst/>
              </a:prstGeom>
            </p:spPr>
            <p:style>
              <a:lnRef idx="1">
                <a:schemeClr val="dk1"/>
              </a:lnRef>
              <a:fillRef idx="0">
                <a:schemeClr val="dk1"/>
              </a:fillRef>
              <a:effectRef idx="0">
                <a:schemeClr val="dk1"/>
              </a:effectRef>
              <a:fontRef idx="minor">
                <a:schemeClr val="tx1"/>
              </a:fontRef>
            </p:style>
          </p:cxnSp>
          <p:cxnSp>
            <p:nvCxnSpPr>
              <p:cNvPr id="70" name="直线连接符 80">
                <a:extLst>
                  <a:ext uri="{FF2B5EF4-FFF2-40B4-BE49-F238E27FC236}">
                    <a16:creationId xmlns:a16="http://schemas.microsoft.com/office/drawing/2014/main" id="{0E2808BA-D3E4-4A47-B767-D63A3955320C}"/>
                  </a:ext>
                </a:extLst>
              </p:cNvPr>
              <p:cNvCxnSpPr>
                <a:stCxn id="41" idx="6"/>
                <a:endCxn id="46" idx="2"/>
              </p:cNvCxnSpPr>
              <p:nvPr/>
            </p:nvCxnSpPr>
            <p:spPr>
              <a:xfrm>
                <a:off x="1891671" y="1633058"/>
                <a:ext cx="152398" cy="457195"/>
              </a:xfrm>
              <a:prstGeom prst="line">
                <a:avLst/>
              </a:prstGeom>
            </p:spPr>
            <p:style>
              <a:lnRef idx="1">
                <a:schemeClr val="dk1"/>
              </a:lnRef>
              <a:fillRef idx="0">
                <a:schemeClr val="dk1"/>
              </a:fillRef>
              <a:effectRef idx="0">
                <a:schemeClr val="dk1"/>
              </a:effectRef>
              <a:fontRef idx="minor">
                <a:schemeClr val="tx1"/>
              </a:fontRef>
            </p:style>
          </p:cxnSp>
          <p:cxnSp>
            <p:nvCxnSpPr>
              <p:cNvPr id="71" name="直线连接符 81">
                <a:extLst>
                  <a:ext uri="{FF2B5EF4-FFF2-40B4-BE49-F238E27FC236}">
                    <a16:creationId xmlns:a16="http://schemas.microsoft.com/office/drawing/2014/main" id="{F7061A0A-9A3A-4786-891E-64CD123C97FA}"/>
                  </a:ext>
                </a:extLst>
              </p:cNvPr>
              <p:cNvCxnSpPr>
                <a:stCxn id="41" idx="6"/>
                <a:endCxn id="47" idx="2"/>
              </p:cNvCxnSpPr>
              <p:nvPr/>
            </p:nvCxnSpPr>
            <p:spPr>
              <a:xfrm>
                <a:off x="1891671" y="1633058"/>
                <a:ext cx="152399" cy="779923"/>
              </a:xfrm>
              <a:prstGeom prst="line">
                <a:avLst/>
              </a:prstGeom>
            </p:spPr>
            <p:style>
              <a:lnRef idx="1">
                <a:schemeClr val="dk1"/>
              </a:lnRef>
              <a:fillRef idx="0">
                <a:schemeClr val="dk1"/>
              </a:fillRef>
              <a:effectRef idx="0">
                <a:schemeClr val="dk1"/>
              </a:effectRef>
              <a:fontRef idx="minor">
                <a:schemeClr val="tx1"/>
              </a:fontRef>
            </p:style>
          </p:cxnSp>
          <p:cxnSp>
            <p:nvCxnSpPr>
              <p:cNvPr id="72" name="直线连接符 82">
                <a:extLst>
                  <a:ext uri="{FF2B5EF4-FFF2-40B4-BE49-F238E27FC236}">
                    <a16:creationId xmlns:a16="http://schemas.microsoft.com/office/drawing/2014/main" id="{A1B5D39E-F2A6-476D-8C91-50E9874FEF1F}"/>
                  </a:ext>
                </a:extLst>
              </p:cNvPr>
              <p:cNvCxnSpPr>
                <a:stCxn id="42" idx="6"/>
                <a:endCxn id="45" idx="2"/>
              </p:cNvCxnSpPr>
              <p:nvPr/>
            </p:nvCxnSpPr>
            <p:spPr>
              <a:xfrm flipV="1">
                <a:off x="1891671" y="1767526"/>
                <a:ext cx="152401" cy="188259"/>
              </a:xfrm>
              <a:prstGeom prst="line">
                <a:avLst/>
              </a:prstGeom>
            </p:spPr>
            <p:style>
              <a:lnRef idx="1">
                <a:schemeClr val="dk1"/>
              </a:lnRef>
              <a:fillRef idx="0">
                <a:schemeClr val="dk1"/>
              </a:fillRef>
              <a:effectRef idx="0">
                <a:schemeClr val="dk1"/>
              </a:effectRef>
              <a:fontRef idx="minor">
                <a:schemeClr val="tx1"/>
              </a:fontRef>
            </p:style>
          </p:cxnSp>
          <p:cxnSp>
            <p:nvCxnSpPr>
              <p:cNvPr id="73" name="直线连接符 83">
                <a:extLst>
                  <a:ext uri="{FF2B5EF4-FFF2-40B4-BE49-F238E27FC236}">
                    <a16:creationId xmlns:a16="http://schemas.microsoft.com/office/drawing/2014/main" id="{9EE5CF4E-EAF3-4762-AC2D-6C5F3550A322}"/>
                  </a:ext>
                </a:extLst>
              </p:cNvPr>
              <p:cNvCxnSpPr>
                <a:stCxn id="42" idx="6"/>
                <a:endCxn id="46" idx="2"/>
              </p:cNvCxnSpPr>
              <p:nvPr/>
            </p:nvCxnSpPr>
            <p:spPr>
              <a:xfrm>
                <a:off x="1891671" y="1955785"/>
                <a:ext cx="152398" cy="134468"/>
              </a:xfrm>
              <a:prstGeom prst="line">
                <a:avLst/>
              </a:prstGeom>
            </p:spPr>
            <p:style>
              <a:lnRef idx="1">
                <a:schemeClr val="dk1"/>
              </a:lnRef>
              <a:fillRef idx="0">
                <a:schemeClr val="dk1"/>
              </a:fillRef>
              <a:effectRef idx="0">
                <a:schemeClr val="dk1"/>
              </a:effectRef>
              <a:fontRef idx="minor">
                <a:schemeClr val="tx1"/>
              </a:fontRef>
            </p:style>
          </p:cxnSp>
          <p:cxnSp>
            <p:nvCxnSpPr>
              <p:cNvPr id="74" name="直线连接符 84">
                <a:extLst>
                  <a:ext uri="{FF2B5EF4-FFF2-40B4-BE49-F238E27FC236}">
                    <a16:creationId xmlns:a16="http://schemas.microsoft.com/office/drawing/2014/main" id="{150BA5CC-C941-40AA-ADF6-C8651B2A75FA}"/>
                  </a:ext>
                </a:extLst>
              </p:cNvPr>
              <p:cNvCxnSpPr>
                <a:cxnSpLocks/>
                <a:endCxn id="47" idx="3"/>
              </p:cNvCxnSpPr>
              <p:nvPr/>
            </p:nvCxnSpPr>
            <p:spPr>
              <a:xfrm>
                <a:off x="1891670" y="1996124"/>
                <a:ext cx="179970" cy="483416"/>
              </a:xfrm>
              <a:prstGeom prst="line">
                <a:avLst/>
              </a:prstGeom>
            </p:spPr>
            <p:style>
              <a:lnRef idx="1">
                <a:schemeClr val="dk1"/>
              </a:lnRef>
              <a:fillRef idx="0">
                <a:schemeClr val="dk1"/>
              </a:fillRef>
              <a:effectRef idx="0">
                <a:schemeClr val="dk1"/>
              </a:effectRef>
              <a:fontRef idx="minor">
                <a:schemeClr val="tx1"/>
              </a:fontRef>
            </p:style>
          </p:cxnSp>
          <p:cxnSp>
            <p:nvCxnSpPr>
              <p:cNvPr id="75" name="直线连接符 85">
                <a:extLst>
                  <a:ext uri="{FF2B5EF4-FFF2-40B4-BE49-F238E27FC236}">
                    <a16:creationId xmlns:a16="http://schemas.microsoft.com/office/drawing/2014/main" id="{7BB7E7CD-3BF1-446C-886C-F7F75B817122}"/>
                  </a:ext>
                </a:extLst>
              </p:cNvPr>
              <p:cNvCxnSpPr>
                <a:stCxn id="43" idx="6"/>
                <a:endCxn id="45" idx="2"/>
              </p:cNvCxnSpPr>
              <p:nvPr/>
            </p:nvCxnSpPr>
            <p:spPr>
              <a:xfrm flipV="1">
                <a:off x="1891671" y="1767526"/>
                <a:ext cx="152401" cy="551326"/>
              </a:xfrm>
              <a:prstGeom prst="line">
                <a:avLst/>
              </a:prstGeom>
            </p:spPr>
            <p:style>
              <a:lnRef idx="1">
                <a:schemeClr val="dk1"/>
              </a:lnRef>
              <a:fillRef idx="0">
                <a:schemeClr val="dk1"/>
              </a:fillRef>
              <a:effectRef idx="0">
                <a:schemeClr val="dk1"/>
              </a:effectRef>
              <a:fontRef idx="minor">
                <a:schemeClr val="tx1"/>
              </a:fontRef>
            </p:style>
          </p:cxnSp>
          <p:cxnSp>
            <p:nvCxnSpPr>
              <p:cNvPr id="76" name="直线连接符 86">
                <a:extLst>
                  <a:ext uri="{FF2B5EF4-FFF2-40B4-BE49-F238E27FC236}">
                    <a16:creationId xmlns:a16="http://schemas.microsoft.com/office/drawing/2014/main" id="{E32E4BD6-5879-4F8D-BBA7-B74671C552E3}"/>
                  </a:ext>
                </a:extLst>
              </p:cNvPr>
              <p:cNvCxnSpPr>
                <a:stCxn id="43" idx="6"/>
                <a:endCxn id="46" idx="2"/>
              </p:cNvCxnSpPr>
              <p:nvPr/>
            </p:nvCxnSpPr>
            <p:spPr>
              <a:xfrm flipV="1">
                <a:off x="1891671" y="2090253"/>
                <a:ext cx="152398" cy="228599"/>
              </a:xfrm>
              <a:prstGeom prst="line">
                <a:avLst/>
              </a:prstGeom>
            </p:spPr>
            <p:style>
              <a:lnRef idx="1">
                <a:schemeClr val="dk1"/>
              </a:lnRef>
              <a:fillRef idx="0">
                <a:schemeClr val="dk1"/>
              </a:fillRef>
              <a:effectRef idx="0">
                <a:schemeClr val="dk1"/>
              </a:effectRef>
              <a:fontRef idx="minor">
                <a:schemeClr val="tx1"/>
              </a:fontRef>
            </p:style>
          </p:cxnSp>
          <p:cxnSp>
            <p:nvCxnSpPr>
              <p:cNvPr id="77" name="直线连接符 87">
                <a:extLst>
                  <a:ext uri="{FF2B5EF4-FFF2-40B4-BE49-F238E27FC236}">
                    <a16:creationId xmlns:a16="http://schemas.microsoft.com/office/drawing/2014/main" id="{8FDDDB10-8E5A-4C65-B75E-B5FBFC36D7E4}"/>
                  </a:ext>
                </a:extLst>
              </p:cNvPr>
              <p:cNvCxnSpPr>
                <a:stCxn id="43" idx="6"/>
                <a:endCxn id="47" idx="2"/>
              </p:cNvCxnSpPr>
              <p:nvPr/>
            </p:nvCxnSpPr>
            <p:spPr>
              <a:xfrm>
                <a:off x="1891671" y="2318852"/>
                <a:ext cx="152399" cy="94129"/>
              </a:xfrm>
              <a:prstGeom prst="line">
                <a:avLst/>
              </a:prstGeom>
            </p:spPr>
            <p:style>
              <a:lnRef idx="1">
                <a:schemeClr val="dk1"/>
              </a:lnRef>
              <a:fillRef idx="0">
                <a:schemeClr val="dk1"/>
              </a:fillRef>
              <a:effectRef idx="0">
                <a:schemeClr val="dk1"/>
              </a:effectRef>
              <a:fontRef idx="minor">
                <a:schemeClr val="tx1"/>
              </a:fontRef>
            </p:style>
          </p:cxnSp>
          <p:cxnSp>
            <p:nvCxnSpPr>
              <p:cNvPr id="78" name="直线连接符 88">
                <a:extLst>
                  <a:ext uri="{FF2B5EF4-FFF2-40B4-BE49-F238E27FC236}">
                    <a16:creationId xmlns:a16="http://schemas.microsoft.com/office/drawing/2014/main" id="{915B1EA0-E900-406F-A827-D25C0CDED085}"/>
                  </a:ext>
                </a:extLst>
              </p:cNvPr>
              <p:cNvCxnSpPr>
                <a:stCxn id="44" idx="6"/>
                <a:endCxn id="45" idx="2"/>
              </p:cNvCxnSpPr>
              <p:nvPr/>
            </p:nvCxnSpPr>
            <p:spPr>
              <a:xfrm flipV="1">
                <a:off x="1891670" y="1767526"/>
                <a:ext cx="152402" cy="887503"/>
              </a:xfrm>
              <a:prstGeom prst="line">
                <a:avLst/>
              </a:prstGeom>
            </p:spPr>
            <p:style>
              <a:lnRef idx="1">
                <a:schemeClr val="dk1"/>
              </a:lnRef>
              <a:fillRef idx="0">
                <a:schemeClr val="dk1"/>
              </a:fillRef>
              <a:effectRef idx="0">
                <a:schemeClr val="dk1"/>
              </a:effectRef>
              <a:fontRef idx="minor">
                <a:schemeClr val="tx1"/>
              </a:fontRef>
            </p:style>
          </p:cxnSp>
          <p:cxnSp>
            <p:nvCxnSpPr>
              <p:cNvPr id="79" name="直线连接符 89">
                <a:extLst>
                  <a:ext uri="{FF2B5EF4-FFF2-40B4-BE49-F238E27FC236}">
                    <a16:creationId xmlns:a16="http://schemas.microsoft.com/office/drawing/2014/main" id="{E6CA23FD-815A-4C47-BD62-76C5EAA74D18}"/>
                  </a:ext>
                </a:extLst>
              </p:cNvPr>
              <p:cNvCxnSpPr>
                <a:stCxn id="44" idx="6"/>
                <a:endCxn id="46" idx="2"/>
              </p:cNvCxnSpPr>
              <p:nvPr/>
            </p:nvCxnSpPr>
            <p:spPr>
              <a:xfrm flipV="1">
                <a:off x="1891670" y="2090253"/>
                <a:ext cx="152399" cy="564776"/>
              </a:xfrm>
              <a:prstGeom prst="line">
                <a:avLst/>
              </a:prstGeom>
            </p:spPr>
            <p:style>
              <a:lnRef idx="1">
                <a:schemeClr val="dk1"/>
              </a:lnRef>
              <a:fillRef idx="0">
                <a:schemeClr val="dk1"/>
              </a:fillRef>
              <a:effectRef idx="0">
                <a:schemeClr val="dk1"/>
              </a:effectRef>
              <a:fontRef idx="minor">
                <a:schemeClr val="tx1"/>
              </a:fontRef>
            </p:style>
          </p:cxnSp>
          <p:cxnSp>
            <p:nvCxnSpPr>
              <p:cNvPr id="80" name="直线连接符 90">
                <a:extLst>
                  <a:ext uri="{FF2B5EF4-FFF2-40B4-BE49-F238E27FC236}">
                    <a16:creationId xmlns:a16="http://schemas.microsoft.com/office/drawing/2014/main" id="{8269B14D-509A-4561-AFA3-4FA9322DACD0}"/>
                  </a:ext>
                </a:extLst>
              </p:cNvPr>
              <p:cNvCxnSpPr>
                <a:stCxn id="44" idx="6"/>
                <a:endCxn id="47" idx="2"/>
              </p:cNvCxnSpPr>
              <p:nvPr/>
            </p:nvCxnSpPr>
            <p:spPr>
              <a:xfrm flipV="1">
                <a:off x="1891670" y="2412981"/>
                <a:ext cx="152400" cy="242048"/>
              </a:xfrm>
              <a:prstGeom prst="line">
                <a:avLst/>
              </a:prstGeom>
            </p:spPr>
            <p:style>
              <a:lnRef idx="1">
                <a:schemeClr val="dk1"/>
              </a:lnRef>
              <a:fillRef idx="0">
                <a:schemeClr val="dk1"/>
              </a:fillRef>
              <a:effectRef idx="0">
                <a:schemeClr val="dk1"/>
              </a:effectRef>
              <a:fontRef idx="minor">
                <a:schemeClr val="tx1"/>
              </a:fontRef>
            </p:style>
          </p:cxnSp>
        </p:grpSp>
      </p:grpSp>
      <p:sp>
        <p:nvSpPr>
          <p:cNvPr id="128" name="矩形 127">
            <a:extLst>
              <a:ext uri="{FF2B5EF4-FFF2-40B4-BE49-F238E27FC236}">
                <a16:creationId xmlns:a16="http://schemas.microsoft.com/office/drawing/2014/main" id="{6950C58B-305A-4DF9-B71A-9A429DDC7754}"/>
              </a:ext>
            </a:extLst>
          </p:cNvPr>
          <p:cNvSpPr/>
          <p:nvPr/>
        </p:nvSpPr>
        <p:spPr>
          <a:xfrm>
            <a:off x="1113524" y="1402393"/>
            <a:ext cx="9964951" cy="400110"/>
          </a:xfrm>
          <a:prstGeom prst="rect">
            <a:avLst/>
          </a:prstGeom>
        </p:spPr>
        <p:txBody>
          <a:bodyPr wrap="square">
            <a:spAutoFit/>
          </a:bodyPr>
          <a:lstStyle/>
          <a:p>
            <a:r>
              <a:rPr lang="zh-CN" altLang="zh-CN" sz="2000" b="1" dirty="0">
                <a:solidFill>
                  <a:srgbClr val="C00000"/>
                </a:solidFill>
                <a:latin typeface="微软雅黑" panose="020B0503020204020204" pitchFamily="34" charset="-122"/>
                <a:ea typeface="微软雅黑" panose="020B0503020204020204" pitchFamily="34" charset="-122"/>
              </a:rPr>
              <a:t>受基于感知哈希的图像检索方法的启发，提出模型感知哈希的概念</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960109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深度学习模型感知哈希</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121CEB14-3F49-40BF-BB62-3D12A848796C}"/>
              </a:ext>
            </a:extLst>
          </p:cNvPr>
          <p:cNvSpPr/>
          <p:nvPr/>
        </p:nvSpPr>
        <p:spPr>
          <a:xfrm>
            <a:off x="781761" y="1225834"/>
            <a:ext cx="10003642" cy="1323439"/>
          </a:xfrm>
          <a:prstGeom prst="rect">
            <a:avLst/>
          </a:prstGeom>
        </p:spPr>
        <p:txBody>
          <a:bodyPr wrap="square">
            <a:spAutoFit/>
          </a:bodyPr>
          <a:lstStyle/>
          <a:p>
            <a:pPr>
              <a:spcAft>
                <a:spcPts val="1200"/>
              </a:spcAft>
            </a:pPr>
            <a:r>
              <a:rPr kumimoji="1" lang="en-US" altLang="zh-CN" sz="2000" b="1" dirty="0">
                <a:solidFill>
                  <a:srgbClr val="002060"/>
                </a:solidFill>
                <a:latin typeface="Microsoft YaHei" panose="020B0503020204020204" pitchFamily="34" charset="-122"/>
                <a:ea typeface="Microsoft YaHei" panose="020B0503020204020204" pitchFamily="34" charset="-122"/>
              </a:rPr>
              <a:t>1. </a:t>
            </a:r>
            <a:r>
              <a:rPr kumimoji="1" lang="zh-CN" altLang="en-US" sz="2000" b="1" dirty="0">
                <a:solidFill>
                  <a:srgbClr val="C00000"/>
                </a:solidFill>
                <a:latin typeface="Microsoft YaHei" panose="020B0503020204020204" pitchFamily="34" charset="-122"/>
                <a:ea typeface="Microsoft YaHei" panose="020B0503020204020204" pitchFamily="34" charset="-122"/>
              </a:rPr>
              <a:t>用模型压缩理论筛选出关键的权重</a:t>
            </a:r>
            <a:r>
              <a:rPr kumimoji="1" lang="en-US" altLang="zh-CN" sz="2000" b="1" dirty="0">
                <a:solidFill>
                  <a:srgbClr val="C00000"/>
                </a:solidFill>
                <a:latin typeface="Microsoft YaHei" panose="020B0503020204020204" pitchFamily="34" charset="-122"/>
                <a:ea typeface="Microsoft YaHei" panose="020B0503020204020204" pitchFamily="34" charset="-122"/>
              </a:rPr>
              <a:t>(</a:t>
            </a:r>
            <a:r>
              <a:rPr kumimoji="1" lang="zh-CN" altLang="en-US" sz="2000" b="1" dirty="0">
                <a:solidFill>
                  <a:srgbClr val="C00000"/>
                </a:solidFill>
                <a:latin typeface="Microsoft YaHei" panose="020B0503020204020204" pitchFamily="34" charset="-122"/>
                <a:ea typeface="Microsoft YaHei" panose="020B0503020204020204" pitchFamily="34" charset="-122"/>
              </a:rPr>
              <a:t>保证鲁棒性</a:t>
            </a:r>
            <a:r>
              <a:rPr kumimoji="1" lang="en-US" altLang="zh-CN" sz="2000" b="1" dirty="0">
                <a:solidFill>
                  <a:srgbClr val="C00000"/>
                </a:solidFill>
                <a:latin typeface="Microsoft YaHei" panose="020B0503020204020204" pitchFamily="34" charset="-122"/>
                <a:ea typeface="Microsoft YaHei" panose="020B0503020204020204" pitchFamily="34" charset="-122"/>
              </a:rPr>
              <a:t>)</a:t>
            </a:r>
            <a:r>
              <a:rPr kumimoji="1" lang="zh-CN" altLang="en-US" sz="2000" b="1" dirty="0">
                <a:solidFill>
                  <a:srgbClr val="C00000"/>
                </a:solidFill>
                <a:latin typeface="Microsoft YaHei" panose="020B0503020204020204" pitchFamily="34" charset="-122"/>
                <a:ea typeface="Microsoft YaHei" panose="020B0503020204020204" pitchFamily="34" charset="-122"/>
              </a:rPr>
              <a:t>；</a:t>
            </a:r>
            <a:endParaRPr kumimoji="1" lang="en-US" altLang="zh-CN" sz="2000" b="1" dirty="0">
              <a:solidFill>
                <a:srgbClr val="C00000"/>
              </a:solidFill>
              <a:latin typeface="Microsoft YaHei" panose="020B0503020204020204" pitchFamily="34" charset="-122"/>
              <a:ea typeface="Microsoft YaHei" panose="020B0503020204020204" pitchFamily="34" charset="-122"/>
            </a:endParaRPr>
          </a:p>
          <a:p>
            <a:pPr>
              <a:spcAft>
                <a:spcPts val="1200"/>
              </a:spcAft>
            </a:pPr>
            <a:r>
              <a:rPr kumimoji="1" lang="en-US" altLang="zh-CN" sz="2000" b="1" dirty="0">
                <a:solidFill>
                  <a:srgbClr val="002060"/>
                </a:solidFill>
                <a:latin typeface="Microsoft YaHei" panose="020B0503020204020204" pitchFamily="34" charset="-122"/>
                <a:ea typeface="Microsoft YaHei" panose="020B0503020204020204" pitchFamily="34" charset="-122"/>
              </a:rPr>
              <a:t>2. </a:t>
            </a:r>
            <a:r>
              <a:rPr kumimoji="1" lang="zh-CN" altLang="en-US" sz="2000" b="1" dirty="0">
                <a:solidFill>
                  <a:srgbClr val="002060"/>
                </a:solidFill>
                <a:latin typeface="Microsoft YaHei" panose="020B0503020204020204" pitchFamily="34" charset="-122"/>
                <a:ea typeface="Microsoft YaHei" panose="020B0503020204020204" pitchFamily="34" charset="-122"/>
              </a:rPr>
              <a:t>将模型权重展成</a:t>
            </a:r>
            <a:r>
              <a:rPr kumimoji="1" lang="en-US" altLang="zh-CN" sz="2000" b="1" dirty="0">
                <a:solidFill>
                  <a:srgbClr val="002060"/>
                </a:solidFill>
                <a:latin typeface="Microsoft YaHei" panose="020B0503020204020204" pitchFamily="34" charset="-122"/>
                <a:ea typeface="Microsoft YaHei" panose="020B0503020204020204" pitchFamily="34" charset="-122"/>
              </a:rPr>
              <a:t>1</a:t>
            </a:r>
            <a:r>
              <a:rPr kumimoji="1" lang="zh-CN" altLang="en-US" sz="2000" b="1" dirty="0">
                <a:solidFill>
                  <a:srgbClr val="002060"/>
                </a:solidFill>
                <a:latin typeface="Microsoft YaHei" panose="020B0503020204020204" pitchFamily="34" charset="-122"/>
                <a:ea typeface="Microsoft YaHei" panose="020B0503020204020204" pitchFamily="34" charset="-122"/>
              </a:rPr>
              <a:t>维向列，连接起来并划分成块，计算每个块的统计量作为特征；</a:t>
            </a:r>
            <a:endParaRPr kumimoji="1" lang="en-US" altLang="zh-CN" sz="2000" b="1" dirty="0">
              <a:solidFill>
                <a:srgbClr val="002060"/>
              </a:solidFill>
              <a:latin typeface="Microsoft YaHei" panose="020B0503020204020204" pitchFamily="34" charset="-122"/>
              <a:ea typeface="Microsoft YaHei" panose="020B0503020204020204" pitchFamily="34" charset="-122"/>
            </a:endParaRPr>
          </a:p>
          <a:p>
            <a:pPr>
              <a:spcAft>
                <a:spcPts val="1200"/>
              </a:spcAft>
            </a:pPr>
            <a:r>
              <a:rPr kumimoji="1" lang="en-US" altLang="zh-CN" sz="2000" b="1" dirty="0">
                <a:solidFill>
                  <a:srgbClr val="002060"/>
                </a:solidFill>
                <a:latin typeface="Microsoft YaHei" panose="020B0503020204020204" pitchFamily="34" charset="-122"/>
                <a:ea typeface="Microsoft YaHei" panose="020B0503020204020204" pitchFamily="34" charset="-122"/>
              </a:rPr>
              <a:t>3. </a:t>
            </a:r>
            <a:r>
              <a:rPr kumimoji="1" lang="zh-CN" altLang="en-US" sz="2000" b="1" dirty="0">
                <a:solidFill>
                  <a:srgbClr val="002060"/>
                </a:solidFill>
                <a:latin typeface="Microsoft YaHei" panose="020B0503020204020204" pitchFamily="34" charset="-122"/>
                <a:ea typeface="Microsoft YaHei" panose="020B0503020204020204" pitchFamily="34" charset="-122"/>
              </a:rPr>
              <a:t>对统计量进行量化和加密，得到最终的哈希码。</a:t>
            </a:r>
            <a:endParaRPr kumimoji="1" lang="en-US" altLang="zh-CN" sz="2000" b="1" dirty="0">
              <a:solidFill>
                <a:srgbClr val="002060"/>
              </a:solidFill>
              <a:latin typeface="Microsoft YaHei" panose="020B0503020204020204" pitchFamily="34" charset="-122"/>
              <a:ea typeface="Microsoft YaHei" panose="020B0503020204020204" pitchFamily="34" charset="-122"/>
            </a:endParaRPr>
          </a:p>
        </p:txBody>
      </p:sp>
      <p:pic>
        <p:nvPicPr>
          <p:cNvPr id="8" name="图片 7">
            <a:extLst>
              <a:ext uri="{FF2B5EF4-FFF2-40B4-BE49-F238E27FC236}">
                <a16:creationId xmlns:a16="http://schemas.microsoft.com/office/drawing/2014/main" id="{770D01FF-66EE-4AE9-9D91-656F1C4730B8}"/>
              </a:ext>
            </a:extLst>
          </p:cNvPr>
          <p:cNvPicPr>
            <a:picLocks noChangeAspect="1"/>
          </p:cNvPicPr>
          <p:nvPr/>
        </p:nvPicPr>
        <p:blipFill>
          <a:blip r:embed="rId3"/>
          <a:stretch>
            <a:fillRect/>
          </a:stretch>
        </p:blipFill>
        <p:spPr>
          <a:xfrm>
            <a:off x="1577925" y="2604454"/>
            <a:ext cx="8394700" cy="4114800"/>
          </a:xfrm>
          <a:prstGeom prst="rect">
            <a:avLst/>
          </a:prstGeom>
        </p:spPr>
      </p:pic>
      <p:sp>
        <p:nvSpPr>
          <p:cNvPr id="9" name="圆角矩形 5">
            <a:extLst>
              <a:ext uri="{FF2B5EF4-FFF2-40B4-BE49-F238E27FC236}">
                <a16:creationId xmlns:a16="http://schemas.microsoft.com/office/drawing/2014/main" id="{9C8CBE66-928D-4129-A0A1-337FD09F8097}"/>
              </a:ext>
            </a:extLst>
          </p:cNvPr>
          <p:cNvSpPr/>
          <p:nvPr/>
        </p:nvSpPr>
        <p:spPr bwMode="auto">
          <a:xfrm>
            <a:off x="2863121" y="2712381"/>
            <a:ext cx="3897443" cy="869464"/>
          </a:xfrm>
          <a:prstGeom prst="roundRect">
            <a:avLst/>
          </a:prstGeom>
          <a:noFill/>
          <a:ln w="38100" cmpd="sng">
            <a:solidFill>
              <a:srgbClr val="FF0000"/>
            </a:solidFill>
            <a:miter lim="800000"/>
            <a:headEnd/>
            <a:tailEnd/>
          </a:ln>
          <a:effectLst/>
        </p:spPr>
        <p:txBody>
          <a:bodyPr vert="horz" wrap="none" lIns="91440" tIns="45720" rIns="91440" bIns="45720" numCol="1" rtlCol="0" anchor="ctr" anchorCtr="0" compatLnSpc="1">
            <a:prstTxWarp prst="textNoShape">
              <a:avLst/>
            </a:prstTxWarp>
            <a:noAutofit/>
          </a:bodyPr>
          <a:lstStyle/>
          <a:p>
            <a:pPr indent="203200" eaLnBrk="0" fontAlgn="base" hangingPunct="0">
              <a:spcBef>
                <a:spcPct val="0"/>
              </a:spcBef>
              <a:spcAft>
                <a:spcPct val="0"/>
              </a:spcAft>
            </a:pPr>
            <a:endParaRPr lang="zh-CN" altLang="en-US" sz="1600" dirty="0">
              <a:solidFill>
                <a:schemeClr val="bg2"/>
              </a:solidFill>
              <a:latin typeface="微软雅黑" pitchFamily="34" charset="-122"/>
              <a:ea typeface="微软雅黑" pitchFamily="34" charset="-122"/>
              <a:cs typeface="Calibri" pitchFamily="34" charset="0"/>
            </a:endParaRPr>
          </a:p>
        </p:txBody>
      </p:sp>
    </p:spTree>
    <p:extLst>
      <p:ext uri="{BB962C8B-B14F-4D97-AF65-F5344CB8AC3E}">
        <p14:creationId xmlns:p14="http://schemas.microsoft.com/office/powerpoint/2010/main" val="15147375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深度学习模型感知哈希</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内容占位符 2">
            <a:extLst>
              <a:ext uri="{FF2B5EF4-FFF2-40B4-BE49-F238E27FC236}">
                <a16:creationId xmlns:a16="http://schemas.microsoft.com/office/drawing/2014/main" id="{52FEC497-9CC9-4921-9615-3D5D535327B9}"/>
              </a:ext>
            </a:extLst>
          </p:cNvPr>
          <p:cNvSpPr txBox="1">
            <a:spLocks/>
          </p:cNvSpPr>
          <p:nvPr/>
        </p:nvSpPr>
        <p:spPr>
          <a:xfrm>
            <a:off x="283780" y="1429572"/>
            <a:ext cx="11987941" cy="4316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zh-CN" altLang="en-US" sz="2000" dirty="0">
                <a:latin typeface="微软雅黑" panose="020B0503020204020204" pitchFamily="34" charset="-122"/>
                <a:ea typeface="微软雅黑" panose="020B0503020204020204" pitchFamily="34" charset="-122"/>
              </a:rPr>
              <a:t>模型权重筛选：模型剪枝技术</a:t>
            </a:r>
            <a:endParaRPr kumimoji="1" lang="en-US" altLang="zh-CN" sz="2000" dirty="0">
              <a:latin typeface="微软雅黑" panose="020B0503020204020204" pitchFamily="34" charset="-122"/>
              <a:ea typeface="微软雅黑" panose="020B0503020204020204" pitchFamily="34" charset="-122"/>
            </a:endParaRPr>
          </a:p>
          <a:p>
            <a:pPr marL="0" indent="0">
              <a:buFont typeface="Arial" panose="020B0604020202020204" pitchFamily="34" charset="0"/>
              <a:buNone/>
            </a:pPr>
            <a:endParaRPr kumimoji="1" lang="en-US" altLang="zh-CN" sz="2000" dirty="0">
              <a:latin typeface="微软雅黑" panose="020B0503020204020204" pitchFamily="34" charset="-122"/>
              <a:ea typeface="微软雅黑" panose="020B0503020204020204" pitchFamily="34" charset="-122"/>
            </a:endParaRPr>
          </a:p>
          <a:p>
            <a:pPr marL="0" indent="0">
              <a:buFont typeface="Arial" panose="020B0604020202020204" pitchFamily="34" charset="0"/>
              <a:buNone/>
            </a:pPr>
            <a:endParaRPr kumimoji="1" lang="zh-CN" altLang="en-US" sz="2000" dirty="0">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09F9E0E8-5857-423D-843A-0B9B7AD59699}"/>
              </a:ext>
            </a:extLst>
          </p:cNvPr>
          <p:cNvSpPr/>
          <p:nvPr/>
        </p:nvSpPr>
        <p:spPr>
          <a:xfrm>
            <a:off x="849787" y="4052864"/>
            <a:ext cx="10003642" cy="861774"/>
          </a:xfrm>
          <a:prstGeom prst="rect">
            <a:avLst/>
          </a:prstGeom>
        </p:spPr>
        <p:txBody>
          <a:bodyPr wrap="square">
            <a:spAutoFit/>
          </a:bodyPr>
          <a:lstStyle/>
          <a:p>
            <a:pPr marL="457200" indent="-457200">
              <a:spcAft>
                <a:spcPts val="1200"/>
              </a:spcAft>
              <a:buAutoNum type="arabicPeriod"/>
            </a:pPr>
            <a:r>
              <a:rPr kumimoji="1" lang="zh-CN" altLang="zh-CN" sz="2000" b="1" dirty="0">
                <a:solidFill>
                  <a:srgbClr val="C00000"/>
                </a:solidFill>
                <a:latin typeface="Microsoft YaHei" panose="020B0503020204020204" pitchFamily="34" charset="-122"/>
                <a:ea typeface="Microsoft YaHei" panose="020B0503020204020204" pitchFamily="34" charset="-122"/>
              </a:rPr>
              <a:t>为了鲁棒性，哈希码应该从那些重要的权重中进行提取</a:t>
            </a:r>
            <a:r>
              <a:rPr kumimoji="1" lang="zh-CN" altLang="en-US" sz="2000" b="1" dirty="0">
                <a:solidFill>
                  <a:srgbClr val="C00000"/>
                </a:solidFill>
                <a:latin typeface="Microsoft YaHei" panose="020B0503020204020204" pitchFamily="34" charset="-122"/>
                <a:ea typeface="Microsoft YaHei" panose="020B0503020204020204" pitchFamily="34" charset="-122"/>
              </a:rPr>
              <a:t>；</a:t>
            </a:r>
            <a:endParaRPr kumimoji="1" lang="en-US" altLang="zh-CN" sz="2000" b="1" dirty="0">
              <a:solidFill>
                <a:srgbClr val="C00000"/>
              </a:solidFill>
              <a:latin typeface="Microsoft YaHei" panose="020B0503020204020204" pitchFamily="34" charset="-122"/>
              <a:ea typeface="Microsoft YaHei" panose="020B0503020204020204" pitchFamily="34" charset="-122"/>
            </a:endParaRPr>
          </a:p>
          <a:p>
            <a:pPr marL="457200" indent="-457200">
              <a:spcAft>
                <a:spcPts val="1200"/>
              </a:spcAft>
              <a:buAutoNum type="arabicPeriod"/>
            </a:pPr>
            <a:r>
              <a:rPr kumimoji="1" lang="zh-CN" altLang="zh-CN" sz="2000" b="1" dirty="0">
                <a:solidFill>
                  <a:srgbClr val="002060"/>
                </a:solidFill>
                <a:latin typeface="Microsoft YaHei" panose="020B0503020204020204" pitchFamily="34" charset="-122"/>
                <a:ea typeface="Microsoft YaHei" panose="020B0503020204020204" pitchFamily="34" charset="-122"/>
              </a:rPr>
              <a:t>基于幅度的剪枝等模型剪枝技术</a:t>
            </a:r>
            <a:endParaRPr kumimoji="1" lang="en-US" altLang="zh-CN" sz="2000" b="1" dirty="0">
              <a:solidFill>
                <a:srgbClr val="002060"/>
              </a:solidFill>
              <a:latin typeface="Microsoft YaHei" panose="020B0503020204020204" pitchFamily="34" charset="-122"/>
              <a:ea typeface="Microsoft YaHei" panose="020B0503020204020204" pitchFamily="34" charset="-122"/>
            </a:endParaRP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02CEE581-1DF8-451A-8E62-6B9B5C21AC8C}"/>
                  </a:ext>
                </a:extLst>
              </p:cNvPr>
              <p:cNvSpPr txBox="1"/>
              <p:nvPr/>
            </p:nvSpPr>
            <p:spPr>
              <a:xfrm>
                <a:off x="2581670" y="5334318"/>
                <a:ext cx="7165298"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400" i="1" dirty="0" smtClean="0">
                              <a:latin typeface="Cambria Math" panose="02040503050406030204" pitchFamily="18" charset="0"/>
                            </a:rPr>
                          </m:ctrlPr>
                        </m:sSubPr>
                        <m:e>
                          <m:r>
                            <a:rPr kumimoji="1" lang="en-US" altLang="zh-CN" sz="2400" i="1" dirty="0">
                              <a:latin typeface="Cambria Math" panose="02040503050406030204" pitchFamily="18" charset="0"/>
                            </a:rPr>
                            <m:t>𝑡h</m:t>
                          </m:r>
                        </m:e>
                        <m:sub>
                          <m:r>
                            <a:rPr kumimoji="1" lang="en-US" altLang="zh-CN" sz="2400" b="1" i="1" dirty="0" smtClean="0">
                              <a:latin typeface="Cambria Math" panose="02040503050406030204" pitchFamily="18" charset="0"/>
                            </a:rPr>
                            <m:t>𝒗</m:t>
                          </m:r>
                        </m:sub>
                      </m:sSub>
                      <m:r>
                        <a:rPr kumimoji="1" lang="en-US" altLang="zh-CN" sz="2400" b="0" i="1" dirty="0" smtClean="0">
                          <a:latin typeface="Cambria Math" panose="02040503050406030204" pitchFamily="18" charset="0"/>
                        </a:rPr>
                        <m:t>=</m:t>
                      </m:r>
                      <m:r>
                        <a:rPr kumimoji="1" lang="en-US" altLang="zh-CN" sz="2400" b="0" i="1" dirty="0" smtClean="0">
                          <a:latin typeface="Cambria Math" panose="02040503050406030204" pitchFamily="18" charset="0"/>
                        </a:rPr>
                        <m:t>𝑞𝑢𝑎𝑛𝑡𝑖𝑙𝑒</m:t>
                      </m:r>
                      <m:r>
                        <a:rPr kumimoji="1" lang="en-US" altLang="zh-CN" sz="2400" b="0" i="1" dirty="0" smtClean="0">
                          <a:latin typeface="Cambria Math" panose="02040503050406030204" pitchFamily="18" charset="0"/>
                        </a:rPr>
                        <m:t>(</m:t>
                      </m:r>
                      <m:r>
                        <a:rPr kumimoji="1" lang="en-US" altLang="zh-CN" sz="2400" b="1" i="1" dirty="0" smtClean="0">
                          <a:latin typeface="Cambria Math" panose="02040503050406030204" pitchFamily="18" charset="0"/>
                        </a:rPr>
                        <m:t>𝒗</m:t>
                      </m:r>
                      <m:r>
                        <a:rPr kumimoji="1" lang="en-US" altLang="zh-CN" sz="2400" b="0" i="1" dirty="0" smtClean="0">
                          <a:latin typeface="Cambria Math" panose="02040503050406030204" pitchFamily="18" charset="0"/>
                        </a:rPr>
                        <m:t>,1−1/</m:t>
                      </m:r>
                      <m:r>
                        <a:rPr kumimoji="1" lang="en-US" altLang="zh-CN" sz="2400" b="0" i="1" dirty="0" smtClean="0">
                          <a:latin typeface="Cambria Math" panose="02040503050406030204" pitchFamily="18" charset="0"/>
                        </a:rPr>
                        <m:t>𝑐</m:t>
                      </m:r>
                      <m:r>
                        <a:rPr kumimoji="1" lang="en-US" altLang="zh-CN" sz="2400" b="0" i="1" dirty="0" smtClean="0">
                          <a:latin typeface="Cambria Math" panose="02040503050406030204" pitchFamily="18" charset="0"/>
                        </a:rPr>
                        <m:t>)</m:t>
                      </m:r>
                    </m:oMath>
                  </m:oMathPara>
                </a14:m>
                <a:endParaRPr kumimoji="1" lang="zh-CN" altLang="en-US" sz="1400" dirty="0"/>
              </a:p>
            </p:txBody>
          </p:sp>
        </mc:Choice>
        <mc:Fallback xmlns="">
          <p:sp>
            <p:nvSpPr>
              <p:cNvPr id="9" name="文本框 8">
                <a:extLst>
                  <a:ext uri="{FF2B5EF4-FFF2-40B4-BE49-F238E27FC236}">
                    <a16:creationId xmlns:a16="http://schemas.microsoft.com/office/drawing/2014/main" id="{02CEE581-1DF8-451A-8E62-6B9B5C21AC8C}"/>
                  </a:ext>
                </a:extLst>
              </p:cNvPr>
              <p:cNvSpPr txBox="1">
                <a:spLocks noRot="1" noChangeAspect="1" noMove="1" noResize="1" noEditPoints="1" noAdjustHandles="1" noChangeArrowheads="1" noChangeShapeType="1" noTextEdit="1"/>
              </p:cNvSpPr>
              <p:nvPr/>
            </p:nvSpPr>
            <p:spPr>
              <a:xfrm>
                <a:off x="2581670" y="5334318"/>
                <a:ext cx="7165298" cy="461665"/>
              </a:xfrm>
              <a:prstGeom prst="rect">
                <a:avLst/>
              </a:prstGeom>
              <a:blipFill>
                <a:blip r:embed="rId3"/>
                <a:stretch>
                  <a:fillRect b="-1710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3EFA70AD-6350-4507-9D26-0E2493310EEA}"/>
                  </a:ext>
                </a:extLst>
              </p:cNvPr>
              <p:cNvSpPr/>
              <p:nvPr/>
            </p:nvSpPr>
            <p:spPr>
              <a:xfrm>
                <a:off x="1170472" y="6092551"/>
                <a:ext cx="10003642" cy="400110"/>
              </a:xfrm>
              <a:prstGeom prst="rect">
                <a:avLst/>
              </a:prstGeom>
            </p:spPr>
            <p:txBody>
              <a:bodyPr wrap="square">
                <a:spAutoFit/>
              </a:bodyPr>
              <a:lstStyle/>
              <a:p>
                <a:pPr>
                  <a:spcAft>
                    <a:spcPts val="1200"/>
                  </a:spcAft>
                </a:pPr>
                <a:r>
                  <a:rPr kumimoji="1" lang="zh-CN" altLang="en-US" sz="2000" dirty="0">
                    <a:solidFill>
                      <a:schemeClr val="tx1"/>
                    </a:solidFill>
                    <a:latin typeface="Microsoft YaHei" panose="020B0503020204020204" pitchFamily="34" charset="-122"/>
                    <a:ea typeface="Microsoft YaHei" panose="020B0503020204020204" pitchFamily="34" charset="-122"/>
                  </a:rPr>
                  <a:t>幅度绝对值小于</a:t>
                </a:r>
                <a14:m>
                  <m:oMath xmlns:m="http://schemas.openxmlformats.org/officeDocument/2006/math">
                    <m:sSub>
                      <m:sSubPr>
                        <m:ctrlPr>
                          <a:rPr kumimoji="1" lang="en-US" altLang="zh-CN" sz="2000" i="1" dirty="0">
                            <a:solidFill>
                              <a:schemeClr val="tx1"/>
                            </a:solidFill>
                            <a:latin typeface="Cambria Math" panose="02040503050406030204" pitchFamily="18" charset="0"/>
                          </a:rPr>
                        </m:ctrlPr>
                      </m:sSubPr>
                      <m:e>
                        <m:r>
                          <a:rPr kumimoji="1" lang="en-US" altLang="zh-CN" sz="2000" b="0" i="1" dirty="0">
                            <a:solidFill>
                              <a:schemeClr val="tx1"/>
                            </a:solidFill>
                            <a:latin typeface="Cambria Math" panose="02040503050406030204" pitchFamily="18" charset="0"/>
                          </a:rPr>
                          <m:t>𝑡h</m:t>
                        </m:r>
                      </m:e>
                      <m:sub>
                        <m:r>
                          <a:rPr kumimoji="1" lang="en-US" altLang="zh-CN" sz="2000" b="0" i="1" dirty="0">
                            <a:solidFill>
                              <a:schemeClr val="tx1"/>
                            </a:solidFill>
                            <a:latin typeface="Cambria Math" panose="02040503050406030204" pitchFamily="18" charset="0"/>
                          </a:rPr>
                          <m:t>𝑣</m:t>
                        </m:r>
                      </m:sub>
                    </m:sSub>
                  </m:oMath>
                </a14:m>
                <a:r>
                  <a:rPr kumimoji="1" lang="zh-CN" altLang="en-US" sz="2000" dirty="0">
                    <a:solidFill>
                      <a:schemeClr val="tx1"/>
                    </a:solidFill>
                    <a:latin typeface="Microsoft YaHei" panose="020B0503020204020204" pitchFamily="34" charset="-122"/>
                    <a:ea typeface="Microsoft YaHei" panose="020B0503020204020204" pitchFamily="34" charset="-122"/>
                  </a:rPr>
                  <a:t>的权重不会用于哈希计算</a:t>
                </a:r>
                <a:endParaRPr kumimoji="1" lang="en-US" altLang="zh-CN" sz="2000" dirty="0">
                  <a:solidFill>
                    <a:schemeClr val="tx1"/>
                  </a:solidFill>
                  <a:latin typeface="Microsoft YaHei" panose="020B0503020204020204" pitchFamily="34" charset="-122"/>
                  <a:ea typeface="Microsoft YaHei" panose="020B0503020204020204" pitchFamily="34" charset="-122"/>
                </a:endParaRPr>
              </a:p>
            </p:txBody>
          </p:sp>
        </mc:Choice>
        <mc:Fallback xmlns="">
          <p:sp>
            <p:nvSpPr>
              <p:cNvPr id="10" name="矩形 9">
                <a:extLst>
                  <a:ext uri="{FF2B5EF4-FFF2-40B4-BE49-F238E27FC236}">
                    <a16:creationId xmlns:a16="http://schemas.microsoft.com/office/drawing/2014/main" id="{3EFA70AD-6350-4507-9D26-0E2493310EEA}"/>
                  </a:ext>
                </a:extLst>
              </p:cNvPr>
              <p:cNvSpPr>
                <a:spLocks noRot="1" noChangeAspect="1" noMove="1" noResize="1" noEditPoints="1" noAdjustHandles="1" noChangeArrowheads="1" noChangeShapeType="1" noTextEdit="1"/>
              </p:cNvSpPr>
              <p:nvPr/>
            </p:nvSpPr>
            <p:spPr>
              <a:xfrm>
                <a:off x="1170472" y="6092551"/>
                <a:ext cx="10003642" cy="400110"/>
              </a:xfrm>
              <a:prstGeom prst="rect">
                <a:avLst/>
              </a:prstGeom>
              <a:blipFill>
                <a:blip r:embed="rId4"/>
                <a:stretch>
                  <a:fillRect l="-609" t="-7576" b="-25758"/>
                </a:stretch>
              </a:blipFill>
            </p:spPr>
            <p:txBody>
              <a:bodyPr/>
              <a:lstStyle/>
              <a:p>
                <a:r>
                  <a:rPr lang="zh-CN" altLang="en-US">
                    <a:noFill/>
                  </a:rPr>
                  <a:t> </a:t>
                </a:r>
              </a:p>
            </p:txBody>
          </p:sp>
        </mc:Fallback>
      </mc:AlternateContent>
      <p:pic>
        <p:nvPicPr>
          <p:cNvPr id="11" name="图片 10">
            <a:extLst>
              <a:ext uri="{FF2B5EF4-FFF2-40B4-BE49-F238E27FC236}">
                <a16:creationId xmlns:a16="http://schemas.microsoft.com/office/drawing/2014/main" id="{FD24879C-F989-4C4A-998E-5C3F220487E8}"/>
              </a:ext>
            </a:extLst>
          </p:cNvPr>
          <p:cNvPicPr>
            <a:picLocks noChangeAspect="1"/>
          </p:cNvPicPr>
          <p:nvPr/>
        </p:nvPicPr>
        <p:blipFill>
          <a:blip r:embed="rId5"/>
          <a:stretch>
            <a:fillRect/>
          </a:stretch>
        </p:blipFill>
        <p:spPr>
          <a:xfrm>
            <a:off x="2783880" y="2252325"/>
            <a:ext cx="6987739" cy="1422504"/>
          </a:xfrm>
          <a:prstGeom prst="rect">
            <a:avLst/>
          </a:prstGeom>
        </p:spPr>
      </p:pic>
    </p:spTree>
    <p:extLst>
      <p:ext uri="{BB962C8B-B14F-4D97-AF65-F5344CB8AC3E}">
        <p14:creationId xmlns:p14="http://schemas.microsoft.com/office/powerpoint/2010/main" val="11802975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深度学习模型感知哈希</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内容占位符 2">
            <a:extLst>
              <a:ext uri="{FF2B5EF4-FFF2-40B4-BE49-F238E27FC236}">
                <a16:creationId xmlns:a16="http://schemas.microsoft.com/office/drawing/2014/main" id="{C61AA6C5-4C3D-41FE-9183-2FE6EEAF0858}"/>
              </a:ext>
            </a:extLst>
          </p:cNvPr>
          <p:cNvSpPr txBox="1">
            <a:spLocks/>
          </p:cNvSpPr>
          <p:nvPr/>
        </p:nvSpPr>
        <p:spPr>
          <a:xfrm>
            <a:off x="104931" y="1524590"/>
            <a:ext cx="11883010" cy="52869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zh-CN" altLang="en-US"/>
              <a:t>提取鲁棒特征</a:t>
            </a:r>
            <a:endParaRPr kumimoji="1" lang="zh-CN" altLang="en-US" dirty="0"/>
          </a:p>
        </p:txBody>
      </p:sp>
      <p:pic>
        <p:nvPicPr>
          <p:cNvPr id="8" name="图片 7">
            <a:extLst>
              <a:ext uri="{FF2B5EF4-FFF2-40B4-BE49-F238E27FC236}">
                <a16:creationId xmlns:a16="http://schemas.microsoft.com/office/drawing/2014/main" id="{B9BB8B8C-5C91-48AE-9E65-3BCE126ECB8A}"/>
              </a:ext>
            </a:extLst>
          </p:cNvPr>
          <p:cNvPicPr>
            <a:picLocks noChangeAspect="1"/>
          </p:cNvPicPr>
          <p:nvPr/>
        </p:nvPicPr>
        <p:blipFill>
          <a:blip r:embed="rId3"/>
          <a:stretch>
            <a:fillRect/>
          </a:stretch>
        </p:blipFill>
        <p:spPr>
          <a:xfrm>
            <a:off x="204059" y="2442174"/>
            <a:ext cx="5552197" cy="2891236"/>
          </a:xfrm>
          <a:prstGeom prst="rect">
            <a:avLst/>
          </a:prstGeom>
        </p:spPr>
      </p:pic>
      <p:sp>
        <p:nvSpPr>
          <p:cNvPr id="9" name="矩形 8">
            <a:extLst>
              <a:ext uri="{FF2B5EF4-FFF2-40B4-BE49-F238E27FC236}">
                <a16:creationId xmlns:a16="http://schemas.microsoft.com/office/drawing/2014/main" id="{A865FBC0-1350-4D04-93CF-36928DB6C85F}"/>
              </a:ext>
            </a:extLst>
          </p:cNvPr>
          <p:cNvSpPr/>
          <p:nvPr/>
        </p:nvSpPr>
        <p:spPr>
          <a:xfrm>
            <a:off x="6129852" y="1415458"/>
            <a:ext cx="5631224" cy="517064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spcAft>
                <a:spcPts val="1200"/>
              </a:spcAft>
            </a:pPr>
            <a:r>
              <a:rPr kumimoji="1" lang="zh-CN" altLang="en-US" sz="2800" dirty="0">
                <a:solidFill>
                  <a:srgbClr val="C00000"/>
                </a:solidFill>
                <a:latin typeface="Microsoft YaHei" panose="020B0503020204020204" pitchFamily="34" charset="-122"/>
                <a:ea typeface="Microsoft YaHei" panose="020B0503020204020204" pitchFamily="34" charset="-122"/>
              </a:rPr>
              <a:t>选择</a:t>
            </a:r>
            <a:r>
              <a:rPr kumimoji="1" lang="zh-CN" altLang="zh-CN" sz="2800" dirty="0">
                <a:solidFill>
                  <a:srgbClr val="C00000"/>
                </a:solidFill>
                <a:latin typeface="Microsoft YaHei" panose="020B0503020204020204" pitchFamily="34" charset="-122"/>
                <a:ea typeface="Microsoft YaHei" panose="020B0503020204020204" pitchFamily="34" charset="-122"/>
              </a:rPr>
              <a:t>正态检验统计量</a:t>
            </a:r>
            <a:endParaRPr kumimoji="1" lang="en-US" altLang="zh-CN" sz="2800" dirty="0">
              <a:solidFill>
                <a:srgbClr val="C00000"/>
              </a:solidFill>
              <a:latin typeface="Microsoft YaHei" panose="020B0503020204020204" pitchFamily="34" charset="-122"/>
              <a:ea typeface="Microsoft YaHei" panose="020B0503020204020204" pitchFamily="34" charset="-122"/>
            </a:endParaRPr>
          </a:p>
          <a:p>
            <a:pPr>
              <a:spcAft>
                <a:spcPts val="1200"/>
              </a:spcAft>
            </a:pPr>
            <a:r>
              <a:rPr kumimoji="1" lang="en-US" altLang="zh-CN" sz="2800" dirty="0">
                <a:solidFill>
                  <a:srgbClr val="C00000"/>
                </a:solidFill>
                <a:latin typeface="Microsoft YaHei" panose="020B0503020204020204" pitchFamily="34" charset="-122"/>
                <a:ea typeface="Microsoft YaHei" panose="020B0503020204020204" pitchFamily="34" charset="-122"/>
              </a:rPr>
              <a:t>(normal test statistics, NTS)</a:t>
            </a:r>
            <a:r>
              <a:rPr kumimoji="1" lang="zh-CN" altLang="zh-CN" sz="2800" dirty="0">
                <a:solidFill>
                  <a:srgbClr val="C00000"/>
                </a:solidFill>
                <a:latin typeface="Microsoft YaHei" panose="020B0503020204020204" pitchFamily="34" charset="-122"/>
                <a:ea typeface="Microsoft YaHei" panose="020B0503020204020204" pitchFamily="34" charset="-122"/>
              </a:rPr>
              <a:t>构建鲁棒特征</a:t>
            </a:r>
            <a:endParaRPr kumimoji="1" lang="en-US" altLang="zh-CN" sz="2800" b="1" dirty="0">
              <a:solidFill>
                <a:srgbClr val="002060"/>
              </a:solidFill>
              <a:latin typeface="Microsoft YaHei" panose="020B0503020204020204" pitchFamily="34" charset="-122"/>
              <a:ea typeface="Microsoft YaHei" panose="020B0503020204020204" pitchFamily="34" charset="-122"/>
            </a:endParaRPr>
          </a:p>
          <a:p>
            <a:pPr>
              <a:spcAft>
                <a:spcPts val="1200"/>
              </a:spcAft>
            </a:pPr>
            <a:r>
              <a:rPr kumimoji="1" lang="zh-CN" altLang="en-US" sz="2800" b="1" dirty="0">
                <a:solidFill>
                  <a:srgbClr val="002060"/>
                </a:solidFill>
                <a:latin typeface="Microsoft YaHei" panose="020B0503020204020204" pitchFamily="34" charset="-122"/>
                <a:ea typeface="Microsoft YaHei" panose="020B0503020204020204" pitchFamily="34" charset="-122"/>
              </a:rPr>
              <a:t>原因：</a:t>
            </a:r>
            <a:endParaRPr kumimoji="1" lang="en-US" altLang="zh-CN" sz="2800" b="1" dirty="0">
              <a:solidFill>
                <a:srgbClr val="002060"/>
              </a:solidFill>
              <a:latin typeface="Microsoft YaHei" panose="020B0503020204020204" pitchFamily="34" charset="-122"/>
              <a:ea typeface="Microsoft YaHei" panose="020B0503020204020204" pitchFamily="34" charset="-122"/>
            </a:endParaRPr>
          </a:p>
          <a:p>
            <a:pPr marL="457200" indent="-457200">
              <a:spcAft>
                <a:spcPts val="1200"/>
              </a:spcAft>
              <a:buFont typeface="Arial" panose="020B0604020202020204" pitchFamily="34" charset="0"/>
              <a:buChar char="•"/>
            </a:pPr>
            <a:r>
              <a:rPr lang="en-US" altLang="zh-CN" sz="2800" dirty="0"/>
              <a:t>NTS</a:t>
            </a:r>
            <a:r>
              <a:rPr lang="zh-CN" altLang="zh-CN" sz="2800" dirty="0"/>
              <a:t>特征</a:t>
            </a:r>
            <a:r>
              <a:rPr lang="zh-CN" altLang="en-US" sz="2800" dirty="0"/>
              <a:t>：</a:t>
            </a:r>
            <a:r>
              <a:rPr lang="zh-CN" altLang="zh-CN" sz="2800" dirty="0"/>
              <a:t>用于测量随机过程和高斯分布之间距离</a:t>
            </a:r>
            <a:endParaRPr lang="en-US" altLang="zh-CN" sz="2800" dirty="0"/>
          </a:p>
          <a:p>
            <a:pPr marL="457200" indent="-457200">
              <a:spcAft>
                <a:spcPts val="1200"/>
              </a:spcAft>
              <a:buFont typeface="Arial" panose="020B0604020202020204" pitchFamily="34" charset="0"/>
              <a:buChar char="•"/>
            </a:pPr>
            <a:r>
              <a:rPr lang="zh-CN" altLang="zh-CN" sz="2800" dirty="0"/>
              <a:t>已有研究表明，对于</a:t>
            </a:r>
            <a:r>
              <a:rPr lang="en-US" altLang="zh-CN" sz="2800" dirty="0"/>
              <a:t>CNN</a:t>
            </a:r>
            <a:r>
              <a:rPr lang="zh-CN" altLang="zh-CN" sz="2800" dirty="0"/>
              <a:t>模型，重要的参数是非高斯的</a:t>
            </a:r>
            <a:endParaRPr lang="en-US" altLang="zh-CN" sz="2800" dirty="0"/>
          </a:p>
          <a:p>
            <a:pPr marL="457200" indent="-457200">
              <a:spcAft>
                <a:spcPts val="1200"/>
              </a:spcAft>
              <a:buFont typeface="Arial" panose="020B0604020202020204" pitchFamily="34" charset="0"/>
              <a:buChar char="•"/>
            </a:pPr>
            <a:r>
              <a:rPr lang="zh-CN" altLang="zh-CN" sz="2800" dirty="0"/>
              <a:t>与高斯分布的距离可以作为衡量权重是否重要的一个度量</a:t>
            </a:r>
            <a:endParaRPr kumimoji="1" lang="en-US" altLang="zh-CN" sz="2800" b="1" dirty="0">
              <a:solidFill>
                <a:srgbClr val="00206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0862914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深度学习模型感知哈希</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内容占位符 2">
            <a:extLst>
              <a:ext uri="{FF2B5EF4-FFF2-40B4-BE49-F238E27FC236}">
                <a16:creationId xmlns:a16="http://schemas.microsoft.com/office/drawing/2014/main" id="{DD275357-3C67-4C48-8448-5C153D516A16}"/>
              </a:ext>
            </a:extLst>
          </p:cNvPr>
          <p:cNvSpPr txBox="1">
            <a:spLocks/>
          </p:cNvSpPr>
          <p:nvPr/>
        </p:nvSpPr>
        <p:spPr>
          <a:xfrm>
            <a:off x="651443" y="1292595"/>
            <a:ext cx="10515600" cy="4865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a:solidFill>
                  <a:srgbClr val="002060"/>
                </a:solidFill>
              </a:rPr>
              <a:t>鲁棒性实验：</a:t>
            </a:r>
            <a:r>
              <a:rPr lang="zh-CN" altLang="en-US" sz="2400">
                <a:solidFill>
                  <a:srgbClr val="002060"/>
                </a:solidFill>
              </a:rPr>
              <a:t>测试模型在经过模型压缩、模型微调后，是否仍然能检测？</a:t>
            </a:r>
            <a:endParaRPr lang="en-US" altLang="zh-CN" sz="2400">
              <a:solidFill>
                <a:srgbClr val="002060"/>
              </a:solidFill>
            </a:endParaRPr>
          </a:p>
          <a:p>
            <a:r>
              <a:rPr kumimoji="1" lang="zh-CN" altLang="en-US" sz="2400" b="1">
                <a:solidFill>
                  <a:srgbClr val="002060"/>
                </a:solidFill>
              </a:rPr>
              <a:t>实验设置：</a:t>
            </a:r>
            <a:r>
              <a:rPr kumimoji="1" lang="zh-CN" altLang="en-US" sz="2400">
                <a:solidFill>
                  <a:srgbClr val="002060"/>
                </a:solidFill>
              </a:rPr>
              <a:t>对</a:t>
            </a:r>
            <a:r>
              <a:rPr kumimoji="1" lang="en-US" altLang="zh-CN" sz="2400">
                <a:solidFill>
                  <a:srgbClr val="002060"/>
                </a:solidFill>
              </a:rPr>
              <a:t>10</a:t>
            </a:r>
            <a:r>
              <a:rPr kumimoji="1" lang="zh-CN" altLang="en-US" sz="2400">
                <a:solidFill>
                  <a:srgbClr val="002060"/>
                </a:solidFill>
              </a:rPr>
              <a:t>种模型进行模型压缩和微调，计算修改前后的哈希距离，与阈值作比；</a:t>
            </a:r>
            <a:endParaRPr kumimoji="1" lang="en-US" altLang="zh-CN" sz="2400">
              <a:solidFill>
                <a:srgbClr val="002060"/>
              </a:solidFill>
            </a:endParaRPr>
          </a:p>
          <a:p>
            <a:r>
              <a:rPr kumimoji="1" lang="zh-CN" altLang="en-US" sz="2400" b="1">
                <a:solidFill>
                  <a:srgbClr val="C00000"/>
                </a:solidFill>
              </a:rPr>
              <a:t>结果：距离均小于阈值，说明可以检测</a:t>
            </a:r>
            <a:endParaRPr kumimoji="1" lang="en-US" altLang="zh-CN" sz="2400" b="1">
              <a:solidFill>
                <a:srgbClr val="C00000"/>
              </a:solidFill>
            </a:endParaRPr>
          </a:p>
          <a:p>
            <a:endParaRPr kumimoji="1" lang="zh-CN" altLang="en-US" dirty="0">
              <a:solidFill>
                <a:srgbClr val="002060"/>
              </a:solidFill>
            </a:endParaRPr>
          </a:p>
        </p:txBody>
      </p:sp>
      <p:grpSp>
        <p:nvGrpSpPr>
          <p:cNvPr id="8" name="组合 7">
            <a:extLst>
              <a:ext uri="{FF2B5EF4-FFF2-40B4-BE49-F238E27FC236}">
                <a16:creationId xmlns:a16="http://schemas.microsoft.com/office/drawing/2014/main" id="{E9CDED72-6CDB-4F2D-B0FC-985CA7AC6A5C}"/>
              </a:ext>
            </a:extLst>
          </p:cNvPr>
          <p:cNvGrpSpPr/>
          <p:nvPr/>
        </p:nvGrpSpPr>
        <p:grpSpPr>
          <a:xfrm>
            <a:off x="2185472" y="2955997"/>
            <a:ext cx="7560251" cy="3861026"/>
            <a:chOff x="1847850" y="2125615"/>
            <a:chExt cx="8322252" cy="4154541"/>
          </a:xfrm>
        </p:grpSpPr>
        <p:pic>
          <p:nvPicPr>
            <p:cNvPr id="9" name="图片 8">
              <a:extLst>
                <a:ext uri="{FF2B5EF4-FFF2-40B4-BE49-F238E27FC236}">
                  <a16:creationId xmlns:a16="http://schemas.microsoft.com/office/drawing/2014/main" id="{2615800C-0C53-4785-9253-A710F49063AF}"/>
                </a:ext>
              </a:extLst>
            </p:cNvPr>
            <p:cNvPicPr>
              <a:picLocks noChangeAspect="1"/>
            </p:cNvPicPr>
            <p:nvPr/>
          </p:nvPicPr>
          <p:blipFill>
            <a:blip r:embed="rId3"/>
            <a:stretch>
              <a:fillRect/>
            </a:stretch>
          </p:blipFill>
          <p:spPr>
            <a:xfrm>
              <a:off x="6093532" y="3812780"/>
              <a:ext cx="4076570" cy="2445942"/>
            </a:xfrm>
            <a:prstGeom prst="rect">
              <a:avLst/>
            </a:prstGeom>
          </p:spPr>
        </p:pic>
        <p:pic>
          <p:nvPicPr>
            <p:cNvPr id="10" name="图片 9">
              <a:extLst>
                <a:ext uri="{FF2B5EF4-FFF2-40B4-BE49-F238E27FC236}">
                  <a16:creationId xmlns:a16="http://schemas.microsoft.com/office/drawing/2014/main" id="{58610447-2AD4-4994-8EE1-A35458D1632B}"/>
                </a:ext>
              </a:extLst>
            </p:cNvPr>
            <p:cNvPicPr>
              <a:picLocks noChangeAspect="1"/>
            </p:cNvPicPr>
            <p:nvPr/>
          </p:nvPicPr>
          <p:blipFill>
            <a:blip r:embed="rId4"/>
            <a:stretch>
              <a:fillRect/>
            </a:stretch>
          </p:blipFill>
          <p:spPr>
            <a:xfrm>
              <a:off x="3088936" y="2125615"/>
              <a:ext cx="6009191" cy="997000"/>
            </a:xfrm>
            <a:prstGeom prst="rect">
              <a:avLst/>
            </a:prstGeom>
          </p:spPr>
        </p:pic>
        <p:pic>
          <p:nvPicPr>
            <p:cNvPr id="11" name="图片 10">
              <a:extLst>
                <a:ext uri="{FF2B5EF4-FFF2-40B4-BE49-F238E27FC236}">
                  <a16:creationId xmlns:a16="http://schemas.microsoft.com/office/drawing/2014/main" id="{26B84728-50AC-4032-BBD1-94560757995E}"/>
                </a:ext>
              </a:extLst>
            </p:cNvPr>
            <p:cNvPicPr>
              <a:picLocks noChangeAspect="1"/>
            </p:cNvPicPr>
            <p:nvPr/>
          </p:nvPicPr>
          <p:blipFill>
            <a:blip r:embed="rId5"/>
            <a:stretch>
              <a:fillRect/>
            </a:stretch>
          </p:blipFill>
          <p:spPr>
            <a:xfrm>
              <a:off x="1847850" y="3735385"/>
              <a:ext cx="4071634" cy="2544771"/>
            </a:xfrm>
            <a:prstGeom prst="rect">
              <a:avLst/>
            </a:prstGeom>
          </p:spPr>
        </p:pic>
        <p:sp>
          <p:nvSpPr>
            <p:cNvPr id="12" name="文本框 11">
              <a:extLst>
                <a:ext uri="{FF2B5EF4-FFF2-40B4-BE49-F238E27FC236}">
                  <a16:creationId xmlns:a16="http://schemas.microsoft.com/office/drawing/2014/main" id="{DC647CAC-74DB-4DF8-935E-FCCD78C8F542}"/>
                </a:ext>
              </a:extLst>
            </p:cNvPr>
            <p:cNvSpPr txBox="1"/>
            <p:nvPr/>
          </p:nvSpPr>
          <p:spPr>
            <a:xfrm>
              <a:off x="3323537" y="3335274"/>
              <a:ext cx="1512168" cy="400110"/>
            </a:xfrm>
            <a:prstGeom prst="rect">
              <a:avLst/>
            </a:prstGeom>
            <a:noFill/>
          </p:spPr>
          <p:txBody>
            <a:bodyPr wrap="square" rtlCol="0">
              <a:spAutoFit/>
            </a:bodyPr>
            <a:lstStyle/>
            <a:p>
              <a:pPr algn="ctr">
                <a:defRPr/>
              </a:pPr>
              <a:r>
                <a:rPr kumimoji="1" lang="zh-CN" altLang="en-US" sz="2000" b="1" dirty="0">
                  <a:solidFill>
                    <a:srgbClr val="323232"/>
                  </a:solidFill>
                  <a:latin typeface="Franklin Gothic Book"/>
                  <a:ea typeface="黑体" panose="02010609060101010101" pitchFamily="49" charset="-122"/>
                </a:rPr>
                <a:t>模型压缩</a:t>
              </a:r>
            </a:p>
          </p:txBody>
        </p:sp>
        <p:sp>
          <p:nvSpPr>
            <p:cNvPr id="13" name="矩形 12">
              <a:extLst>
                <a:ext uri="{FF2B5EF4-FFF2-40B4-BE49-F238E27FC236}">
                  <a16:creationId xmlns:a16="http://schemas.microsoft.com/office/drawing/2014/main" id="{9E8FB56E-D5FC-43FE-88F9-5DEAA220024B}"/>
                </a:ext>
              </a:extLst>
            </p:cNvPr>
            <p:cNvSpPr/>
            <p:nvPr/>
          </p:nvSpPr>
          <p:spPr>
            <a:xfrm>
              <a:off x="7896200" y="3406380"/>
              <a:ext cx="1217000" cy="400110"/>
            </a:xfrm>
            <a:prstGeom prst="rect">
              <a:avLst/>
            </a:prstGeom>
          </p:spPr>
          <p:txBody>
            <a:bodyPr wrap="none">
              <a:spAutoFit/>
            </a:bodyPr>
            <a:lstStyle/>
            <a:p>
              <a:pPr algn="ctr">
                <a:defRPr/>
              </a:pPr>
              <a:r>
                <a:rPr kumimoji="1" lang="zh-CN" altLang="en-US" sz="2000" b="1" dirty="0">
                  <a:solidFill>
                    <a:srgbClr val="323232"/>
                  </a:solidFill>
                  <a:latin typeface="Franklin Gothic Book"/>
                  <a:ea typeface="黑体" panose="02010609060101010101" pitchFamily="49" charset="-122"/>
                </a:rPr>
                <a:t>模型微调</a:t>
              </a:r>
            </a:p>
          </p:txBody>
        </p:sp>
      </p:grpSp>
    </p:spTree>
    <p:extLst>
      <p:ext uri="{BB962C8B-B14F-4D97-AF65-F5344CB8AC3E}">
        <p14:creationId xmlns:p14="http://schemas.microsoft.com/office/powerpoint/2010/main" val="1676161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F568725-A551-473A-98AD-4FE785D1EE30}"/>
              </a:ext>
            </a:extLst>
          </p:cNvPr>
          <p:cNvPicPr>
            <a:picLocks noChangeAspect="1"/>
          </p:cNvPicPr>
          <p:nvPr/>
        </p:nvPicPr>
        <p:blipFill>
          <a:blip r:embed="rId3"/>
          <a:stretch>
            <a:fillRect/>
          </a:stretch>
        </p:blipFill>
        <p:spPr>
          <a:xfrm>
            <a:off x="5972681" y="3713546"/>
            <a:ext cx="852586" cy="462279"/>
          </a:xfrm>
          <a:prstGeom prst="rect">
            <a:avLst/>
          </a:prstGeom>
        </p:spPr>
      </p:pic>
      <p:pic>
        <p:nvPicPr>
          <p:cNvPr id="3" name="图片 2">
            <a:extLst>
              <a:ext uri="{FF2B5EF4-FFF2-40B4-BE49-F238E27FC236}">
                <a16:creationId xmlns:a16="http://schemas.microsoft.com/office/drawing/2014/main" id="{BE09DEBD-0173-4B20-88D5-57AA470B1C93}"/>
              </a:ext>
            </a:extLst>
          </p:cNvPr>
          <p:cNvPicPr>
            <a:picLocks noChangeAspect="1"/>
          </p:cNvPicPr>
          <p:nvPr/>
        </p:nvPicPr>
        <p:blipFill>
          <a:blip r:embed="rId4"/>
          <a:stretch>
            <a:fillRect/>
          </a:stretch>
        </p:blipFill>
        <p:spPr>
          <a:xfrm>
            <a:off x="4415981" y="3740488"/>
            <a:ext cx="653821" cy="410062"/>
          </a:xfrm>
          <a:prstGeom prst="rect">
            <a:avLst/>
          </a:prstGeom>
        </p:spPr>
      </p:pic>
      <p:pic>
        <p:nvPicPr>
          <p:cNvPr id="4" name="图片 3">
            <a:extLst>
              <a:ext uri="{FF2B5EF4-FFF2-40B4-BE49-F238E27FC236}">
                <a16:creationId xmlns:a16="http://schemas.microsoft.com/office/drawing/2014/main" id="{22DBEF6B-1E34-4B8E-B77B-3F5EE1E2CE62}"/>
              </a:ext>
            </a:extLst>
          </p:cNvPr>
          <p:cNvPicPr>
            <a:picLocks noChangeAspect="1"/>
          </p:cNvPicPr>
          <p:nvPr/>
        </p:nvPicPr>
        <p:blipFill>
          <a:blip r:embed="rId5"/>
          <a:stretch>
            <a:fillRect/>
          </a:stretch>
        </p:blipFill>
        <p:spPr>
          <a:xfrm>
            <a:off x="3214752" y="3680236"/>
            <a:ext cx="830760" cy="479284"/>
          </a:xfrm>
          <a:prstGeom prst="rect">
            <a:avLst/>
          </a:prstGeom>
        </p:spPr>
      </p:pic>
      <p:sp>
        <p:nvSpPr>
          <p:cNvPr id="5" name="流程图: 手动输入 5">
            <a:extLst>
              <a:ext uri="{FF2B5EF4-FFF2-40B4-BE49-F238E27FC236}">
                <a16:creationId xmlns:a16="http://schemas.microsoft.com/office/drawing/2014/main" id="{208B0119-2C06-43FF-82B7-356AB67867E5}"/>
              </a:ext>
            </a:extLst>
          </p:cNvPr>
          <p:cNvSpPr/>
          <p:nvPr/>
        </p:nvSpPr>
        <p:spPr>
          <a:xfrm rot="5400000">
            <a:off x="3290208" y="-2901702"/>
            <a:ext cx="591950" cy="717621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6" name="文本框 5">
            <a:extLst>
              <a:ext uri="{FF2B5EF4-FFF2-40B4-BE49-F238E27FC236}">
                <a16:creationId xmlns:a16="http://schemas.microsoft.com/office/drawing/2014/main" id="{D72FBC1C-BEF9-4F0C-B7D2-787CD58336A1}"/>
              </a:ext>
            </a:extLst>
          </p:cNvPr>
          <p:cNvSpPr txBox="1"/>
          <p:nvPr/>
        </p:nvSpPr>
        <p:spPr>
          <a:xfrm>
            <a:off x="31574" y="452697"/>
            <a:ext cx="7176215"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研究现状</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800" b="1" dirty="0">
                <a:solidFill>
                  <a:schemeClr val="bg1"/>
                </a:solidFill>
                <a:latin typeface="微软雅黑" panose="020B0503020204020204" pitchFamily="34" charset="-122"/>
                <a:ea typeface="微软雅黑" panose="020B0503020204020204" pitchFamily="34" charset="-122"/>
              </a:rPr>
              <a:t>从数字媒体水印到深度模型水印</a:t>
            </a:r>
          </a:p>
        </p:txBody>
      </p:sp>
      <p:pic>
        <p:nvPicPr>
          <p:cNvPr id="7" name="Picture 8" descr="æ¥çæºå¾å">
            <a:extLst>
              <a:ext uri="{FF2B5EF4-FFF2-40B4-BE49-F238E27FC236}">
                <a16:creationId xmlns:a16="http://schemas.microsoft.com/office/drawing/2014/main" id="{8203B53E-3594-4278-ABC0-410CE7CB60E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507"/>
          <a:stretch/>
        </p:blipFill>
        <p:spPr bwMode="auto">
          <a:xfrm>
            <a:off x="6960296" y="1376277"/>
            <a:ext cx="2480419" cy="1542389"/>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A404CA9E-ECAD-411D-A411-88DFF3545CD5}"/>
              </a:ext>
            </a:extLst>
          </p:cNvPr>
          <p:cNvSpPr txBox="1"/>
          <p:nvPr/>
        </p:nvSpPr>
        <p:spPr>
          <a:xfrm>
            <a:off x="2659571" y="3037987"/>
            <a:ext cx="2340665" cy="400110"/>
          </a:xfrm>
          <a:prstGeom prst="rect">
            <a:avLst/>
          </a:prstGeom>
          <a:noFill/>
        </p:spPr>
        <p:txBody>
          <a:bodyPr wrap="square" rtlCol="0">
            <a:spAutoFit/>
          </a:bodyPr>
          <a:lstStyle/>
          <a:p>
            <a:pPr algn="ctr"/>
            <a:r>
              <a:rPr lang="zh-CN" altLang="en-US" sz="2000" b="1" dirty="0">
                <a:solidFill>
                  <a:srgbClr val="314371"/>
                </a:solidFill>
                <a:latin typeface="微软雅黑" panose="020B0503020204020204" pitchFamily="34" charset="-122"/>
                <a:ea typeface="微软雅黑" panose="020B0503020204020204" pitchFamily="34" charset="-122"/>
                <a:cs typeface="+mn-ea"/>
                <a:sym typeface="+mn-lt"/>
              </a:rPr>
              <a:t>传统多媒体</a:t>
            </a:r>
            <a:endParaRPr lang="en-US" altLang="zh-CN" sz="2000" b="1" dirty="0">
              <a:solidFill>
                <a:srgbClr val="314371"/>
              </a:solidFill>
              <a:latin typeface="微软雅黑" panose="020B0503020204020204" pitchFamily="34" charset="-122"/>
              <a:ea typeface="微软雅黑" panose="020B0503020204020204" pitchFamily="34" charset="-122"/>
              <a:cs typeface="+mn-ea"/>
              <a:sym typeface="+mn-lt"/>
            </a:endParaRPr>
          </a:p>
        </p:txBody>
      </p:sp>
      <p:pic>
        <p:nvPicPr>
          <p:cNvPr id="9" name="Picture 10" descr="音频 的图像结果">
            <a:extLst>
              <a:ext uri="{FF2B5EF4-FFF2-40B4-BE49-F238E27FC236}">
                <a16:creationId xmlns:a16="http://schemas.microsoft.com/office/drawing/2014/main" id="{8210E8A3-A04F-42EE-8E9D-81D7545043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8671" y="1630509"/>
            <a:ext cx="1139135" cy="1060574"/>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070B292F-FA43-4B9C-9C4B-3CD52879F1B4}"/>
              </a:ext>
            </a:extLst>
          </p:cNvPr>
          <p:cNvSpPr txBox="1"/>
          <p:nvPr/>
        </p:nvSpPr>
        <p:spPr>
          <a:xfrm>
            <a:off x="7134017" y="3026689"/>
            <a:ext cx="2340665" cy="400110"/>
          </a:xfrm>
          <a:prstGeom prst="rect">
            <a:avLst/>
          </a:prstGeom>
          <a:noFill/>
        </p:spPr>
        <p:txBody>
          <a:bodyPr wrap="square" rtlCol="0">
            <a:spAutoFit/>
          </a:bodyPr>
          <a:lstStyle/>
          <a:p>
            <a:pPr algn="ctr"/>
            <a:r>
              <a:rPr lang="zh-CN" altLang="en-US" sz="2000" b="1" dirty="0">
                <a:solidFill>
                  <a:srgbClr val="314371"/>
                </a:solidFill>
                <a:latin typeface="微软雅黑" panose="020B0503020204020204" pitchFamily="34" charset="-122"/>
                <a:ea typeface="微软雅黑" panose="020B0503020204020204" pitchFamily="34" charset="-122"/>
                <a:cs typeface="+mn-ea"/>
                <a:sym typeface="+mn-lt"/>
              </a:rPr>
              <a:t>深度学习模型</a:t>
            </a:r>
          </a:p>
        </p:txBody>
      </p:sp>
      <p:sp>
        <p:nvSpPr>
          <p:cNvPr id="11" name="矩形 10">
            <a:extLst>
              <a:ext uri="{FF2B5EF4-FFF2-40B4-BE49-F238E27FC236}">
                <a16:creationId xmlns:a16="http://schemas.microsoft.com/office/drawing/2014/main" id="{DF2685D3-84A2-4E04-A94C-77D2C7052A01}"/>
              </a:ext>
            </a:extLst>
          </p:cNvPr>
          <p:cNvSpPr/>
          <p:nvPr/>
        </p:nvSpPr>
        <p:spPr>
          <a:xfrm rot="19482796">
            <a:off x="2317393" y="2012826"/>
            <a:ext cx="781688" cy="34400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cs typeface="+mn-ea"/>
                <a:sym typeface="+mn-lt"/>
              </a:rPr>
              <a:t>水印</a:t>
            </a:r>
          </a:p>
        </p:txBody>
      </p:sp>
      <p:pic>
        <p:nvPicPr>
          <p:cNvPr id="12" name="Picture 4" descr="蒙娜丽莎 的图像结果">
            <a:extLst>
              <a:ext uri="{FF2B5EF4-FFF2-40B4-BE49-F238E27FC236}">
                <a16:creationId xmlns:a16="http://schemas.microsoft.com/office/drawing/2014/main" id="{09B9BC5B-8A66-4BFA-B0F6-A927D1F960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3828" y="1567738"/>
            <a:ext cx="941648" cy="1186115"/>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a:extLst>
              <a:ext uri="{FF2B5EF4-FFF2-40B4-BE49-F238E27FC236}">
                <a16:creationId xmlns:a16="http://schemas.microsoft.com/office/drawing/2014/main" id="{DA810F95-0680-4D7A-8858-0D2440F9ED5E}"/>
              </a:ext>
            </a:extLst>
          </p:cNvPr>
          <p:cNvSpPr/>
          <p:nvPr/>
        </p:nvSpPr>
        <p:spPr>
          <a:xfrm rot="19482796">
            <a:off x="3493808" y="2010429"/>
            <a:ext cx="781688" cy="34400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cs typeface="+mn-ea"/>
                <a:sym typeface="+mn-lt"/>
              </a:rPr>
              <a:t>水印</a:t>
            </a:r>
          </a:p>
        </p:txBody>
      </p:sp>
      <p:pic>
        <p:nvPicPr>
          <p:cNvPr id="14" name="Picture 12" descr="视频 的图像结果">
            <a:extLst>
              <a:ext uri="{FF2B5EF4-FFF2-40B4-BE49-F238E27FC236}">
                <a16:creationId xmlns:a16="http://schemas.microsoft.com/office/drawing/2014/main" id="{EE8C2463-3B78-40FB-B93B-4BAAFE9F7F0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193" t="12670" r="8814" b="11433"/>
          <a:stretch/>
        </p:blipFill>
        <p:spPr bwMode="auto">
          <a:xfrm>
            <a:off x="4463407" y="1721567"/>
            <a:ext cx="1274693" cy="921728"/>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a:extLst>
              <a:ext uri="{FF2B5EF4-FFF2-40B4-BE49-F238E27FC236}">
                <a16:creationId xmlns:a16="http://schemas.microsoft.com/office/drawing/2014/main" id="{4448EEB2-8D50-407E-ADCD-711CD615EFEC}"/>
              </a:ext>
            </a:extLst>
          </p:cNvPr>
          <p:cNvSpPr/>
          <p:nvPr/>
        </p:nvSpPr>
        <p:spPr>
          <a:xfrm rot="19482796">
            <a:off x="4703323" y="1972893"/>
            <a:ext cx="781688" cy="34400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cs typeface="+mn-ea"/>
                <a:sym typeface="+mn-lt"/>
              </a:rPr>
              <a:t>水印</a:t>
            </a:r>
          </a:p>
        </p:txBody>
      </p:sp>
      <p:pic>
        <p:nvPicPr>
          <p:cNvPr id="16" name="Picture 4" descr="查看源图像">
            <a:extLst>
              <a:ext uri="{FF2B5EF4-FFF2-40B4-BE49-F238E27FC236}">
                <a16:creationId xmlns:a16="http://schemas.microsoft.com/office/drawing/2014/main" id="{50CF38E8-E990-4073-95BC-BDE6FA04280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98100" y="1772434"/>
            <a:ext cx="495600" cy="659755"/>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55">
            <a:extLst>
              <a:ext uri="{FF2B5EF4-FFF2-40B4-BE49-F238E27FC236}">
                <a16:creationId xmlns:a16="http://schemas.microsoft.com/office/drawing/2014/main" id="{7844B3D5-23A1-4443-AFAD-6F5BFBD3DDDF}"/>
              </a:ext>
            </a:extLst>
          </p:cNvPr>
          <p:cNvSpPr/>
          <p:nvPr/>
        </p:nvSpPr>
        <p:spPr>
          <a:xfrm>
            <a:off x="5567134" y="4287757"/>
            <a:ext cx="1604482" cy="306724"/>
          </a:xfrm>
          <a:prstGeom prst="rect">
            <a:avLst/>
          </a:prstGeom>
          <a:solidFill>
            <a:srgbClr val="4472C4">
              <a:lumMod val="20000"/>
              <a:lumOff val="80000"/>
            </a:srgbClr>
          </a:solidFill>
          <a:ln w="12700" cap="flat" cmpd="sng" algn="ctr">
            <a:noFill/>
            <a:prstDash val="solid"/>
            <a:miter lim="800000"/>
          </a:ln>
          <a:effectLst/>
        </p:spPr>
        <p:txBody>
          <a:bodyPr rtlCol="0" anchor="ctr"/>
          <a:lstStyle/>
          <a:p>
            <a:pPr algn="ctr">
              <a:defRPr/>
            </a:pPr>
            <a:endParaRPr lang="zh-CN" altLang="en-US" sz="1350" kern="0">
              <a:solidFill>
                <a:prstClr val="white"/>
              </a:solidFill>
              <a:latin typeface="Arial"/>
              <a:ea typeface="微软雅黑"/>
              <a:cs typeface="+mn-ea"/>
              <a:sym typeface="+mn-lt"/>
            </a:endParaRPr>
          </a:p>
        </p:txBody>
      </p:sp>
      <p:sp>
        <p:nvSpPr>
          <p:cNvPr id="18" name="文本框 57">
            <a:extLst>
              <a:ext uri="{FF2B5EF4-FFF2-40B4-BE49-F238E27FC236}">
                <a16:creationId xmlns:a16="http://schemas.microsoft.com/office/drawing/2014/main" id="{422E7BBA-B26E-43C0-95EA-C2B4B687E51C}"/>
              </a:ext>
            </a:extLst>
          </p:cNvPr>
          <p:cNvSpPr txBox="1"/>
          <p:nvPr/>
        </p:nvSpPr>
        <p:spPr>
          <a:xfrm>
            <a:off x="5584543" y="4294960"/>
            <a:ext cx="1569661" cy="276999"/>
          </a:xfrm>
          <a:prstGeom prst="rect">
            <a:avLst/>
          </a:prstGeom>
          <a:noFill/>
        </p:spPr>
        <p:txBody>
          <a:bodyPr wrap="non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pPr algn="ctr">
              <a:defRPr/>
            </a:pPr>
            <a:r>
              <a:rPr lang="zh-CN" altLang="en-US" sz="1200" kern="0" dirty="0">
                <a:solidFill>
                  <a:srgbClr val="2E6BA2"/>
                </a:solidFill>
                <a:latin typeface="Arial"/>
                <a:ea typeface="微软雅黑"/>
                <a:cs typeface="+mn-ea"/>
                <a:sym typeface="+mn-lt"/>
              </a:rPr>
              <a:t>抵抗混淆攻击的水印</a:t>
            </a:r>
          </a:p>
        </p:txBody>
      </p:sp>
      <p:sp>
        <p:nvSpPr>
          <p:cNvPr id="19" name="椭圆 117">
            <a:extLst>
              <a:ext uri="{FF2B5EF4-FFF2-40B4-BE49-F238E27FC236}">
                <a16:creationId xmlns:a16="http://schemas.microsoft.com/office/drawing/2014/main" id="{EE6B2367-A94A-42B0-A088-07E97C9E3A92}"/>
              </a:ext>
            </a:extLst>
          </p:cNvPr>
          <p:cNvSpPr/>
          <p:nvPr/>
        </p:nvSpPr>
        <p:spPr>
          <a:xfrm flipH="1">
            <a:off x="6923525" y="4807505"/>
            <a:ext cx="297638" cy="288281"/>
          </a:xfrm>
          <a:prstGeom prst="ellipse">
            <a:avLst/>
          </a:prstGeom>
          <a:solidFill>
            <a:srgbClr val="5B9BD5">
              <a:lumMod val="50000"/>
            </a:srgbClr>
          </a:solidFill>
          <a:ln w="12700" cap="flat" cmpd="sng" algn="ctr">
            <a:noFill/>
            <a:prstDash val="solid"/>
            <a:miter lim="800000"/>
          </a:ln>
          <a:effectLst/>
        </p:spPr>
        <p:txBody>
          <a:bodyPr rtlCol="0" anchor="ctr"/>
          <a:lstStyle/>
          <a:p>
            <a:pPr algn="ctr">
              <a:defRPr/>
            </a:pPr>
            <a:endParaRPr lang="zh-CN" altLang="en-US" sz="1350" kern="0">
              <a:solidFill>
                <a:prstClr val="white"/>
              </a:solidFill>
              <a:latin typeface="Arial"/>
              <a:ea typeface="微软雅黑"/>
              <a:cs typeface="+mn-ea"/>
              <a:sym typeface="+mn-lt"/>
            </a:endParaRPr>
          </a:p>
        </p:txBody>
      </p:sp>
      <p:cxnSp>
        <p:nvCxnSpPr>
          <p:cNvPr id="20" name="直接连接符 105">
            <a:extLst>
              <a:ext uri="{FF2B5EF4-FFF2-40B4-BE49-F238E27FC236}">
                <a16:creationId xmlns:a16="http://schemas.microsoft.com/office/drawing/2014/main" id="{D2E436FD-DAC4-4D26-B80D-AAC883AEF0BB}"/>
              </a:ext>
            </a:extLst>
          </p:cNvPr>
          <p:cNvCxnSpPr>
            <a:cxnSpLocks/>
          </p:cNvCxnSpPr>
          <p:nvPr/>
        </p:nvCxnSpPr>
        <p:spPr>
          <a:xfrm flipV="1">
            <a:off x="2689280" y="4898947"/>
            <a:ext cx="6249924" cy="9232"/>
          </a:xfrm>
          <a:prstGeom prst="line">
            <a:avLst/>
          </a:prstGeom>
          <a:noFill/>
          <a:ln w="44450" cap="flat" cmpd="sng" algn="ctr">
            <a:solidFill>
              <a:srgbClr val="5B9BD5">
                <a:lumMod val="50000"/>
              </a:srgbClr>
            </a:solidFill>
            <a:prstDash val="solid"/>
            <a:miter lim="800000"/>
            <a:headEnd type="oval"/>
            <a:tailEnd type="stealth" w="med" len="lg"/>
          </a:ln>
          <a:effectLst/>
        </p:spPr>
      </p:cxnSp>
      <p:grpSp>
        <p:nvGrpSpPr>
          <p:cNvPr id="21" name="组合 39">
            <a:extLst>
              <a:ext uri="{FF2B5EF4-FFF2-40B4-BE49-F238E27FC236}">
                <a16:creationId xmlns:a16="http://schemas.microsoft.com/office/drawing/2014/main" id="{B4E6FE59-D120-4A7A-B9E6-1674DE10335A}"/>
              </a:ext>
            </a:extLst>
          </p:cNvPr>
          <p:cNvGrpSpPr/>
          <p:nvPr/>
        </p:nvGrpSpPr>
        <p:grpSpPr>
          <a:xfrm>
            <a:off x="3041724" y="4310114"/>
            <a:ext cx="1171875" cy="307776"/>
            <a:chOff x="2368324" y="2800969"/>
            <a:chExt cx="2903556" cy="562616"/>
          </a:xfrm>
        </p:grpSpPr>
        <p:sp>
          <p:nvSpPr>
            <p:cNvPr id="22" name="矩形 55">
              <a:extLst>
                <a:ext uri="{FF2B5EF4-FFF2-40B4-BE49-F238E27FC236}">
                  <a16:creationId xmlns:a16="http://schemas.microsoft.com/office/drawing/2014/main" id="{B9DCD347-4774-4441-80B1-BB227944EEFA}"/>
                </a:ext>
              </a:extLst>
            </p:cNvPr>
            <p:cNvSpPr/>
            <p:nvPr/>
          </p:nvSpPr>
          <p:spPr>
            <a:xfrm>
              <a:off x="2368324" y="2800969"/>
              <a:ext cx="2652306" cy="562616"/>
            </a:xfrm>
            <a:prstGeom prst="rect">
              <a:avLst/>
            </a:prstGeom>
            <a:solidFill>
              <a:srgbClr val="4472C4">
                <a:lumMod val="20000"/>
                <a:lumOff val="80000"/>
              </a:srgbClr>
            </a:solidFill>
            <a:ln w="12700" cap="flat" cmpd="sng" algn="ctr">
              <a:noFill/>
              <a:prstDash val="solid"/>
              <a:miter lim="800000"/>
            </a:ln>
            <a:effectLst/>
          </p:spPr>
          <p:txBody>
            <a:bodyPr rtlCol="0" anchor="ctr"/>
            <a:lstStyle/>
            <a:p>
              <a:pPr algn="ctr">
                <a:defRPr/>
              </a:pPr>
              <a:endParaRPr lang="zh-CN" altLang="en-US" sz="1350" kern="0">
                <a:solidFill>
                  <a:prstClr val="white"/>
                </a:solidFill>
                <a:latin typeface="Arial"/>
                <a:ea typeface="微软雅黑"/>
                <a:cs typeface="+mn-ea"/>
                <a:sym typeface="+mn-lt"/>
              </a:endParaRPr>
            </a:p>
          </p:txBody>
        </p:sp>
        <p:sp>
          <p:nvSpPr>
            <p:cNvPr id="23" name="文本框 57">
              <a:extLst>
                <a:ext uri="{FF2B5EF4-FFF2-40B4-BE49-F238E27FC236}">
                  <a16:creationId xmlns:a16="http://schemas.microsoft.com/office/drawing/2014/main" id="{E029FC03-7C0A-4889-92D3-F8F67CBF75BB}"/>
                </a:ext>
              </a:extLst>
            </p:cNvPr>
            <p:cNvSpPr txBox="1"/>
            <p:nvPr/>
          </p:nvSpPr>
          <p:spPr>
            <a:xfrm>
              <a:off x="2380568" y="2824775"/>
              <a:ext cx="2891312" cy="506355"/>
            </a:xfrm>
            <a:prstGeom prst="rect">
              <a:avLst/>
            </a:prstGeom>
            <a:noFill/>
          </p:spPr>
          <p:txBody>
            <a:bodyPr wrap="non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pPr>
                <a:defRPr/>
              </a:pPr>
              <a:r>
                <a:rPr lang="zh-CN" altLang="en-US" sz="1200" kern="0" dirty="0">
                  <a:solidFill>
                    <a:srgbClr val="2E6BA2"/>
                  </a:solidFill>
                  <a:latin typeface="Arial"/>
                  <a:ea typeface="微软雅黑"/>
                  <a:cs typeface="+mn-ea"/>
                  <a:sym typeface="+mn-lt"/>
                </a:rPr>
                <a:t>利用网络权值</a:t>
              </a:r>
            </a:p>
          </p:txBody>
        </p:sp>
      </p:grpSp>
      <p:grpSp>
        <p:nvGrpSpPr>
          <p:cNvPr id="24" name="组合 107">
            <a:extLst>
              <a:ext uri="{FF2B5EF4-FFF2-40B4-BE49-F238E27FC236}">
                <a16:creationId xmlns:a16="http://schemas.microsoft.com/office/drawing/2014/main" id="{7F468A5A-C130-41EC-AA90-CA8BAB7BD765}"/>
              </a:ext>
            </a:extLst>
          </p:cNvPr>
          <p:cNvGrpSpPr/>
          <p:nvPr/>
        </p:nvGrpSpPr>
        <p:grpSpPr>
          <a:xfrm flipH="1">
            <a:off x="2971772" y="4794665"/>
            <a:ext cx="297639" cy="288281"/>
            <a:chOff x="2458928" y="4875394"/>
            <a:chExt cx="281522" cy="281522"/>
          </a:xfrm>
        </p:grpSpPr>
        <p:sp>
          <p:nvSpPr>
            <p:cNvPr id="25" name="椭圆 123">
              <a:extLst>
                <a:ext uri="{FF2B5EF4-FFF2-40B4-BE49-F238E27FC236}">
                  <a16:creationId xmlns:a16="http://schemas.microsoft.com/office/drawing/2014/main" id="{04DEAD22-AED3-44BB-92A4-C58C6991932E}"/>
                </a:ext>
              </a:extLst>
            </p:cNvPr>
            <p:cNvSpPr/>
            <p:nvPr/>
          </p:nvSpPr>
          <p:spPr>
            <a:xfrm>
              <a:off x="2458928" y="4875394"/>
              <a:ext cx="281522" cy="281522"/>
            </a:xfrm>
            <a:prstGeom prst="ellipse">
              <a:avLst/>
            </a:prstGeom>
            <a:solidFill>
              <a:srgbClr val="5B9BD5">
                <a:lumMod val="50000"/>
              </a:srgbClr>
            </a:solidFill>
            <a:ln w="12700" cap="flat" cmpd="sng" algn="ctr">
              <a:noFill/>
              <a:prstDash val="solid"/>
              <a:miter lim="800000"/>
            </a:ln>
            <a:effectLst/>
          </p:spPr>
          <p:txBody>
            <a:bodyPr rtlCol="0" anchor="ctr"/>
            <a:lstStyle/>
            <a:p>
              <a:pPr algn="ctr">
                <a:defRPr/>
              </a:pPr>
              <a:endParaRPr lang="zh-CN" altLang="en-US" sz="1350" kern="0">
                <a:solidFill>
                  <a:prstClr val="white"/>
                </a:solidFill>
                <a:latin typeface="Arial"/>
                <a:ea typeface="微软雅黑"/>
                <a:cs typeface="+mn-ea"/>
                <a:sym typeface="+mn-lt"/>
              </a:endParaRPr>
            </a:p>
          </p:txBody>
        </p:sp>
        <p:sp>
          <p:nvSpPr>
            <p:cNvPr id="26" name="椭圆 124">
              <a:extLst>
                <a:ext uri="{FF2B5EF4-FFF2-40B4-BE49-F238E27FC236}">
                  <a16:creationId xmlns:a16="http://schemas.microsoft.com/office/drawing/2014/main" id="{07C71F45-940C-4CD7-A3B0-F05220C60479}"/>
                </a:ext>
              </a:extLst>
            </p:cNvPr>
            <p:cNvSpPr/>
            <p:nvPr/>
          </p:nvSpPr>
          <p:spPr>
            <a:xfrm>
              <a:off x="2493706" y="4910172"/>
              <a:ext cx="211966" cy="211966"/>
            </a:xfrm>
            <a:prstGeom prst="ellipse">
              <a:avLst/>
            </a:prstGeom>
            <a:solidFill>
              <a:srgbClr val="5B9BD5"/>
            </a:solidFill>
            <a:ln w="12700" cap="flat" cmpd="sng" algn="ctr">
              <a:noFill/>
              <a:prstDash val="solid"/>
              <a:miter lim="800000"/>
            </a:ln>
            <a:effectLst/>
          </p:spPr>
          <p:txBody>
            <a:bodyPr rtlCol="0" anchor="ctr"/>
            <a:lstStyle/>
            <a:p>
              <a:pPr algn="ctr">
                <a:defRPr/>
              </a:pPr>
              <a:endParaRPr lang="zh-CN" altLang="en-US" sz="1350" kern="0">
                <a:solidFill>
                  <a:prstClr val="white"/>
                </a:solidFill>
                <a:latin typeface="Arial"/>
                <a:ea typeface="微软雅黑"/>
                <a:cs typeface="+mn-ea"/>
                <a:sym typeface="+mn-lt"/>
              </a:endParaRPr>
            </a:p>
          </p:txBody>
        </p:sp>
      </p:grpSp>
      <p:grpSp>
        <p:nvGrpSpPr>
          <p:cNvPr id="27" name="组合 110">
            <a:extLst>
              <a:ext uri="{FF2B5EF4-FFF2-40B4-BE49-F238E27FC236}">
                <a16:creationId xmlns:a16="http://schemas.microsoft.com/office/drawing/2014/main" id="{B0CF2165-D955-4A85-919A-FD9AA7841BFC}"/>
              </a:ext>
            </a:extLst>
          </p:cNvPr>
          <p:cNvGrpSpPr/>
          <p:nvPr/>
        </p:nvGrpSpPr>
        <p:grpSpPr>
          <a:xfrm flipH="1">
            <a:off x="4028045" y="4794468"/>
            <a:ext cx="297638" cy="288281"/>
            <a:chOff x="3288716" y="4894613"/>
            <a:chExt cx="281522" cy="281522"/>
          </a:xfrm>
        </p:grpSpPr>
        <p:sp>
          <p:nvSpPr>
            <p:cNvPr id="28" name="椭圆 117">
              <a:extLst>
                <a:ext uri="{FF2B5EF4-FFF2-40B4-BE49-F238E27FC236}">
                  <a16:creationId xmlns:a16="http://schemas.microsoft.com/office/drawing/2014/main" id="{B544A8B0-B888-4350-9A6D-F380D96E6125}"/>
                </a:ext>
              </a:extLst>
            </p:cNvPr>
            <p:cNvSpPr/>
            <p:nvPr/>
          </p:nvSpPr>
          <p:spPr>
            <a:xfrm>
              <a:off x="3288716" y="4894613"/>
              <a:ext cx="281522" cy="281522"/>
            </a:xfrm>
            <a:prstGeom prst="ellipse">
              <a:avLst/>
            </a:prstGeom>
            <a:solidFill>
              <a:srgbClr val="5B9BD5">
                <a:lumMod val="50000"/>
              </a:srgbClr>
            </a:solidFill>
            <a:ln w="12700" cap="flat" cmpd="sng" algn="ctr">
              <a:noFill/>
              <a:prstDash val="solid"/>
              <a:miter lim="800000"/>
            </a:ln>
            <a:effectLst/>
          </p:spPr>
          <p:txBody>
            <a:bodyPr rtlCol="0" anchor="ctr"/>
            <a:lstStyle/>
            <a:p>
              <a:pPr algn="ctr">
                <a:defRPr/>
              </a:pPr>
              <a:endParaRPr lang="zh-CN" altLang="en-US" sz="1350" kern="0">
                <a:solidFill>
                  <a:prstClr val="white"/>
                </a:solidFill>
                <a:latin typeface="Arial"/>
                <a:ea typeface="微软雅黑"/>
                <a:cs typeface="+mn-ea"/>
                <a:sym typeface="+mn-lt"/>
              </a:endParaRPr>
            </a:p>
          </p:txBody>
        </p:sp>
        <p:sp>
          <p:nvSpPr>
            <p:cNvPr id="29" name="椭圆 118">
              <a:extLst>
                <a:ext uri="{FF2B5EF4-FFF2-40B4-BE49-F238E27FC236}">
                  <a16:creationId xmlns:a16="http://schemas.microsoft.com/office/drawing/2014/main" id="{BAF920F2-857E-4C4C-8016-0FC46FD3D6CD}"/>
                </a:ext>
              </a:extLst>
            </p:cNvPr>
            <p:cNvSpPr/>
            <p:nvPr/>
          </p:nvSpPr>
          <p:spPr>
            <a:xfrm>
              <a:off x="3322278" y="4928030"/>
              <a:ext cx="211966" cy="211966"/>
            </a:xfrm>
            <a:prstGeom prst="ellipse">
              <a:avLst/>
            </a:prstGeom>
            <a:solidFill>
              <a:srgbClr val="5B9BD5"/>
            </a:solidFill>
            <a:ln w="12700" cap="flat" cmpd="sng" algn="ctr">
              <a:noFill/>
              <a:prstDash val="solid"/>
              <a:miter lim="800000"/>
            </a:ln>
            <a:effectLst/>
          </p:spPr>
          <p:txBody>
            <a:bodyPr rtlCol="0" anchor="ctr"/>
            <a:lstStyle/>
            <a:p>
              <a:pPr algn="ctr">
                <a:defRPr/>
              </a:pPr>
              <a:endParaRPr lang="zh-CN" altLang="en-US" sz="1350" kern="0">
                <a:solidFill>
                  <a:prstClr val="white"/>
                </a:solidFill>
                <a:latin typeface="Arial"/>
                <a:ea typeface="微软雅黑"/>
                <a:cs typeface="+mn-ea"/>
                <a:sym typeface="+mn-lt"/>
              </a:endParaRPr>
            </a:p>
          </p:txBody>
        </p:sp>
      </p:grpSp>
      <p:sp>
        <p:nvSpPr>
          <p:cNvPr id="30" name="TextBox 8">
            <a:extLst>
              <a:ext uri="{FF2B5EF4-FFF2-40B4-BE49-F238E27FC236}">
                <a16:creationId xmlns:a16="http://schemas.microsoft.com/office/drawing/2014/main" id="{AFEEE780-62BA-4C51-9732-28CCC63578E2}"/>
              </a:ext>
            </a:extLst>
          </p:cNvPr>
          <p:cNvSpPr txBox="1"/>
          <p:nvPr/>
        </p:nvSpPr>
        <p:spPr>
          <a:xfrm>
            <a:off x="2871005" y="5042971"/>
            <a:ext cx="560302" cy="276999"/>
          </a:xfrm>
          <a:prstGeom prst="rect">
            <a:avLst/>
          </a:prstGeom>
          <a:noFill/>
        </p:spPr>
        <p:txBody>
          <a:bodyPr wrap="square" rtlCol="0">
            <a:spAutoFit/>
          </a:bodyPr>
          <a:lstStyle/>
          <a:p>
            <a:r>
              <a:rPr lang="en-US" altLang="zh-CN" sz="1200" dirty="0">
                <a:solidFill>
                  <a:prstClr val="black"/>
                </a:solidFill>
                <a:latin typeface="Arial"/>
                <a:ea typeface="微软雅黑"/>
                <a:cs typeface="+mn-ea"/>
                <a:sym typeface="+mn-lt"/>
              </a:rPr>
              <a:t>2017</a:t>
            </a:r>
            <a:endParaRPr lang="en-US" sz="1200" dirty="0">
              <a:solidFill>
                <a:prstClr val="black"/>
              </a:solidFill>
              <a:latin typeface="Arial"/>
              <a:ea typeface="微软雅黑"/>
              <a:cs typeface="+mn-ea"/>
              <a:sym typeface="+mn-lt"/>
            </a:endParaRPr>
          </a:p>
        </p:txBody>
      </p:sp>
      <p:sp>
        <p:nvSpPr>
          <p:cNvPr id="31" name="TextBox 109">
            <a:extLst>
              <a:ext uri="{FF2B5EF4-FFF2-40B4-BE49-F238E27FC236}">
                <a16:creationId xmlns:a16="http://schemas.microsoft.com/office/drawing/2014/main" id="{F05AB5E4-2631-4F66-A653-9EA5A58917FD}"/>
              </a:ext>
            </a:extLst>
          </p:cNvPr>
          <p:cNvSpPr txBox="1"/>
          <p:nvPr/>
        </p:nvSpPr>
        <p:spPr>
          <a:xfrm>
            <a:off x="3938782" y="5061376"/>
            <a:ext cx="600452" cy="276999"/>
          </a:xfrm>
          <a:prstGeom prst="rect">
            <a:avLst/>
          </a:prstGeom>
          <a:noFill/>
        </p:spPr>
        <p:txBody>
          <a:bodyPr wrap="square" rtlCol="0">
            <a:spAutoFit/>
          </a:bodyPr>
          <a:lstStyle/>
          <a:p>
            <a:r>
              <a:rPr lang="en-US" altLang="zh-CN" sz="1200" dirty="0">
                <a:solidFill>
                  <a:prstClr val="black"/>
                </a:solidFill>
                <a:latin typeface="Arial"/>
                <a:ea typeface="微软雅黑"/>
                <a:cs typeface="+mn-ea"/>
                <a:sym typeface="+mn-lt"/>
              </a:rPr>
              <a:t>2018</a:t>
            </a:r>
            <a:endParaRPr lang="en-US" sz="1200" dirty="0">
              <a:solidFill>
                <a:prstClr val="black"/>
              </a:solidFill>
              <a:latin typeface="Arial"/>
              <a:ea typeface="微软雅黑"/>
              <a:cs typeface="+mn-ea"/>
              <a:sym typeface="+mn-lt"/>
            </a:endParaRPr>
          </a:p>
        </p:txBody>
      </p:sp>
      <p:sp>
        <p:nvSpPr>
          <p:cNvPr id="32" name="TextBox 114">
            <a:extLst>
              <a:ext uri="{FF2B5EF4-FFF2-40B4-BE49-F238E27FC236}">
                <a16:creationId xmlns:a16="http://schemas.microsoft.com/office/drawing/2014/main" id="{58724D8A-5618-42D6-A56A-8C24AF51C610}"/>
              </a:ext>
            </a:extLst>
          </p:cNvPr>
          <p:cNvSpPr txBox="1"/>
          <p:nvPr/>
        </p:nvSpPr>
        <p:spPr>
          <a:xfrm>
            <a:off x="6801718" y="5068950"/>
            <a:ext cx="527924" cy="276999"/>
          </a:xfrm>
          <a:prstGeom prst="rect">
            <a:avLst/>
          </a:prstGeom>
          <a:noFill/>
        </p:spPr>
        <p:txBody>
          <a:bodyPr wrap="square" rtlCol="0">
            <a:spAutoFit/>
          </a:bodyPr>
          <a:lstStyle/>
          <a:p>
            <a:r>
              <a:rPr lang="en-US" altLang="zh-CN" sz="1200" dirty="0">
                <a:solidFill>
                  <a:prstClr val="black"/>
                </a:solidFill>
                <a:latin typeface="Arial"/>
                <a:ea typeface="微软雅黑"/>
                <a:cs typeface="+mn-ea"/>
                <a:sym typeface="+mn-lt"/>
              </a:rPr>
              <a:t>2020</a:t>
            </a:r>
            <a:endParaRPr lang="en-US" sz="1200" dirty="0">
              <a:solidFill>
                <a:prstClr val="black"/>
              </a:solidFill>
              <a:latin typeface="Arial"/>
              <a:ea typeface="微软雅黑"/>
              <a:cs typeface="+mn-ea"/>
              <a:sym typeface="+mn-lt"/>
            </a:endParaRPr>
          </a:p>
        </p:txBody>
      </p:sp>
      <p:sp>
        <p:nvSpPr>
          <p:cNvPr id="33" name="椭圆 116">
            <a:extLst>
              <a:ext uri="{FF2B5EF4-FFF2-40B4-BE49-F238E27FC236}">
                <a16:creationId xmlns:a16="http://schemas.microsoft.com/office/drawing/2014/main" id="{941AF310-8331-43B7-A321-F70D4266BC6D}"/>
              </a:ext>
            </a:extLst>
          </p:cNvPr>
          <p:cNvSpPr/>
          <p:nvPr/>
        </p:nvSpPr>
        <p:spPr>
          <a:xfrm flipH="1">
            <a:off x="6960296" y="4840534"/>
            <a:ext cx="224101" cy="217055"/>
          </a:xfrm>
          <a:prstGeom prst="ellipse">
            <a:avLst/>
          </a:prstGeom>
          <a:solidFill>
            <a:srgbClr val="5B9BD5"/>
          </a:solidFill>
          <a:ln w="12700" cap="flat" cmpd="sng" algn="ctr">
            <a:noFill/>
            <a:prstDash val="solid"/>
            <a:miter lim="800000"/>
          </a:ln>
          <a:effectLst/>
        </p:spPr>
        <p:txBody>
          <a:bodyPr rtlCol="0" anchor="ctr"/>
          <a:lstStyle/>
          <a:p>
            <a:pPr algn="ctr">
              <a:defRPr/>
            </a:pPr>
            <a:endParaRPr lang="zh-CN" altLang="en-US" sz="1350" kern="0">
              <a:solidFill>
                <a:prstClr val="white"/>
              </a:solidFill>
              <a:latin typeface="Arial"/>
              <a:ea typeface="微软雅黑"/>
              <a:cs typeface="+mn-ea"/>
              <a:sym typeface="+mn-lt"/>
            </a:endParaRPr>
          </a:p>
        </p:txBody>
      </p:sp>
      <p:grpSp>
        <p:nvGrpSpPr>
          <p:cNvPr id="34" name="组合 39">
            <a:extLst>
              <a:ext uri="{FF2B5EF4-FFF2-40B4-BE49-F238E27FC236}">
                <a16:creationId xmlns:a16="http://schemas.microsoft.com/office/drawing/2014/main" id="{4612CCB8-B7D8-4C76-922A-E2ABC8A47C7A}"/>
              </a:ext>
            </a:extLst>
          </p:cNvPr>
          <p:cNvGrpSpPr/>
          <p:nvPr/>
        </p:nvGrpSpPr>
        <p:grpSpPr>
          <a:xfrm>
            <a:off x="3079163" y="5392574"/>
            <a:ext cx="1622976" cy="307777"/>
            <a:chOff x="2368324" y="2800969"/>
            <a:chExt cx="3159764" cy="562616"/>
          </a:xfrm>
        </p:grpSpPr>
        <p:sp>
          <p:nvSpPr>
            <p:cNvPr id="35" name="矩形 55">
              <a:extLst>
                <a:ext uri="{FF2B5EF4-FFF2-40B4-BE49-F238E27FC236}">
                  <a16:creationId xmlns:a16="http://schemas.microsoft.com/office/drawing/2014/main" id="{9FFEC196-6A0E-48D4-88A3-6169D9500563}"/>
                </a:ext>
              </a:extLst>
            </p:cNvPr>
            <p:cNvSpPr/>
            <p:nvPr/>
          </p:nvSpPr>
          <p:spPr>
            <a:xfrm>
              <a:off x="2368324" y="2800969"/>
              <a:ext cx="2652306" cy="562616"/>
            </a:xfrm>
            <a:prstGeom prst="rect">
              <a:avLst/>
            </a:prstGeom>
            <a:solidFill>
              <a:srgbClr val="4472C4">
                <a:lumMod val="20000"/>
                <a:lumOff val="80000"/>
              </a:srgbClr>
            </a:solidFill>
            <a:ln w="12700" cap="flat" cmpd="sng" algn="ctr">
              <a:noFill/>
              <a:prstDash val="solid"/>
              <a:miter lim="800000"/>
            </a:ln>
            <a:effectLst/>
          </p:spPr>
          <p:txBody>
            <a:bodyPr rtlCol="0" anchor="ctr"/>
            <a:lstStyle/>
            <a:p>
              <a:pPr algn="ctr">
                <a:defRPr/>
              </a:pPr>
              <a:endParaRPr lang="zh-CN" altLang="en-US" sz="1350" kern="0">
                <a:solidFill>
                  <a:prstClr val="white"/>
                </a:solidFill>
                <a:latin typeface="Arial"/>
                <a:ea typeface="微软雅黑"/>
                <a:cs typeface="+mn-ea"/>
                <a:sym typeface="+mn-lt"/>
              </a:endParaRPr>
            </a:p>
          </p:txBody>
        </p:sp>
        <p:sp>
          <p:nvSpPr>
            <p:cNvPr id="36" name="文本框 57">
              <a:extLst>
                <a:ext uri="{FF2B5EF4-FFF2-40B4-BE49-F238E27FC236}">
                  <a16:creationId xmlns:a16="http://schemas.microsoft.com/office/drawing/2014/main" id="{231FB5EF-9F63-4369-9DB1-C16B8A7F3514}"/>
                </a:ext>
              </a:extLst>
            </p:cNvPr>
            <p:cNvSpPr txBox="1"/>
            <p:nvPr/>
          </p:nvSpPr>
          <p:spPr>
            <a:xfrm>
              <a:off x="2380566" y="2824777"/>
              <a:ext cx="3147522" cy="506354"/>
            </a:xfrm>
            <a:prstGeom prst="rect">
              <a:avLst/>
            </a:prstGeom>
            <a:noFill/>
          </p:spPr>
          <p:txBody>
            <a:bodyPr wrap="squar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pPr>
                <a:defRPr/>
              </a:pPr>
              <a:r>
                <a:rPr lang="zh-CN" altLang="en-US" sz="1200" kern="0" dirty="0">
                  <a:solidFill>
                    <a:srgbClr val="2E6BA2"/>
                  </a:solidFill>
                  <a:latin typeface="Arial"/>
                  <a:ea typeface="微软雅黑"/>
                  <a:cs typeface="+mn-ea"/>
                  <a:sym typeface="+mn-lt"/>
                </a:rPr>
                <a:t>利用模型决策边界</a:t>
              </a:r>
            </a:p>
          </p:txBody>
        </p:sp>
      </p:grpSp>
      <p:sp>
        <p:nvSpPr>
          <p:cNvPr id="37" name="矩形 55">
            <a:extLst>
              <a:ext uri="{FF2B5EF4-FFF2-40B4-BE49-F238E27FC236}">
                <a16:creationId xmlns:a16="http://schemas.microsoft.com/office/drawing/2014/main" id="{212A90DF-584F-4C6C-8554-7FD2115F0839}"/>
              </a:ext>
            </a:extLst>
          </p:cNvPr>
          <p:cNvSpPr/>
          <p:nvPr/>
        </p:nvSpPr>
        <p:spPr>
          <a:xfrm>
            <a:off x="4213602" y="4292579"/>
            <a:ext cx="1101929" cy="276926"/>
          </a:xfrm>
          <a:prstGeom prst="rect">
            <a:avLst/>
          </a:prstGeom>
          <a:solidFill>
            <a:srgbClr val="4472C4">
              <a:lumMod val="20000"/>
              <a:lumOff val="80000"/>
            </a:srgbClr>
          </a:solidFill>
          <a:ln w="12700" cap="flat" cmpd="sng" algn="ctr">
            <a:noFill/>
            <a:prstDash val="solid"/>
            <a:miter lim="800000"/>
          </a:ln>
          <a:effectLst/>
        </p:spPr>
        <p:txBody>
          <a:bodyPr rtlCol="0" anchor="ctr"/>
          <a:lstStyle/>
          <a:p>
            <a:pPr algn="ctr">
              <a:defRPr/>
            </a:pPr>
            <a:endParaRPr lang="zh-CN" altLang="en-US" sz="1350" kern="0">
              <a:solidFill>
                <a:prstClr val="white"/>
              </a:solidFill>
              <a:latin typeface="Arial"/>
              <a:ea typeface="微软雅黑"/>
              <a:cs typeface="+mn-ea"/>
              <a:sym typeface="+mn-lt"/>
            </a:endParaRPr>
          </a:p>
        </p:txBody>
      </p:sp>
      <p:sp>
        <p:nvSpPr>
          <p:cNvPr id="38" name="文本框 57">
            <a:extLst>
              <a:ext uri="{FF2B5EF4-FFF2-40B4-BE49-F238E27FC236}">
                <a16:creationId xmlns:a16="http://schemas.microsoft.com/office/drawing/2014/main" id="{3753001D-27C2-457D-BADA-8A4FA70B4870}"/>
              </a:ext>
            </a:extLst>
          </p:cNvPr>
          <p:cNvSpPr txBox="1"/>
          <p:nvPr/>
        </p:nvSpPr>
        <p:spPr>
          <a:xfrm>
            <a:off x="4192252" y="4285015"/>
            <a:ext cx="1269524" cy="276999"/>
          </a:xfrm>
          <a:prstGeom prst="rect">
            <a:avLst/>
          </a:prstGeom>
          <a:noFill/>
        </p:spPr>
        <p:txBody>
          <a:bodyPr wrap="squar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pPr>
              <a:defRPr/>
            </a:pPr>
            <a:r>
              <a:rPr lang="zh-CN" altLang="en-US" sz="1200" kern="0" dirty="0">
                <a:solidFill>
                  <a:srgbClr val="2E6BA2"/>
                </a:solidFill>
                <a:latin typeface="Arial"/>
                <a:ea typeface="微软雅黑"/>
                <a:cs typeface="+mn-ea"/>
                <a:sym typeface="+mn-lt"/>
              </a:rPr>
              <a:t> 基于触发后门</a:t>
            </a:r>
          </a:p>
        </p:txBody>
      </p:sp>
      <p:grpSp>
        <p:nvGrpSpPr>
          <p:cNvPr id="39" name="组合 39">
            <a:extLst>
              <a:ext uri="{FF2B5EF4-FFF2-40B4-BE49-F238E27FC236}">
                <a16:creationId xmlns:a16="http://schemas.microsoft.com/office/drawing/2014/main" id="{CDF73EC6-11F1-4575-9AE8-29B12B56E6F4}"/>
              </a:ext>
            </a:extLst>
          </p:cNvPr>
          <p:cNvGrpSpPr/>
          <p:nvPr/>
        </p:nvGrpSpPr>
        <p:grpSpPr>
          <a:xfrm>
            <a:off x="4884950" y="5387964"/>
            <a:ext cx="1734263" cy="313343"/>
            <a:chOff x="2337116" y="2800969"/>
            <a:chExt cx="3147522" cy="572791"/>
          </a:xfrm>
        </p:grpSpPr>
        <p:sp>
          <p:nvSpPr>
            <p:cNvPr id="40" name="矩形 55">
              <a:extLst>
                <a:ext uri="{FF2B5EF4-FFF2-40B4-BE49-F238E27FC236}">
                  <a16:creationId xmlns:a16="http://schemas.microsoft.com/office/drawing/2014/main" id="{B801858E-7D3B-421A-8B00-8FBF45316ABB}"/>
                </a:ext>
              </a:extLst>
            </p:cNvPr>
            <p:cNvSpPr/>
            <p:nvPr/>
          </p:nvSpPr>
          <p:spPr>
            <a:xfrm>
              <a:off x="2874173" y="2800969"/>
              <a:ext cx="2072850" cy="562616"/>
            </a:xfrm>
            <a:prstGeom prst="rect">
              <a:avLst/>
            </a:prstGeom>
            <a:solidFill>
              <a:srgbClr val="4472C4">
                <a:lumMod val="20000"/>
                <a:lumOff val="80000"/>
              </a:srgbClr>
            </a:solidFill>
            <a:ln w="12700" cap="flat" cmpd="sng" algn="ctr">
              <a:noFill/>
              <a:prstDash val="solid"/>
              <a:miter lim="800000"/>
            </a:ln>
            <a:effectLst/>
          </p:spPr>
          <p:txBody>
            <a:bodyPr rtlCol="0" anchor="ctr"/>
            <a:lstStyle/>
            <a:p>
              <a:pPr algn="ctr">
                <a:defRPr/>
              </a:pPr>
              <a:endParaRPr lang="zh-CN" altLang="en-US" sz="1350" kern="0">
                <a:solidFill>
                  <a:prstClr val="white"/>
                </a:solidFill>
                <a:latin typeface="Arial"/>
                <a:ea typeface="微软雅黑"/>
                <a:cs typeface="+mn-ea"/>
                <a:sym typeface="+mn-lt"/>
              </a:endParaRPr>
            </a:p>
          </p:txBody>
        </p:sp>
        <p:sp>
          <p:nvSpPr>
            <p:cNvPr id="41" name="文本框 57">
              <a:extLst>
                <a:ext uri="{FF2B5EF4-FFF2-40B4-BE49-F238E27FC236}">
                  <a16:creationId xmlns:a16="http://schemas.microsoft.com/office/drawing/2014/main" id="{B3604791-5E0B-4F8F-879D-26D97D9EF77F}"/>
                </a:ext>
              </a:extLst>
            </p:cNvPr>
            <p:cNvSpPr txBox="1"/>
            <p:nvPr/>
          </p:nvSpPr>
          <p:spPr>
            <a:xfrm>
              <a:off x="2337116" y="2867406"/>
              <a:ext cx="3147522" cy="506354"/>
            </a:xfrm>
            <a:prstGeom prst="rect">
              <a:avLst/>
            </a:prstGeom>
            <a:noFill/>
          </p:spPr>
          <p:txBody>
            <a:bodyPr wrap="squar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pPr algn="ctr">
                <a:defRPr/>
              </a:pPr>
              <a:r>
                <a:rPr lang="zh-CN" altLang="en-US" sz="1200" kern="0" dirty="0">
                  <a:solidFill>
                    <a:srgbClr val="2E6BA2"/>
                  </a:solidFill>
                  <a:latin typeface="Arial"/>
                  <a:ea typeface="微软雅黑"/>
                  <a:cs typeface="+mn-ea"/>
                  <a:sym typeface="+mn-lt"/>
                </a:rPr>
                <a:t>模型指纹追踪</a:t>
              </a:r>
            </a:p>
          </p:txBody>
        </p:sp>
      </p:grpSp>
      <p:cxnSp>
        <p:nvCxnSpPr>
          <p:cNvPr id="42" name="直接箭头连接符 77">
            <a:extLst>
              <a:ext uri="{FF2B5EF4-FFF2-40B4-BE49-F238E27FC236}">
                <a16:creationId xmlns:a16="http://schemas.microsoft.com/office/drawing/2014/main" id="{011C6CBC-8C67-4030-8D65-5F609CBE7485}"/>
              </a:ext>
            </a:extLst>
          </p:cNvPr>
          <p:cNvCxnSpPr>
            <a:cxnSpLocks/>
          </p:cNvCxnSpPr>
          <p:nvPr/>
        </p:nvCxnSpPr>
        <p:spPr>
          <a:xfrm>
            <a:off x="3463206" y="4617891"/>
            <a:ext cx="0" cy="329393"/>
          </a:xfrm>
          <a:prstGeom prst="straightConnector1">
            <a:avLst/>
          </a:prstGeom>
          <a:noFill/>
          <a:ln w="28575" cap="flat" cmpd="sng" algn="ctr">
            <a:solidFill>
              <a:srgbClr val="5B9BD5"/>
            </a:solidFill>
            <a:prstDash val="solid"/>
            <a:miter lim="800000"/>
            <a:headEnd type="diamond" w="med" len="med"/>
            <a:tailEnd type="triangle" w="med" len="med"/>
          </a:ln>
          <a:effectLst/>
        </p:spPr>
      </p:cxnSp>
      <p:cxnSp>
        <p:nvCxnSpPr>
          <p:cNvPr id="43" name="直接箭头连接符 83">
            <a:extLst>
              <a:ext uri="{FF2B5EF4-FFF2-40B4-BE49-F238E27FC236}">
                <a16:creationId xmlns:a16="http://schemas.microsoft.com/office/drawing/2014/main" id="{0D872841-0EAE-4ED9-AE5B-960FAF294050}"/>
              </a:ext>
            </a:extLst>
          </p:cNvPr>
          <p:cNvCxnSpPr>
            <a:cxnSpLocks/>
          </p:cNvCxnSpPr>
          <p:nvPr/>
        </p:nvCxnSpPr>
        <p:spPr>
          <a:xfrm flipH="1" flipV="1">
            <a:off x="3782764" y="4947282"/>
            <a:ext cx="1703" cy="458315"/>
          </a:xfrm>
          <a:prstGeom prst="straightConnector1">
            <a:avLst/>
          </a:prstGeom>
          <a:noFill/>
          <a:ln w="28575" cap="flat" cmpd="sng" algn="ctr">
            <a:solidFill>
              <a:srgbClr val="5B9BD5"/>
            </a:solidFill>
            <a:prstDash val="solid"/>
            <a:miter lim="800000"/>
            <a:headEnd type="diamond" w="med" len="med"/>
            <a:tailEnd type="triangle" w="med" len="med"/>
          </a:ln>
          <a:effectLst/>
        </p:spPr>
      </p:cxnSp>
      <p:cxnSp>
        <p:nvCxnSpPr>
          <p:cNvPr id="44" name="直接箭头连接符 92">
            <a:extLst>
              <a:ext uri="{FF2B5EF4-FFF2-40B4-BE49-F238E27FC236}">
                <a16:creationId xmlns:a16="http://schemas.microsoft.com/office/drawing/2014/main" id="{053B67C7-1E4B-4C3E-8290-E8EB06D6D1C3}"/>
              </a:ext>
            </a:extLst>
          </p:cNvPr>
          <p:cNvCxnSpPr>
            <a:cxnSpLocks/>
          </p:cNvCxnSpPr>
          <p:nvPr/>
        </p:nvCxnSpPr>
        <p:spPr>
          <a:xfrm>
            <a:off x="4692554" y="4600357"/>
            <a:ext cx="0" cy="346927"/>
          </a:xfrm>
          <a:prstGeom prst="straightConnector1">
            <a:avLst/>
          </a:prstGeom>
          <a:noFill/>
          <a:ln w="28575" cap="flat" cmpd="sng" algn="ctr">
            <a:solidFill>
              <a:srgbClr val="5B9BD5"/>
            </a:solidFill>
            <a:prstDash val="solid"/>
            <a:miter lim="800000"/>
            <a:headEnd type="diamond" w="med" len="med"/>
            <a:tailEnd type="triangle" w="med" len="med"/>
          </a:ln>
          <a:effectLst/>
        </p:spPr>
      </p:cxnSp>
      <p:cxnSp>
        <p:nvCxnSpPr>
          <p:cNvPr id="45" name="直接箭头连接符 136">
            <a:extLst>
              <a:ext uri="{FF2B5EF4-FFF2-40B4-BE49-F238E27FC236}">
                <a16:creationId xmlns:a16="http://schemas.microsoft.com/office/drawing/2014/main" id="{7DBDCDA8-1CEE-4E77-92BE-A18B7F80AC54}"/>
              </a:ext>
            </a:extLst>
          </p:cNvPr>
          <p:cNvCxnSpPr>
            <a:cxnSpLocks/>
          </p:cNvCxnSpPr>
          <p:nvPr/>
        </p:nvCxnSpPr>
        <p:spPr>
          <a:xfrm flipV="1">
            <a:off x="5713487" y="4947282"/>
            <a:ext cx="0" cy="445290"/>
          </a:xfrm>
          <a:prstGeom prst="straightConnector1">
            <a:avLst/>
          </a:prstGeom>
          <a:noFill/>
          <a:ln w="28575" cap="flat" cmpd="sng" algn="ctr">
            <a:solidFill>
              <a:srgbClr val="5B9BD5"/>
            </a:solidFill>
            <a:prstDash val="solid"/>
            <a:miter lim="800000"/>
            <a:headEnd type="diamond" w="med" len="med"/>
            <a:tailEnd type="triangle" w="med" len="med"/>
          </a:ln>
          <a:effectLst/>
        </p:spPr>
      </p:cxnSp>
      <p:cxnSp>
        <p:nvCxnSpPr>
          <p:cNvPr id="46" name="直接箭头连接符 138">
            <a:extLst>
              <a:ext uri="{FF2B5EF4-FFF2-40B4-BE49-F238E27FC236}">
                <a16:creationId xmlns:a16="http://schemas.microsoft.com/office/drawing/2014/main" id="{33D86C5F-2903-4DB2-A7CC-88051C657323}"/>
              </a:ext>
            </a:extLst>
          </p:cNvPr>
          <p:cNvCxnSpPr>
            <a:cxnSpLocks/>
          </p:cNvCxnSpPr>
          <p:nvPr/>
        </p:nvCxnSpPr>
        <p:spPr>
          <a:xfrm>
            <a:off x="6109270" y="4600354"/>
            <a:ext cx="0" cy="337695"/>
          </a:xfrm>
          <a:prstGeom prst="straightConnector1">
            <a:avLst/>
          </a:prstGeom>
          <a:noFill/>
          <a:ln w="28575" cap="flat" cmpd="sng" algn="ctr">
            <a:solidFill>
              <a:srgbClr val="5B9BD5"/>
            </a:solidFill>
            <a:prstDash val="solid"/>
            <a:miter lim="800000"/>
            <a:headEnd type="diamond" w="med" len="med"/>
            <a:tailEnd type="triangle" w="med" len="med"/>
          </a:ln>
          <a:effectLst/>
        </p:spPr>
      </p:cxnSp>
      <p:grpSp>
        <p:nvGrpSpPr>
          <p:cNvPr id="47" name="组合 110">
            <a:extLst>
              <a:ext uri="{FF2B5EF4-FFF2-40B4-BE49-F238E27FC236}">
                <a16:creationId xmlns:a16="http://schemas.microsoft.com/office/drawing/2014/main" id="{940C92D1-98F0-42D5-A31A-DEA0EEB5CAFB}"/>
              </a:ext>
            </a:extLst>
          </p:cNvPr>
          <p:cNvGrpSpPr/>
          <p:nvPr/>
        </p:nvGrpSpPr>
        <p:grpSpPr>
          <a:xfrm flipH="1">
            <a:off x="5017895" y="4798261"/>
            <a:ext cx="297638" cy="288281"/>
            <a:chOff x="3288716" y="4894613"/>
            <a:chExt cx="281522" cy="281522"/>
          </a:xfrm>
        </p:grpSpPr>
        <p:sp>
          <p:nvSpPr>
            <p:cNvPr id="48" name="椭圆 117">
              <a:extLst>
                <a:ext uri="{FF2B5EF4-FFF2-40B4-BE49-F238E27FC236}">
                  <a16:creationId xmlns:a16="http://schemas.microsoft.com/office/drawing/2014/main" id="{FC5970EA-0DF3-49FF-B383-662F1C8E5160}"/>
                </a:ext>
              </a:extLst>
            </p:cNvPr>
            <p:cNvSpPr/>
            <p:nvPr/>
          </p:nvSpPr>
          <p:spPr>
            <a:xfrm>
              <a:off x="3288716" y="4894613"/>
              <a:ext cx="281522" cy="281522"/>
            </a:xfrm>
            <a:prstGeom prst="ellipse">
              <a:avLst/>
            </a:prstGeom>
            <a:solidFill>
              <a:srgbClr val="5B9BD5">
                <a:lumMod val="50000"/>
              </a:srgbClr>
            </a:solidFill>
            <a:ln w="12700" cap="flat" cmpd="sng" algn="ctr">
              <a:noFill/>
              <a:prstDash val="solid"/>
              <a:miter lim="800000"/>
            </a:ln>
            <a:effectLst/>
          </p:spPr>
          <p:txBody>
            <a:bodyPr rtlCol="0" anchor="ctr"/>
            <a:lstStyle/>
            <a:p>
              <a:pPr algn="ctr">
                <a:defRPr/>
              </a:pPr>
              <a:endParaRPr lang="zh-CN" altLang="en-US" sz="1350" kern="0">
                <a:solidFill>
                  <a:prstClr val="white"/>
                </a:solidFill>
                <a:latin typeface="Arial"/>
                <a:ea typeface="微软雅黑"/>
                <a:cs typeface="+mn-ea"/>
                <a:sym typeface="+mn-lt"/>
              </a:endParaRPr>
            </a:p>
          </p:txBody>
        </p:sp>
        <p:sp>
          <p:nvSpPr>
            <p:cNvPr id="49" name="椭圆 118">
              <a:extLst>
                <a:ext uri="{FF2B5EF4-FFF2-40B4-BE49-F238E27FC236}">
                  <a16:creationId xmlns:a16="http://schemas.microsoft.com/office/drawing/2014/main" id="{7E7F640F-6558-400B-BC38-27D18AA87DF3}"/>
                </a:ext>
              </a:extLst>
            </p:cNvPr>
            <p:cNvSpPr/>
            <p:nvPr/>
          </p:nvSpPr>
          <p:spPr>
            <a:xfrm>
              <a:off x="3322278" y="4928030"/>
              <a:ext cx="211966" cy="211966"/>
            </a:xfrm>
            <a:prstGeom prst="ellipse">
              <a:avLst/>
            </a:prstGeom>
            <a:solidFill>
              <a:srgbClr val="5B9BD5"/>
            </a:solidFill>
            <a:ln w="12700" cap="flat" cmpd="sng" algn="ctr">
              <a:noFill/>
              <a:prstDash val="solid"/>
              <a:miter lim="800000"/>
            </a:ln>
            <a:effectLst/>
          </p:spPr>
          <p:txBody>
            <a:bodyPr rtlCol="0" anchor="ctr"/>
            <a:lstStyle/>
            <a:p>
              <a:pPr algn="ctr">
                <a:defRPr/>
              </a:pPr>
              <a:endParaRPr lang="zh-CN" altLang="en-US" sz="1350" kern="0" dirty="0">
                <a:solidFill>
                  <a:prstClr val="white"/>
                </a:solidFill>
                <a:latin typeface="Arial"/>
                <a:ea typeface="微软雅黑"/>
                <a:cs typeface="+mn-ea"/>
                <a:sym typeface="+mn-lt"/>
              </a:endParaRPr>
            </a:p>
          </p:txBody>
        </p:sp>
      </p:grpSp>
      <p:sp>
        <p:nvSpPr>
          <p:cNvPr id="50" name="TextBox 114">
            <a:extLst>
              <a:ext uri="{FF2B5EF4-FFF2-40B4-BE49-F238E27FC236}">
                <a16:creationId xmlns:a16="http://schemas.microsoft.com/office/drawing/2014/main" id="{9645D357-86AC-4E42-9DE5-0AE330924AC7}"/>
              </a:ext>
            </a:extLst>
          </p:cNvPr>
          <p:cNvSpPr txBox="1"/>
          <p:nvPr/>
        </p:nvSpPr>
        <p:spPr>
          <a:xfrm>
            <a:off x="4914160" y="5057590"/>
            <a:ext cx="615932" cy="276999"/>
          </a:xfrm>
          <a:prstGeom prst="rect">
            <a:avLst/>
          </a:prstGeom>
          <a:noFill/>
        </p:spPr>
        <p:txBody>
          <a:bodyPr wrap="square" rtlCol="0">
            <a:spAutoFit/>
          </a:bodyPr>
          <a:lstStyle/>
          <a:p>
            <a:r>
              <a:rPr lang="en-US" altLang="zh-CN" sz="1200" dirty="0">
                <a:solidFill>
                  <a:prstClr val="black"/>
                </a:solidFill>
                <a:latin typeface="Arial"/>
                <a:ea typeface="微软雅黑"/>
                <a:cs typeface="+mn-ea"/>
                <a:sym typeface="+mn-lt"/>
              </a:rPr>
              <a:t>2019</a:t>
            </a:r>
            <a:endParaRPr lang="en-US" sz="1200" dirty="0">
              <a:solidFill>
                <a:prstClr val="black"/>
              </a:solidFill>
              <a:latin typeface="Arial"/>
              <a:ea typeface="微软雅黑"/>
              <a:cs typeface="+mn-ea"/>
              <a:sym typeface="+mn-lt"/>
            </a:endParaRPr>
          </a:p>
        </p:txBody>
      </p:sp>
      <p:sp>
        <p:nvSpPr>
          <p:cNvPr id="51" name="矩形 50">
            <a:extLst>
              <a:ext uri="{FF2B5EF4-FFF2-40B4-BE49-F238E27FC236}">
                <a16:creationId xmlns:a16="http://schemas.microsoft.com/office/drawing/2014/main" id="{3D008D5C-47DC-4990-AAE7-F0D3DE935BC3}"/>
              </a:ext>
            </a:extLst>
          </p:cNvPr>
          <p:cNvSpPr/>
          <p:nvPr/>
        </p:nvSpPr>
        <p:spPr>
          <a:xfrm>
            <a:off x="3042656" y="4054857"/>
            <a:ext cx="1059906" cy="300082"/>
          </a:xfrm>
          <a:prstGeom prst="rect">
            <a:avLst/>
          </a:prstGeom>
        </p:spPr>
        <p:txBody>
          <a:bodyPr wrap="none">
            <a:spAutoFit/>
          </a:bodyPr>
          <a:lstStyle/>
          <a:p>
            <a:r>
              <a:rPr lang="en-US" altLang="zh-CN" sz="1350" dirty="0">
                <a:solidFill>
                  <a:srgbClr val="323232"/>
                </a:solidFill>
                <a:latin typeface="Arial"/>
                <a:ea typeface="微软雅黑"/>
                <a:cs typeface="+mn-ea"/>
                <a:sym typeface="+mn-lt"/>
              </a:rPr>
              <a:t>ICMR</a:t>
            </a:r>
            <a:r>
              <a:rPr lang="zh-CN" altLang="en-US" sz="1350" dirty="0">
                <a:solidFill>
                  <a:srgbClr val="323232"/>
                </a:solidFill>
                <a:latin typeface="Arial"/>
                <a:ea typeface="微软雅黑"/>
                <a:cs typeface="+mn-ea"/>
                <a:sym typeface="+mn-lt"/>
              </a:rPr>
              <a:t> </a:t>
            </a:r>
            <a:r>
              <a:rPr lang="en-US" altLang="zh-CN" sz="1350" dirty="0">
                <a:solidFill>
                  <a:srgbClr val="323232"/>
                </a:solidFill>
                <a:latin typeface="Arial"/>
                <a:ea typeface="微软雅黑"/>
                <a:cs typeface="+mn-ea"/>
                <a:sym typeface="+mn-lt"/>
              </a:rPr>
              <a:t>2017</a:t>
            </a:r>
            <a:endParaRPr lang="zh-CN" altLang="en-US" sz="1350" dirty="0">
              <a:solidFill>
                <a:prstClr val="white"/>
              </a:solidFill>
              <a:latin typeface="Arial"/>
              <a:ea typeface="微软雅黑"/>
            </a:endParaRPr>
          </a:p>
        </p:txBody>
      </p:sp>
      <p:sp>
        <p:nvSpPr>
          <p:cNvPr id="52" name="矩形 51">
            <a:extLst>
              <a:ext uri="{FF2B5EF4-FFF2-40B4-BE49-F238E27FC236}">
                <a16:creationId xmlns:a16="http://schemas.microsoft.com/office/drawing/2014/main" id="{7DF7A73C-45AC-4DFC-A4ED-1C3A0EB89CA2}"/>
              </a:ext>
            </a:extLst>
          </p:cNvPr>
          <p:cNvSpPr/>
          <p:nvPr/>
        </p:nvSpPr>
        <p:spPr>
          <a:xfrm>
            <a:off x="4151759" y="4046136"/>
            <a:ext cx="1261884" cy="300082"/>
          </a:xfrm>
          <a:prstGeom prst="rect">
            <a:avLst/>
          </a:prstGeom>
        </p:spPr>
        <p:txBody>
          <a:bodyPr wrap="none">
            <a:spAutoFit/>
          </a:bodyPr>
          <a:lstStyle/>
          <a:p>
            <a:r>
              <a:rPr lang="en-US" altLang="zh-CN" sz="1350" dirty="0">
                <a:solidFill>
                  <a:prstClr val="black"/>
                </a:solidFill>
                <a:latin typeface="Arial"/>
                <a:ea typeface="微软雅黑"/>
                <a:cs typeface="+mn-ea"/>
                <a:sym typeface="+mn-lt"/>
              </a:rPr>
              <a:t>USENIX</a:t>
            </a:r>
            <a:r>
              <a:rPr lang="zh-CN" altLang="en-US" sz="1350" dirty="0">
                <a:solidFill>
                  <a:prstClr val="black"/>
                </a:solidFill>
                <a:latin typeface="Arial"/>
                <a:ea typeface="微软雅黑"/>
                <a:cs typeface="+mn-ea"/>
                <a:sym typeface="+mn-lt"/>
              </a:rPr>
              <a:t> </a:t>
            </a:r>
            <a:r>
              <a:rPr lang="en-US" altLang="zh-CN" sz="1350" dirty="0">
                <a:solidFill>
                  <a:prstClr val="black"/>
                </a:solidFill>
                <a:latin typeface="Arial"/>
                <a:ea typeface="微软雅黑"/>
                <a:cs typeface="+mn-ea"/>
                <a:sym typeface="+mn-lt"/>
              </a:rPr>
              <a:t>2018</a:t>
            </a:r>
            <a:endParaRPr lang="zh-CN" altLang="en-US" sz="1350" dirty="0">
              <a:solidFill>
                <a:prstClr val="white"/>
              </a:solidFill>
              <a:latin typeface="Arial"/>
              <a:ea typeface="微软雅黑"/>
            </a:endParaRPr>
          </a:p>
        </p:txBody>
      </p:sp>
      <p:sp>
        <p:nvSpPr>
          <p:cNvPr id="53" name="矩形 52">
            <a:extLst>
              <a:ext uri="{FF2B5EF4-FFF2-40B4-BE49-F238E27FC236}">
                <a16:creationId xmlns:a16="http://schemas.microsoft.com/office/drawing/2014/main" id="{A1582D3A-9164-4043-A361-2A60B9E2B976}"/>
              </a:ext>
            </a:extLst>
          </p:cNvPr>
          <p:cNvSpPr/>
          <p:nvPr/>
        </p:nvSpPr>
        <p:spPr>
          <a:xfrm>
            <a:off x="5741660" y="4053063"/>
            <a:ext cx="1261884" cy="300082"/>
          </a:xfrm>
          <a:prstGeom prst="rect">
            <a:avLst/>
          </a:prstGeom>
        </p:spPr>
        <p:txBody>
          <a:bodyPr wrap="none">
            <a:spAutoFit/>
          </a:bodyPr>
          <a:lstStyle/>
          <a:p>
            <a:r>
              <a:rPr lang="en-US" altLang="zh-CN" sz="1350" dirty="0">
                <a:solidFill>
                  <a:prstClr val="black"/>
                </a:solidFill>
                <a:latin typeface="Arial"/>
                <a:ea typeface="微软雅黑"/>
                <a:cs typeface="+mn-ea"/>
                <a:sym typeface="+mn-lt"/>
              </a:rPr>
              <a:t>NeurlPS</a:t>
            </a:r>
            <a:r>
              <a:rPr lang="zh-CN" altLang="en-US" sz="1350" dirty="0">
                <a:solidFill>
                  <a:prstClr val="black"/>
                </a:solidFill>
                <a:latin typeface="Arial"/>
                <a:ea typeface="微软雅黑"/>
                <a:cs typeface="+mn-ea"/>
                <a:sym typeface="+mn-lt"/>
              </a:rPr>
              <a:t> </a:t>
            </a:r>
            <a:r>
              <a:rPr lang="en-US" altLang="zh-CN" sz="1350" dirty="0">
                <a:solidFill>
                  <a:prstClr val="black"/>
                </a:solidFill>
                <a:latin typeface="Arial"/>
                <a:ea typeface="微软雅黑"/>
                <a:cs typeface="+mn-ea"/>
                <a:sym typeface="+mn-lt"/>
              </a:rPr>
              <a:t>2019</a:t>
            </a:r>
            <a:endParaRPr lang="zh-CN" altLang="en-US" sz="1350" dirty="0">
              <a:solidFill>
                <a:prstClr val="white"/>
              </a:solidFill>
              <a:latin typeface="Arial"/>
              <a:ea typeface="微软雅黑"/>
            </a:endParaRPr>
          </a:p>
        </p:txBody>
      </p:sp>
      <p:sp>
        <p:nvSpPr>
          <p:cNvPr id="54" name="圆角矩形 71">
            <a:extLst>
              <a:ext uri="{FF2B5EF4-FFF2-40B4-BE49-F238E27FC236}">
                <a16:creationId xmlns:a16="http://schemas.microsoft.com/office/drawing/2014/main" id="{4569B54F-AC44-4915-ACA3-177D04607072}"/>
              </a:ext>
            </a:extLst>
          </p:cNvPr>
          <p:cNvSpPr/>
          <p:nvPr/>
        </p:nvSpPr>
        <p:spPr bwMode="auto">
          <a:xfrm>
            <a:off x="7265300" y="4456788"/>
            <a:ext cx="2209382" cy="1709101"/>
          </a:xfrm>
          <a:prstGeom prst="roundRect">
            <a:avLst/>
          </a:prstGeom>
          <a:noFill/>
          <a:ln w="15875" cmpd="sng">
            <a:solidFill>
              <a:srgbClr val="314371"/>
            </a:solidFill>
            <a:miter lim="800000"/>
            <a:headEnd/>
            <a:tailEnd/>
          </a:ln>
          <a:effectLst/>
        </p:spPr>
        <p:txBody>
          <a:bodyPr vert="horz" wrap="square" lIns="68580" tIns="34290" rIns="68580" bIns="34290" numCol="1" rtlCol="0" anchor="t" anchorCtr="0" compatLnSpc="1">
            <a:prstTxWarp prst="textNoShape">
              <a:avLst/>
            </a:prstTxWarp>
            <a:noAutofit/>
          </a:bodyPr>
          <a:lstStyle/>
          <a:p>
            <a:pPr indent="152396" eaLnBrk="0" fontAlgn="base" hangingPunct="0">
              <a:spcBef>
                <a:spcPct val="0"/>
              </a:spcBef>
              <a:spcAft>
                <a:spcPct val="0"/>
              </a:spcAft>
            </a:pPr>
            <a:endParaRPr lang="en-US" altLang="zh-CN" sz="1200" b="1" dirty="0">
              <a:solidFill>
                <a:srgbClr val="002060"/>
              </a:solidFill>
              <a:latin typeface="微软雅黑" pitchFamily="34" charset="-122"/>
              <a:ea typeface="微软雅黑" pitchFamily="34" charset="-122"/>
              <a:cs typeface="Calibri" pitchFamily="34" charset="0"/>
            </a:endParaRPr>
          </a:p>
          <a:p>
            <a:pPr indent="152396" eaLnBrk="0" fontAlgn="base" hangingPunct="0">
              <a:spcBef>
                <a:spcPct val="0"/>
              </a:spcBef>
              <a:spcAft>
                <a:spcPct val="0"/>
              </a:spcAft>
            </a:pPr>
            <a:endParaRPr lang="zh-CN" altLang="en-US" sz="1200" b="1" dirty="0">
              <a:solidFill>
                <a:srgbClr val="002060"/>
              </a:solidFill>
              <a:latin typeface="微软雅黑" pitchFamily="34" charset="-122"/>
              <a:ea typeface="微软雅黑" pitchFamily="34" charset="-122"/>
              <a:cs typeface="Calibri" pitchFamily="34" charset="0"/>
            </a:endParaRPr>
          </a:p>
        </p:txBody>
      </p:sp>
      <p:sp>
        <p:nvSpPr>
          <p:cNvPr id="55" name="文本框 54">
            <a:extLst>
              <a:ext uri="{FF2B5EF4-FFF2-40B4-BE49-F238E27FC236}">
                <a16:creationId xmlns:a16="http://schemas.microsoft.com/office/drawing/2014/main" id="{D699EEE4-C2DA-4941-9B9C-803268E2532F}"/>
              </a:ext>
            </a:extLst>
          </p:cNvPr>
          <p:cNvSpPr txBox="1"/>
          <p:nvPr/>
        </p:nvSpPr>
        <p:spPr>
          <a:xfrm>
            <a:off x="7150944" y="4532064"/>
            <a:ext cx="2402389" cy="1546577"/>
          </a:xfrm>
          <a:prstGeom prst="rect">
            <a:avLst/>
          </a:prstGeom>
          <a:noFill/>
        </p:spPr>
        <p:txBody>
          <a:bodyPr wrap="none" rtlCol="0">
            <a:spAutoFit/>
          </a:bodyPr>
          <a:lstStyle/>
          <a:p>
            <a:pPr indent="152396" eaLnBrk="0" fontAlgn="base" hangingPunct="0">
              <a:spcBef>
                <a:spcPct val="0"/>
              </a:spcBef>
              <a:spcAft>
                <a:spcPct val="0"/>
              </a:spcAft>
            </a:pPr>
            <a:r>
              <a:rPr lang="zh-CN" altLang="en-US" sz="1350" b="1" dirty="0">
                <a:solidFill>
                  <a:srgbClr val="002060"/>
                </a:solidFill>
                <a:latin typeface="微软雅黑" pitchFamily="34" charset="-122"/>
                <a:ea typeface="微软雅黑" pitchFamily="34" charset="-122"/>
                <a:cs typeface="Calibri" pitchFamily="34" charset="0"/>
              </a:rPr>
              <a:t>各种模型水印</a:t>
            </a:r>
            <a:endParaRPr lang="en-US" altLang="zh-CN" sz="1350" b="1" dirty="0">
              <a:solidFill>
                <a:srgbClr val="002060"/>
              </a:solidFill>
              <a:latin typeface="微软雅黑" pitchFamily="34" charset="-122"/>
              <a:ea typeface="微软雅黑" pitchFamily="34" charset="-122"/>
              <a:cs typeface="Calibri" pitchFamily="34" charset="0"/>
            </a:endParaRPr>
          </a:p>
          <a:p>
            <a:pPr indent="152396" eaLnBrk="0" fontAlgn="base" hangingPunct="0">
              <a:spcBef>
                <a:spcPct val="0"/>
              </a:spcBef>
              <a:spcAft>
                <a:spcPct val="0"/>
              </a:spcAft>
            </a:pPr>
            <a:endParaRPr lang="en-US" altLang="zh-CN" sz="1350" b="1" dirty="0">
              <a:solidFill>
                <a:srgbClr val="002060"/>
              </a:solidFill>
              <a:latin typeface="微软雅黑" pitchFamily="34" charset="-122"/>
              <a:ea typeface="微软雅黑" pitchFamily="34" charset="-122"/>
              <a:cs typeface="Calibri" pitchFamily="34" charset="0"/>
            </a:endParaRPr>
          </a:p>
          <a:p>
            <a:pPr indent="152396" eaLnBrk="0" fontAlgn="base" hangingPunct="0">
              <a:spcBef>
                <a:spcPct val="0"/>
              </a:spcBef>
              <a:spcAft>
                <a:spcPct val="0"/>
              </a:spcAft>
            </a:pPr>
            <a:r>
              <a:rPr lang="en-US" altLang="zh-CN" sz="1350" b="1" dirty="0">
                <a:solidFill>
                  <a:srgbClr val="002060"/>
                </a:solidFill>
                <a:latin typeface="微软雅黑" pitchFamily="34" charset="-122"/>
                <a:ea typeface="微软雅黑" pitchFamily="34" charset="-122"/>
                <a:cs typeface="Calibri" pitchFamily="34" charset="0"/>
              </a:rPr>
              <a:t>GAN</a:t>
            </a:r>
          </a:p>
          <a:p>
            <a:pPr indent="152396" eaLnBrk="0" fontAlgn="base" hangingPunct="0">
              <a:spcBef>
                <a:spcPct val="0"/>
              </a:spcBef>
              <a:spcAft>
                <a:spcPct val="0"/>
              </a:spcAft>
            </a:pPr>
            <a:r>
              <a:rPr lang="en-US" altLang="zh-CN" sz="1350" b="1" dirty="0">
                <a:solidFill>
                  <a:srgbClr val="002060"/>
                </a:solidFill>
                <a:latin typeface="微软雅黑" pitchFamily="34" charset="-122"/>
                <a:ea typeface="微软雅黑" pitchFamily="34" charset="-122"/>
                <a:cs typeface="Calibri" pitchFamily="34" charset="0"/>
              </a:rPr>
              <a:t>Image Processing</a:t>
            </a:r>
          </a:p>
          <a:p>
            <a:pPr indent="152396" eaLnBrk="0" fontAlgn="base" hangingPunct="0">
              <a:spcBef>
                <a:spcPct val="0"/>
              </a:spcBef>
              <a:spcAft>
                <a:spcPct val="0"/>
              </a:spcAft>
            </a:pPr>
            <a:r>
              <a:rPr lang="en-US" altLang="zh-CN" sz="1350" b="1" dirty="0">
                <a:solidFill>
                  <a:srgbClr val="002060"/>
                </a:solidFill>
                <a:latin typeface="微软雅黑" pitchFamily="34" charset="-122"/>
                <a:ea typeface="微软雅黑" pitchFamily="34" charset="-122"/>
                <a:cs typeface="Calibri" pitchFamily="34" charset="0"/>
              </a:rPr>
              <a:t>Image Caption</a:t>
            </a:r>
          </a:p>
          <a:p>
            <a:pPr indent="152396" eaLnBrk="0" fontAlgn="base" hangingPunct="0">
              <a:spcBef>
                <a:spcPct val="0"/>
              </a:spcBef>
              <a:spcAft>
                <a:spcPct val="0"/>
              </a:spcAft>
            </a:pPr>
            <a:r>
              <a:rPr lang="en-US" altLang="zh-CN" sz="1350" b="1" dirty="0">
                <a:solidFill>
                  <a:srgbClr val="002060"/>
                </a:solidFill>
                <a:latin typeface="微软雅黑" pitchFamily="34" charset="-122"/>
                <a:ea typeface="微软雅黑" pitchFamily="34" charset="-122"/>
                <a:cs typeface="Calibri" pitchFamily="34" charset="0"/>
              </a:rPr>
              <a:t>Federated Learning</a:t>
            </a:r>
          </a:p>
          <a:p>
            <a:pPr indent="152396" eaLnBrk="0" fontAlgn="base" hangingPunct="0">
              <a:spcBef>
                <a:spcPct val="0"/>
              </a:spcBef>
              <a:spcAft>
                <a:spcPct val="0"/>
              </a:spcAft>
            </a:pPr>
            <a:r>
              <a:rPr lang="en-US" altLang="zh-CN" sz="1350" b="1" dirty="0">
                <a:solidFill>
                  <a:srgbClr val="002060"/>
                </a:solidFill>
                <a:latin typeface="微软雅黑" pitchFamily="34" charset="-122"/>
                <a:ea typeface="微软雅黑" pitchFamily="34" charset="-122"/>
                <a:cs typeface="Calibri" pitchFamily="34" charset="0"/>
              </a:rPr>
              <a:t>Graph Neural Networks</a:t>
            </a:r>
            <a:endParaRPr lang="zh-CN" altLang="en-US" sz="1350" dirty="0">
              <a:solidFill>
                <a:prstClr val="white"/>
              </a:solidFill>
              <a:latin typeface="Arial"/>
              <a:ea typeface="微软雅黑"/>
            </a:endParaRPr>
          </a:p>
        </p:txBody>
      </p:sp>
      <p:sp>
        <p:nvSpPr>
          <p:cNvPr id="56" name="文本框 55">
            <a:extLst>
              <a:ext uri="{FF2B5EF4-FFF2-40B4-BE49-F238E27FC236}">
                <a16:creationId xmlns:a16="http://schemas.microsoft.com/office/drawing/2014/main" id="{23D5E2D6-6440-463D-BE5C-4DC10A94A905}"/>
              </a:ext>
            </a:extLst>
          </p:cNvPr>
          <p:cNvSpPr txBox="1"/>
          <p:nvPr/>
        </p:nvSpPr>
        <p:spPr>
          <a:xfrm>
            <a:off x="4176864" y="6245564"/>
            <a:ext cx="3591634" cy="400110"/>
          </a:xfrm>
          <a:prstGeom prst="rect">
            <a:avLst/>
          </a:prstGeom>
          <a:noFill/>
        </p:spPr>
        <p:txBody>
          <a:bodyPr wrap="square" rtlCol="0">
            <a:spAutoFit/>
          </a:bodyPr>
          <a:lstStyle/>
          <a:p>
            <a:pPr algn="ctr"/>
            <a:r>
              <a:rPr lang="zh-CN" altLang="en-US" sz="2000" b="1" dirty="0">
                <a:solidFill>
                  <a:srgbClr val="314371"/>
                </a:solidFill>
                <a:latin typeface="微软雅黑" panose="020B0503020204020204" pitchFamily="34" charset="-122"/>
                <a:ea typeface="微软雅黑" panose="020B0503020204020204" pitchFamily="34" charset="-122"/>
                <a:cs typeface="+mn-ea"/>
                <a:sym typeface="+mn-lt"/>
              </a:rPr>
              <a:t>深度模型水印研究时间线</a:t>
            </a:r>
            <a:endParaRPr lang="en-US" altLang="zh-CN" sz="2000" b="1" dirty="0">
              <a:solidFill>
                <a:srgbClr val="314371"/>
              </a:solidFill>
              <a:latin typeface="微软雅黑" panose="020B0503020204020204" pitchFamily="34" charset="-122"/>
              <a:ea typeface="微软雅黑" panose="020B0503020204020204" pitchFamily="34" charset="-122"/>
              <a:cs typeface="+mn-ea"/>
              <a:sym typeface="+mn-lt"/>
            </a:endParaRPr>
          </a:p>
        </p:txBody>
      </p:sp>
      <p:sp>
        <p:nvSpPr>
          <p:cNvPr id="57" name="矩形 56">
            <a:extLst>
              <a:ext uri="{FF2B5EF4-FFF2-40B4-BE49-F238E27FC236}">
                <a16:creationId xmlns:a16="http://schemas.microsoft.com/office/drawing/2014/main" id="{1705B742-2671-4AF6-8E60-B653DD33CC48}"/>
              </a:ext>
            </a:extLst>
          </p:cNvPr>
          <p:cNvSpPr/>
          <p:nvPr/>
        </p:nvSpPr>
        <p:spPr>
          <a:xfrm>
            <a:off x="1883147" y="1252037"/>
            <a:ext cx="8236085" cy="2312510"/>
          </a:xfrm>
          <a:prstGeom prst="rect">
            <a:avLst/>
          </a:prstGeom>
          <a:noFill/>
          <a:ln w="19050">
            <a:solidFill>
              <a:srgbClr val="1F4E7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8" name="图片 57">
            <a:extLst>
              <a:ext uri="{FF2B5EF4-FFF2-40B4-BE49-F238E27FC236}">
                <a16:creationId xmlns:a16="http://schemas.microsoft.com/office/drawing/2014/main" id="{00F3F26A-D028-4966-B2F5-7B21E0A7EDE9}"/>
              </a:ext>
            </a:extLst>
          </p:cNvPr>
          <p:cNvPicPr>
            <a:picLocks noChangeAspect="1"/>
          </p:cNvPicPr>
          <p:nvPr/>
        </p:nvPicPr>
        <p:blipFill>
          <a:blip r:embed="rId11"/>
          <a:stretch>
            <a:fillRect/>
          </a:stretch>
        </p:blipFill>
        <p:spPr>
          <a:xfrm>
            <a:off x="3520013" y="5784891"/>
            <a:ext cx="604893" cy="293750"/>
          </a:xfrm>
          <a:prstGeom prst="rect">
            <a:avLst/>
          </a:prstGeom>
        </p:spPr>
      </p:pic>
      <p:pic>
        <p:nvPicPr>
          <p:cNvPr id="59" name="Picture 2" descr="100+ Free Microsoft &amp; Xbox Images">
            <a:extLst>
              <a:ext uri="{FF2B5EF4-FFF2-40B4-BE49-F238E27FC236}">
                <a16:creationId xmlns:a16="http://schemas.microsoft.com/office/drawing/2014/main" id="{F5814725-9D03-4172-B558-9BFBD084B1F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44437" y="5727477"/>
            <a:ext cx="880316" cy="440158"/>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直接连接符 59">
            <a:extLst>
              <a:ext uri="{FF2B5EF4-FFF2-40B4-BE49-F238E27FC236}">
                <a16:creationId xmlns:a16="http://schemas.microsoft.com/office/drawing/2014/main" id="{6B183AA2-79F0-4D41-A49C-E4ED3F6F318C}"/>
              </a:ext>
            </a:extLst>
          </p:cNvPr>
          <p:cNvCxnSpPr/>
          <p:nvPr/>
        </p:nvCxnSpPr>
        <p:spPr>
          <a:xfrm>
            <a:off x="0" y="1136379"/>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32716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深度学习模型感知哈希</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7A2EADC0-8262-4285-8B1E-9981C61C299E}"/>
              </a:ext>
            </a:extLst>
          </p:cNvPr>
          <p:cNvSpPr/>
          <p:nvPr/>
        </p:nvSpPr>
        <p:spPr>
          <a:xfrm>
            <a:off x="246763" y="1348604"/>
            <a:ext cx="3493264" cy="424732"/>
          </a:xfrm>
          <a:prstGeom prst="rect">
            <a:avLst/>
          </a:prstGeom>
        </p:spPr>
        <p:txBody>
          <a:bodyPr wrap="none">
            <a:spAutoFit/>
          </a:bodyPr>
          <a:lstStyle/>
          <a:p>
            <a:pPr marL="228594" indent="-228594" defTabSz="914377">
              <a:lnSpc>
                <a:spcPct val="90000"/>
              </a:lnSpc>
              <a:spcBef>
                <a:spcPts val="1000"/>
              </a:spcBef>
              <a:buFont typeface="Arial" panose="020B0604020202020204" pitchFamily="34" charset="0"/>
              <a:buChar char="•"/>
            </a:pPr>
            <a:r>
              <a:rPr lang="zh-CN" altLang="en-US" sz="2400" dirty="0">
                <a:solidFill>
                  <a:srgbClr val="002060"/>
                </a:solidFill>
              </a:rPr>
              <a:t>对自适应攻击的鲁棒性</a:t>
            </a:r>
          </a:p>
        </p:txBody>
      </p:sp>
      <p:sp>
        <p:nvSpPr>
          <p:cNvPr id="18" name="内容占位符 2">
            <a:extLst>
              <a:ext uri="{FF2B5EF4-FFF2-40B4-BE49-F238E27FC236}">
                <a16:creationId xmlns:a16="http://schemas.microsoft.com/office/drawing/2014/main" id="{6BF4ACEA-CA8D-46DD-93A8-2774326999E9}"/>
              </a:ext>
            </a:extLst>
          </p:cNvPr>
          <p:cNvSpPr txBox="1">
            <a:spLocks/>
          </p:cNvSpPr>
          <p:nvPr/>
        </p:nvSpPr>
        <p:spPr>
          <a:xfrm>
            <a:off x="246764" y="1737701"/>
            <a:ext cx="11741177" cy="33589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zh-CN" altLang="en-US" sz="2400" b="1">
                <a:solidFill>
                  <a:srgbClr val="C00000"/>
                </a:solidFill>
              </a:rPr>
              <a:t>自适应攻击</a:t>
            </a:r>
            <a:r>
              <a:rPr kumimoji="1" lang="zh-CN" altLang="en-US" b="1">
                <a:solidFill>
                  <a:srgbClr val="C00000"/>
                </a:solidFill>
              </a:rPr>
              <a:t>：</a:t>
            </a:r>
            <a:endParaRPr kumimoji="1" lang="en-US" altLang="zh-CN" b="1">
              <a:solidFill>
                <a:srgbClr val="C00000"/>
              </a:solidFill>
            </a:endParaRPr>
          </a:p>
          <a:p>
            <a:pPr marL="457189" lvl="1" indent="0">
              <a:buFont typeface="Arial" panose="020B0604020202020204" pitchFamily="34" charset="0"/>
              <a:buNone/>
            </a:pPr>
            <a:r>
              <a:rPr kumimoji="1" lang="zh-CN" altLang="en-US">
                <a:solidFill>
                  <a:srgbClr val="C00000"/>
                </a:solidFill>
              </a:rPr>
              <a:t>条件：</a:t>
            </a:r>
            <a:r>
              <a:rPr kumimoji="1" lang="zh-CN" altLang="en-US"/>
              <a:t>攻击方已知哈希算法细节</a:t>
            </a:r>
            <a:endParaRPr kumimoji="1" lang="en-US" altLang="zh-CN"/>
          </a:p>
          <a:p>
            <a:pPr marL="457189" lvl="1" indent="0">
              <a:buFont typeface="Arial" panose="020B0604020202020204" pitchFamily="34" charset="0"/>
              <a:buNone/>
            </a:pPr>
            <a:r>
              <a:rPr kumimoji="1" lang="zh-CN" altLang="en-US">
                <a:solidFill>
                  <a:srgbClr val="C00000"/>
                </a:solidFill>
              </a:rPr>
              <a:t>目标：</a:t>
            </a:r>
            <a:r>
              <a:rPr kumimoji="1" lang="zh-CN" altLang="en-US"/>
              <a:t>适当修改模型 逃避哈希检测</a:t>
            </a:r>
            <a:endParaRPr kumimoji="1" lang="en-US" altLang="zh-CN"/>
          </a:p>
          <a:p>
            <a:pPr marL="457189" lvl="1" indent="0">
              <a:buFont typeface="Arial" panose="020B0604020202020204" pitchFamily="34" charset="0"/>
              <a:buNone/>
            </a:pPr>
            <a:endParaRPr kumimoji="1" lang="en-US" altLang="zh-CN"/>
          </a:p>
          <a:p>
            <a:pPr marL="457189" lvl="1" indent="0">
              <a:buFont typeface="Arial" panose="020B0604020202020204" pitchFamily="34" charset="0"/>
              <a:buNone/>
            </a:pPr>
            <a:r>
              <a:rPr kumimoji="1" lang="zh-CN" altLang="en-US" sz="2000">
                <a:solidFill>
                  <a:srgbClr val="C00000"/>
                </a:solidFill>
              </a:rPr>
              <a:t>攻击</a:t>
            </a:r>
            <a:r>
              <a:rPr kumimoji="1" lang="en-US" altLang="zh-CN" sz="2000">
                <a:solidFill>
                  <a:srgbClr val="C00000"/>
                </a:solidFill>
              </a:rPr>
              <a:t>1</a:t>
            </a:r>
            <a:r>
              <a:rPr kumimoji="1" lang="zh-CN" altLang="en-US" sz="2000">
                <a:solidFill>
                  <a:srgbClr val="C00000"/>
                </a:solidFill>
              </a:rPr>
              <a:t> </a:t>
            </a:r>
            <a:r>
              <a:rPr kumimoji="1" lang="en-US" altLang="zh-CN" sz="2000">
                <a:solidFill>
                  <a:srgbClr val="C00000"/>
                </a:solidFill>
              </a:rPr>
              <a:t>:</a:t>
            </a:r>
            <a:r>
              <a:rPr kumimoji="1" lang="zh-CN" altLang="en-US" sz="2000">
                <a:solidFill>
                  <a:srgbClr val="C00000"/>
                </a:solidFill>
              </a:rPr>
              <a:t> 权重缩放攻击</a:t>
            </a:r>
            <a:endParaRPr kumimoji="1" lang="en-US" altLang="zh-CN" sz="2000">
              <a:solidFill>
                <a:srgbClr val="C00000"/>
              </a:solidFill>
            </a:endParaRPr>
          </a:p>
          <a:p>
            <a:pPr lvl="1"/>
            <a:r>
              <a:rPr kumimoji="1" lang="zh-CN" altLang="en-US" sz="2000"/>
              <a:t>权重归一化，天然防御</a:t>
            </a:r>
            <a:endParaRPr kumimoji="1" lang="en-US" altLang="zh-CN" sz="2000">
              <a:solidFill>
                <a:srgbClr val="C00000"/>
              </a:solidFill>
            </a:endParaRPr>
          </a:p>
          <a:p>
            <a:pPr marL="457189" lvl="1" indent="0">
              <a:buFont typeface="Arial" panose="020B0604020202020204" pitchFamily="34" charset="0"/>
              <a:buNone/>
            </a:pPr>
            <a:r>
              <a:rPr kumimoji="1" lang="zh-CN" altLang="en-US" sz="2000">
                <a:solidFill>
                  <a:srgbClr val="C00000"/>
                </a:solidFill>
              </a:rPr>
              <a:t>攻击</a:t>
            </a:r>
            <a:r>
              <a:rPr kumimoji="1" lang="en-US" altLang="zh-CN" sz="2000">
                <a:solidFill>
                  <a:srgbClr val="C00000"/>
                </a:solidFill>
              </a:rPr>
              <a:t>2 :</a:t>
            </a:r>
            <a:r>
              <a:rPr kumimoji="1" lang="zh-CN" altLang="en-US" sz="2000">
                <a:solidFill>
                  <a:srgbClr val="C00000"/>
                </a:solidFill>
              </a:rPr>
              <a:t> 权重置乱攻击</a:t>
            </a:r>
            <a:endParaRPr kumimoji="1" lang="en-US" altLang="zh-CN" sz="2000">
              <a:solidFill>
                <a:srgbClr val="C00000"/>
              </a:solidFill>
            </a:endParaRPr>
          </a:p>
          <a:p>
            <a:pPr lvl="1"/>
            <a:r>
              <a:rPr kumimoji="1" lang="zh-CN" altLang="en-US" sz="2000"/>
              <a:t>对方无法不显著降低模型性能，无法攻击</a:t>
            </a:r>
            <a:endParaRPr kumimoji="1" lang="en-US" altLang="zh-CN" sz="2000"/>
          </a:p>
          <a:p>
            <a:pPr marL="457189" lvl="1" indent="0">
              <a:buFont typeface="Arial" panose="020B0604020202020204" pitchFamily="34" charset="0"/>
              <a:buNone/>
            </a:pPr>
            <a:endParaRPr kumimoji="1" lang="en-US" altLang="zh-CN">
              <a:solidFill>
                <a:srgbClr val="C00000"/>
              </a:solidFill>
            </a:endParaRPr>
          </a:p>
          <a:p>
            <a:pPr marL="457189" lvl="1" indent="0">
              <a:buFont typeface="Arial" panose="020B0604020202020204" pitchFamily="34" charset="0"/>
              <a:buNone/>
            </a:pPr>
            <a:endParaRPr kumimoji="1" lang="en-US" altLang="zh-CN"/>
          </a:p>
          <a:p>
            <a:pPr marL="457189" lvl="1" indent="0">
              <a:buFont typeface="Arial" panose="020B0604020202020204" pitchFamily="34" charset="0"/>
              <a:buNone/>
            </a:pPr>
            <a:endParaRPr kumimoji="1" lang="en-US" altLang="zh-CN"/>
          </a:p>
          <a:p>
            <a:pPr marL="457189" lvl="1" indent="0">
              <a:buFont typeface="Arial" panose="020B0604020202020204" pitchFamily="34" charset="0"/>
              <a:buNone/>
            </a:pPr>
            <a:endParaRPr kumimoji="1" lang="en-US" altLang="zh-CN" dirty="0"/>
          </a:p>
        </p:txBody>
      </p:sp>
      <p:pic>
        <p:nvPicPr>
          <p:cNvPr id="19" name="图片 18">
            <a:extLst>
              <a:ext uri="{FF2B5EF4-FFF2-40B4-BE49-F238E27FC236}">
                <a16:creationId xmlns:a16="http://schemas.microsoft.com/office/drawing/2014/main" id="{AF52B1D9-624A-4180-B621-56AE35AE4912}"/>
              </a:ext>
            </a:extLst>
          </p:cNvPr>
          <p:cNvPicPr>
            <a:picLocks noChangeAspect="1"/>
          </p:cNvPicPr>
          <p:nvPr/>
        </p:nvPicPr>
        <p:blipFill rotWithShape="1">
          <a:blip r:embed="rId3"/>
          <a:srcRect l="3007" b="35898"/>
          <a:stretch/>
        </p:blipFill>
        <p:spPr>
          <a:xfrm>
            <a:off x="5699050" y="1384238"/>
            <a:ext cx="6246185" cy="3712418"/>
          </a:xfrm>
          <a:prstGeom prst="rect">
            <a:avLst/>
          </a:prstGeom>
        </p:spPr>
      </p:pic>
      <p:sp>
        <p:nvSpPr>
          <p:cNvPr id="20" name="矩形 19">
            <a:extLst>
              <a:ext uri="{FF2B5EF4-FFF2-40B4-BE49-F238E27FC236}">
                <a16:creationId xmlns:a16="http://schemas.microsoft.com/office/drawing/2014/main" id="{DADDFF0F-ED87-45E4-8EC7-15C7464AF8EF}"/>
              </a:ext>
            </a:extLst>
          </p:cNvPr>
          <p:cNvSpPr/>
          <p:nvPr/>
        </p:nvSpPr>
        <p:spPr>
          <a:xfrm>
            <a:off x="281760" y="1318209"/>
            <a:ext cx="11663475" cy="3863389"/>
          </a:xfrm>
          <a:prstGeom prst="rect">
            <a:avLst/>
          </a:prstGeom>
          <a:noFill/>
          <a:ln>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FAD7841D-6F83-4479-BE01-2A18ABEC4A43}"/>
              </a:ext>
            </a:extLst>
          </p:cNvPr>
          <p:cNvSpPr/>
          <p:nvPr/>
        </p:nvSpPr>
        <p:spPr>
          <a:xfrm>
            <a:off x="281760" y="5277136"/>
            <a:ext cx="11706181" cy="1491382"/>
          </a:xfrm>
          <a:prstGeom prst="rect">
            <a:avLst/>
          </a:prstGeom>
          <a:noFill/>
          <a:ln>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F1F72CB8-62EC-4A18-8ED8-391183B13020}"/>
              </a:ext>
            </a:extLst>
          </p:cNvPr>
          <p:cNvSpPr/>
          <p:nvPr/>
        </p:nvSpPr>
        <p:spPr>
          <a:xfrm>
            <a:off x="413888" y="5362078"/>
            <a:ext cx="9297522" cy="1816908"/>
          </a:xfrm>
          <a:prstGeom prst="rect">
            <a:avLst/>
          </a:prstGeom>
        </p:spPr>
        <p:txBody>
          <a:bodyPr wrap="square">
            <a:spAutoFit/>
          </a:bodyPr>
          <a:lstStyle/>
          <a:p>
            <a:pPr marL="228594" indent="-228594" defTabSz="914377">
              <a:lnSpc>
                <a:spcPct val="90000"/>
              </a:lnSpc>
              <a:spcBef>
                <a:spcPts val="1000"/>
              </a:spcBef>
              <a:buFont typeface="Arial" panose="020B0604020202020204" pitchFamily="34" charset="0"/>
              <a:buChar char="•"/>
            </a:pPr>
            <a:r>
              <a:rPr lang="zh-CN" altLang="en-US" sz="2400" dirty="0">
                <a:solidFill>
                  <a:srgbClr val="002060"/>
                </a:solidFill>
              </a:rPr>
              <a:t>计算复杂度</a:t>
            </a:r>
            <a:endParaRPr lang="en-US" altLang="zh-CN" sz="2400" dirty="0">
              <a:solidFill>
                <a:srgbClr val="002060"/>
              </a:solidFill>
            </a:endParaRPr>
          </a:p>
          <a:p>
            <a:pPr defTabSz="914377">
              <a:lnSpc>
                <a:spcPct val="90000"/>
              </a:lnSpc>
              <a:spcBef>
                <a:spcPts val="1000"/>
              </a:spcBef>
            </a:pPr>
            <a:r>
              <a:rPr lang="en" altLang="zh-CN" sz="2400" dirty="0" err="1"/>
              <a:t>PyTorch</a:t>
            </a:r>
            <a:r>
              <a:rPr lang="en" altLang="zh-CN" sz="2400" dirty="0"/>
              <a:t> </a:t>
            </a:r>
            <a:r>
              <a:rPr lang="zh-CN" altLang="en-US" sz="2400" dirty="0"/>
              <a:t>                   </a:t>
            </a:r>
            <a:r>
              <a:rPr lang="en" altLang="zh-CN" sz="2400" dirty="0"/>
              <a:t>Intel (R) Xeon (R)Gold 5120 CPU @ 2.20GHz</a:t>
            </a:r>
            <a:r>
              <a:rPr lang="zh-CN" altLang="en-US" sz="2400" dirty="0"/>
              <a:t>              </a:t>
            </a:r>
            <a:r>
              <a:rPr lang="en-US" altLang="zh-CN" sz="2400" b="1" dirty="0"/>
              <a:t>357</a:t>
            </a:r>
            <a:r>
              <a:rPr lang="zh-CN" altLang="en-US" sz="2400" b="1" dirty="0"/>
              <a:t>个结构训练集不同的模型     平均提取时间： </a:t>
            </a:r>
            <a:r>
              <a:rPr lang="en-US" altLang="zh-CN" sz="4000" b="1" dirty="0"/>
              <a:t>10.23</a:t>
            </a:r>
            <a:r>
              <a:rPr lang="en" altLang="zh-CN" sz="4000" b="1" dirty="0"/>
              <a:t>s</a:t>
            </a:r>
            <a:endParaRPr lang="zh-CN" altLang="en-US" b="1" dirty="0">
              <a:solidFill>
                <a:srgbClr val="002060"/>
              </a:solidFill>
            </a:endParaRPr>
          </a:p>
          <a:p>
            <a:pPr defTabSz="914377">
              <a:lnSpc>
                <a:spcPct val="90000"/>
              </a:lnSpc>
              <a:spcBef>
                <a:spcPts val="1000"/>
              </a:spcBef>
            </a:pPr>
            <a:endParaRPr lang="en" altLang="zh-CN" dirty="0"/>
          </a:p>
        </p:txBody>
      </p:sp>
    </p:spTree>
    <p:extLst>
      <p:ext uri="{BB962C8B-B14F-4D97-AF65-F5344CB8AC3E}">
        <p14:creationId xmlns:p14="http://schemas.microsoft.com/office/powerpoint/2010/main" val="38878800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深度学习模型感知哈希</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77C316F6-A5C0-46F7-BE34-5324CDD2A246}"/>
              </a:ext>
            </a:extLst>
          </p:cNvPr>
          <p:cNvSpPr/>
          <p:nvPr/>
        </p:nvSpPr>
        <p:spPr>
          <a:xfrm>
            <a:off x="651443" y="1347415"/>
            <a:ext cx="11448408" cy="1346010"/>
          </a:xfrm>
          <a:prstGeom prst="rect">
            <a:avLst/>
          </a:prstGeom>
        </p:spPr>
        <p:txBody>
          <a:bodyPr wrap="square">
            <a:spAutoFit/>
          </a:bodyPr>
          <a:lstStyle/>
          <a:p>
            <a:pPr marL="228594" indent="-228594" defTabSz="914377">
              <a:lnSpc>
                <a:spcPct val="90000"/>
              </a:lnSpc>
              <a:spcBef>
                <a:spcPts val="1000"/>
              </a:spcBef>
              <a:buFont typeface="Arial" panose="020B0604020202020204" pitchFamily="34" charset="0"/>
              <a:buChar char="•"/>
            </a:pPr>
            <a:r>
              <a:rPr lang="zh-CN" altLang="en-US" sz="2400" b="1" dirty="0">
                <a:solidFill>
                  <a:srgbClr val="002060"/>
                </a:solidFill>
              </a:rPr>
              <a:t>可区分性实验：</a:t>
            </a:r>
            <a:r>
              <a:rPr lang="zh-CN" altLang="en-US" sz="2400" dirty="0">
                <a:solidFill>
                  <a:srgbClr val="002060"/>
                </a:solidFill>
              </a:rPr>
              <a:t>能否区分不同的模型？</a:t>
            </a:r>
            <a:endParaRPr lang="en-US" altLang="zh-CN" sz="2400" dirty="0">
              <a:solidFill>
                <a:srgbClr val="002060"/>
              </a:solidFill>
            </a:endParaRPr>
          </a:p>
          <a:p>
            <a:pPr marL="228594" indent="-228594" defTabSz="914377">
              <a:lnSpc>
                <a:spcPct val="90000"/>
              </a:lnSpc>
              <a:spcBef>
                <a:spcPts val="1000"/>
              </a:spcBef>
              <a:buFont typeface="Arial" panose="020B0604020202020204" pitchFamily="34" charset="0"/>
              <a:buChar char="•"/>
            </a:pPr>
            <a:r>
              <a:rPr kumimoji="1" lang="zh-CN" altLang="en-US" sz="2400" b="1" dirty="0">
                <a:solidFill>
                  <a:srgbClr val="002060"/>
                </a:solidFill>
              </a:rPr>
              <a:t>实验设置：</a:t>
            </a:r>
            <a:r>
              <a:rPr lang="zh-CN" altLang="en-US" sz="2400" dirty="0">
                <a:solidFill>
                  <a:srgbClr val="002060"/>
                </a:solidFill>
              </a:rPr>
              <a:t>计算</a:t>
            </a:r>
            <a:r>
              <a:rPr lang="en-US" altLang="zh-CN" sz="2400" dirty="0">
                <a:solidFill>
                  <a:srgbClr val="002060"/>
                </a:solidFill>
              </a:rPr>
              <a:t>10</a:t>
            </a:r>
            <a:r>
              <a:rPr lang="zh-CN" altLang="en-US" sz="2400" dirty="0">
                <a:solidFill>
                  <a:srgbClr val="002060"/>
                </a:solidFill>
              </a:rPr>
              <a:t>种不同模型的哈希距离</a:t>
            </a:r>
            <a:endParaRPr lang="en-US" altLang="zh-CN" sz="2400" dirty="0">
              <a:solidFill>
                <a:srgbClr val="002060"/>
              </a:solidFill>
            </a:endParaRPr>
          </a:p>
          <a:p>
            <a:pPr marL="228594" indent="-228594" defTabSz="914377">
              <a:lnSpc>
                <a:spcPct val="90000"/>
              </a:lnSpc>
              <a:spcBef>
                <a:spcPts val="1000"/>
              </a:spcBef>
              <a:buFont typeface="Arial" panose="020B0604020202020204" pitchFamily="34" charset="0"/>
              <a:buChar char="•"/>
            </a:pPr>
            <a:r>
              <a:rPr lang="zh-CN" altLang="en-US" sz="2400" b="1" dirty="0">
                <a:solidFill>
                  <a:srgbClr val="C00000"/>
                </a:solidFill>
              </a:rPr>
              <a:t>结果：不同模型的哈希的距离（对角线外）高于阈值</a:t>
            </a:r>
            <a:r>
              <a:rPr lang="en-US" altLang="zh-CN" sz="2400" b="1" dirty="0">
                <a:solidFill>
                  <a:srgbClr val="C00000"/>
                </a:solidFill>
              </a:rPr>
              <a:t>0.35</a:t>
            </a:r>
            <a:r>
              <a:rPr lang="zh-CN" altLang="en-US" sz="2400" b="1" dirty="0">
                <a:solidFill>
                  <a:srgbClr val="C00000"/>
                </a:solidFill>
              </a:rPr>
              <a:t>，说明可以区分不同模型</a:t>
            </a:r>
            <a:endParaRPr lang="en-US" altLang="zh-CN" sz="2400" b="1" dirty="0">
              <a:solidFill>
                <a:srgbClr val="C00000"/>
              </a:solidFill>
            </a:endParaRPr>
          </a:p>
        </p:txBody>
      </p:sp>
      <p:pic>
        <p:nvPicPr>
          <p:cNvPr id="8" name="图片 7">
            <a:extLst>
              <a:ext uri="{FF2B5EF4-FFF2-40B4-BE49-F238E27FC236}">
                <a16:creationId xmlns:a16="http://schemas.microsoft.com/office/drawing/2014/main" id="{7307E221-FFE1-41F2-B7FD-E8A1A79F519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9170" y="2818169"/>
            <a:ext cx="8273660" cy="3364132"/>
          </a:xfrm>
          <a:prstGeom prst="rect">
            <a:avLst/>
          </a:prstGeom>
          <a:noFill/>
          <a:ln>
            <a:noFill/>
          </a:ln>
        </p:spPr>
      </p:pic>
    </p:spTree>
    <p:extLst>
      <p:ext uri="{BB962C8B-B14F-4D97-AF65-F5344CB8AC3E}">
        <p14:creationId xmlns:p14="http://schemas.microsoft.com/office/powerpoint/2010/main" val="40470373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深度学习模型感知哈希</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BD8B9A88-80FD-436C-B8EA-28A3E53737C8}"/>
              </a:ext>
            </a:extLst>
          </p:cNvPr>
          <p:cNvSpPr/>
          <p:nvPr/>
        </p:nvSpPr>
        <p:spPr>
          <a:xfrm>
            <a:off x="245322" y="1578886"/>
            <a:ext cx="11699914" cy="1678408"/>
          </a:xfrm>
          <a:prstGeom prst="rect">
            <a:avLst/>
          </a:prstGeom>
        </p:spPr>
        <p:txBody>
          <a:bodyPr wrap="square">
            <a:spAutoFit/>
          </a:bodyPr>
          <a:lstStyle/>
          <a:p>
            <a:pPr marL="228594" indent="-228594" defTabSz="914377">
              <a:lnSpc>
                <a:spcPct val="90000"/>
              </a:lnSpc>
              <a:spcBef>
                <a:spcPts val="1000"/>
              </a:spcBef>
              <a:buFont typeface="Arial" panose="020B0604020202020204" pitchFamily="34" charset="0"/>
              <a:buChar char="•"/>
            </a:pPr>
            <a:r>
              <a:rPr lang="zh-CN" altLang="en-US" sz="2400" b="1" dirty="0">
                <a:solidFill>
                  <a:srgbClr val="002060"/>
                </a:solidFill>
              </a:rPr>
              <a:t>可区分性实验：</a:t>
            </a:r>
            <a:r>
              <a:rPr lang="zh-CN" altLang="en-US" sz="2400" dirty="0">
                <a:solidFill>
                  <a:srgbClr val="002060"/>
                </a:solidFill>
              </a:rPr>
              <a:t>相同结构，相同数据集，不同初始化的独立训练的模型；</a:t>
            </a:r>
            <a:endParaRPr lang="en-US" altLang="zh-CN" sz="2400" dirty="0">
              <a:solidFill>
                <a:srgbClr val="002060"/>
              </a:solidFill>
            </a:endParaRPr>
          </a:p>
          <a:p>
            <a:pPr marL="228594" indent="-228594" defTabSz="914377">
              <a:lnSpc>
                <a:spcPct val="90000"/>
              </a:lnSpc>
              <a:spcBef>
                <a:spcPts val="1000"/>
              </a:spcBef>
              <a:buFont typeface="Arial" panose="020B0604020202020204" pitchFamily="34" charset="0"/>
              <a:buChar char="•"/>
            </a:pPr>
            <a:r>
              <a:rPr lang="zh-CN" altLang="en-US" sz="2400" b="1" dirty="0">
                <a:solidFill>
                  <a:srgbClr val="002060"/>
                </a:solidFill>
              </a:rPr>
              <a:t>实验设置：</a:t>
            </a:r>
            <a:r>
              <a:rPr lang="zh-CN" altLang="en-US" sz="2400" dirty="0">
                <a:solidFill>
                  <a:srgbClr val="002060"/>
                </a:solidFill>
              </a:rPr>
              <a:t>对于每种结构，独立训练</a:t>
            </a:r>
            <a:r>
              <a:rPr lang="en-US" altLang="zh-CN" sz="2400" dirty="0">
                <a:solidFill>
                  <a:srgbClr val="002060"/>
                </a:solidFill>
              </a:rPr>
              <a:t>9</a:t>
            </a:r>
            <a:r>
              <a:rPr lang="zh-CN" altLang="en-US" sz="2400" dirty="0">
                <a:solidFill>
                  <a:srgbClr val="002060"/>
                </a:solidFill>
              </a:rPr>
              <a:t>个相同结构，相同数据集，不同初始化的模型，计算平均距离和最小距离，与阈值对比；</a:t>
            </a:r>
            <a:endParaRPr lang="en-US" altLang="zh-CN" sz="2400" dirty="0">
              <a:solidFill>
                <a:srgbClr val="002060"/>
              </a:solidFill>
            </a:endParaRPr>
          </a:p>
          <a:p>
            <a:pPr marL="228594" indent="-228594" defTabSz="914377">
              <a:lnSpc>
                <a:spcPct val="90000"/>
              </a:lnSpc>
              <a:spcBef>
                <a:spcPts val="1000"/>
              </a:spcBef>
              <a:buFont typeface="Arial" panose="020B0604020202020204" pitchFamily="34" charset="0"/>
              <a:buChar char="•"/>
            </a:pPr>
            <a:r>
              <a:rPr kumimoji="1" lang="zh-CN" altLang="en-US" sz="2400" b="1" dirty="0">
                <a:solidFill>
                  <a:srgbClr val="C00000"/>
                </a:solidFill>
              </a:rPr>
              <a:t>结果：距离均高于阈值</a:t>
            </a:r>
            <a:r>
              <a:rPr kumimoji="1" lang="en-US" altLang="zh-CN" sz="2400" b="1" dirty="0">
                <a:solidFill>
                  <a:srgbClr val="C00000"/>
                </a:solidFill>
              </a:rPr>
              <a:t>0.35</a:t>
            </a:r>
            <a:r>
              <a:rPr kumimoji="1" lang="zh-CN" altLang="en-US" sz="2400" b="1" dirty="0">
                <a:solidFill>
                  <a:srgbClr val="C00000"/>
                </a:solidFill>
              </a:rPr>
              <a:t>，说明可以区分</a:t>
            </a:r>
            <a:endParaRPr kumimoji="1" lang="en-US" altLang="zh-CN" sz="2400" b="1" dirty="0">
              <a:solidFill>
                <a:srgbClr val="C00000"/>
              </a:solidFill>
            </a:endParaRPr>
          </a:p>
        </p:txBody>
      </p:sp>
      <p:sp>
        <p:nvSpPr>
          <p:cNvPr id="8" name="内容占位符 2">
            <a:extLst>
              <a:ext uri="{FF2B5EF4-FFF2-40B4-BE49-F238E27FC236}">
                <a16:creationId xmlns:a16="http://schemas.microsoft.com/office/drawing/2014/main" id="{E1EA2EB3-3CE4-47B2-9427-1141B6E5E7DB}"/>
              </a:ext>
            </a:extLst>
          </p:cNvPr>
          <p:cNvSpPr txBox="1">
            <a:spLocks/>
          </p:cNvSpPr>
          <p:nvPr/>
        </p:nvSpPr>
        <p:spPr>
          <a:xfrm>
            <a:off x="246764" y="3705652"/>
            <a:ext cx="11741177" cy="13910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lvl="1" indent="0">
              <a:buFont typeface="Arial" panose="020B0604020202020204" pitchFamily="34" charset="0"/>
              <a:buNone/>
            </a:pPr>
            <a:endParaRPr kumimoji="1" lang="en-US" altLang="zh-CN">
              <a:solidFill>
                <a:srgbClr val="C00000"/>
              </a:solidFill>
            </a:endParaRPr>
          </a:p>
          <a:p>
            <a:pPr marL="457189" lvl="1" indent="0">
              <a:buFont typeface="Arial" panose="020B0604020202020204" pitchFamily="34" charset="0"/>
              <a:buNone/>
            </a:pPr>
            <a:endParaRPr kumimoji="1" lang="en-US" altLang="zh-CN"/>
          </a:p>
          <a:p>
            <a:pPr marL="457189" lvl="1" indent="0">
              <a:buFont typeface="Arial" panose="020B0604020202020204" pitchFamily="34" charset="0"/>
              <a:buNone/>
            </a:pPr>
            <a:endParaRPr kumimoji="1" lang="en-US" altLang="zh-CN"/>
          </a:p>
          <a:p>
            <a:pPr marL="457189" lvl="1" indent="0">
              <a:buFont typeface="Arial" panose="020B0604020202020204" pitchFamily="34" charset="0"/>
              <a:buNone/>
            </a:pPr>
            <a:endParaRPr kumimoji="1" lang="en-US" altLang="zh-CN" dirty="0"/>
          </a:p>
        </p:txBody>
      </p:sp>
      <p:pic>
        <p:nvPicPr>
          <p:cNvPr id="9" name="图片 8">
            <a:extLst>
              <a:ext uri="{FF2B5EF4-FFF2-40B4-BE49-F238E27FC236}">
                <a16:creationId xmlns:a16="http://schemas.microsoft.com/office/drawing/2014/main" id="{DB27DFC5-E067-4DFE-8264-2744854D2571}"/>
              </a:ext>
            </a:extLst>
          </p:cNvPr>
          <p:cNvPicPr>
            <a:picLocks noChangeAspect="1"/>
          </p:cNvPicPr>
          <p:nvPr/>
        </p:nvPicPr>
        <p:blipFill>
          <a:blip r:embed="rId3"/>
          <a:stretch>
            <a:fillRect/>
          </a:stretch>
        </p:blipFill>
        <p:spPr>
          <a:xfrm>
            <a:off x="187547" y="3760191"/>
            <a:ext cx="11757689" cy="1332802"/>
          </a:xfrm>
          <a:prstGeom prst="rect">
            <a:avLst/>
          </a:prstGeom>
        </p:spPr>
      </p:pic>
      <p:sp>
        <p:nvSpPr>
          <p:cNvPr id="10" name="文本框 9">
            <a:extLst>
              <a:ext uri="{FF2B5EF4-FFF2-40B4-BE49-F238E27FC236}">
                <a16:creationId xmlns:a16="http://schemas.microsoft.com/office/drawing/2014/main" id="{95383A36-F9C2-4C77-9DCA-82E5D3800F9A}"/>
              </a:ext>
            </a:extLst>
          </p:cNvPr>
          <p:cNvSpPr txBox="1"/>
          <p:nvPr/>
        </p:nvSpPr>
        <p:spPr>
          <a:xfrm>
            <a:off x="413888" y="5379315"/>
            <a:ext cx="11232571" cy="830997"/>
          </a:xfrm>
          <a:prstGeom prst="rect">
            <a:avLst/>
          </a:prstGeom>
          <a:noFill/>
        </p:spPr>
        <p:txBody>
          <a:bodyPr wrap="square" rtlCol="0">
            <a:spAutoFit/>
          </a:bodyPr>
          <a:lstStyle/>
          <a:p>
            <a:pPr>
              <a:defRPr/>
            </a:pPr>
            <a:r>
              <a:rPr lang="zh-CN" altLang="en-US" sz="2400" dirty="0">
                <a:solidFill>
                  <a:srgbClr val="002060"/>
                </a:solidFill>
              </a:rPr>
              <a:t>原因分析：由于</a:t>
            </a:r>
            <a:r>
              <a:rPr lang="en-US" altLang="zh-CN" sz="2400" dirty="0">
                <a:solidFill>
                  <a:srgbClr val="002060"/>
                </a:solidFill>
              </a:rPr>
              <a:t>loss</a:t>
            </a:r>
            <a:r>
              <a:rPr lang="zh-CN" altLang="en-US" sz="2400" dirty="0">
                <a:solidFill>
                  <a:srgbClr val="002060"/>
                </a:solidFill>
              </a:rPr>
              <a:t>函数的非凸性质，不同的随机初始化会导致收敛到不同的局部最小点，进而导致不同的权重分布</a:t>
            </a:r>
          </a:p>
        </p:txBody>
      </p:sp>
    </p:spTree>
    <p:extLst>
      <p:ext uri="{BB962C8B-B14F-4D97-AF65-F5344CB8AC3E}">
        <p14:creationId xmlns:p14="http://schemas.microsoft.com/office/powerpoint/2010/main" val="20223261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深度学习模型感知哈希</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3BC5AAE4-34F7-4B9F-881F-A7BFB9F764B1}"/>
              </a:ext>
            </a:extLst>
          </p:cNvPr>
          <p:cNvSpPr/>
          <p:nvPr/>
        </p:nvSpPr>
        <p:spPr>
          <a:xfrm>
            <a:off x="59599" y="1527766"/>
            <a:ext cx="12072802" cy="5197064"/>
          </a:xfrm>
          <a:prstGeom prst="rect">
            <a:avLst/>
          </a:prstGeom>
        </p:spPr>
        <p:txBody>
          <a:bodyPr wrap="square">
            <a:spAutoFit/>
          </a:bodyPr>
          <a:lstStyle/>
          <a:p>
            <a:pPr marL="342900" indent="-342900">
              <a:lnSpc>
                <a:spcPts val="1800"/>
              </a:lnSpc>
              <a:buFont typeface="Wingdings" panose="05000000000000000000" pitchFamily="2" charset="2"/>
              <a:buChar char=""/>
            </a:pPr>
            <a:r>
              <a:rPr lang="en-US" altLang="zh-CN" sz="2800" b="1" kern="100" dirty="0">
                <a:solidFill>
                  <a:srgbClr val="C00000"/>
                </a:solidFill>
                <a:latin typeface="微软雅黑" panose="020B0503020204020204" pitchFamily="34" charset="-122"/>
                <a:ea typeface="微软雅黑" panose="020B0503020204020204" pitchFamily="34" charset="-122"/>
              </a:rPr>
              <a:t>TIMM</a:t>
            </a:r>
            <a:r>
              <a:rPr lang="zh-CN" altLang="en-US" sz="2800" b="1" kern="100" dirty="0">
                <a:solidFill>
                  <a:srgbClr val="C00000"/>
                </a:solidFill>
                <a:latin typeface="微软雅黑" panose="020B0503020204020204" pitchFamily="34" charset="-122"/>
                <a:ea typeface="微软雅黑" panose="020B0503020204020204" pitchFamily="34" charset="-122"/>
              </a:rPr>
              <a:t>预训练模型集的可区分性</a:t>
            </a:r>
            <a:endParaRPr lang="en-US" altLang="zh-CN" sz="2800" b="1" kern="100" dirty="0">
              <a:solidFill>
                <a:srgbClr val="C00000"/>
              </a:solidFill>
              <a:latin typeface="微软雅黑" panose="020B0503020204020204" pitchFamily="34" charset="-122"/>
              <a:ea typeface="微软雅黑" panose="020B0503020204020204" pitchFamily="34" charset="-122"/>
            </a:endParaRPr>
          </a:p>
          <a:p>
            <a:pPr marL="342900" indent="-342900">
              <a:lnSpc>
                <a:spcPts val="1800"/>
              </a:lnSpc>
              <a:buFont typeface="Wingdings" panose="05000000000000000000" pitchFamily="2" charset="2"/>
              <a:buChar char=""/>
            </a:pPr>
            <a:endParaRPr lang="en-US" altLang="zh-CN" sz="2800" dirty="0">
              <a:solidFill>
                <a:schemeClr val="bg2">
                  <a:lumMod val="10000"/>
                </a:schemeClr>
              </a:solidFill>
            </a:endParaRPr>
          </a:p>
          <a:p>
            <a:pPr marL="457200" indent="-457200">
              <a:lnSpc>
                <a:spcPts val="1800"/>
              </a:lnSpc>
              <a:buFont typeface="Arial" panose="020B0604020202020204" pitchFamily="34" charset="0"/>
              <a:buChar char="•"/>
            </a:pPr>
            <a:r>
              <a:rPr lang="zh-CN" altLang="en-US" sz="2400" b="1" dirty="0">
                <a:solidFill>
                  <a:srgbClr val="002060"/>
                </a:solidFill>
              </a:rPr>
              <a:t>实验设置：</a:t>
            </a:r>
            <a:r>
              <a:rPr lang="en-US" altLang="zh-CN" sz="2400" dirty="0">
                <a:solidFill>
                  <a:srgbClr val="002060"/>
                </a:solidFill>
              </a:rPr>
              <a:t>TIMM</a:t>
            </a:r>
            <a:r>
              <a:rPr lang="zh-CN" altLang="en-US" sz="2400" dirty="0">
                <a:solidFill>
                  <a:srgbClr val="002060"/>
                </a:solidFill>
              </a:rPr>
              <a:t>中的</a:t>
            </a:r>
            <a:r>
              <a:rPr lang="en-US" altLang="zh-CN" sz="2400" dirty="0">
                <a:solidFill>
                  <a:srgbClr val="002060"/>
                </a:solidFill>
              </a:rPr>
              <a:t>347</a:t>
            </a:r>
            <a:r>
              <a:rPr lang="zh-CN" altLang="en-US" sz="2400" dirty="0">
                <a:solidFill>
                  <a:srgbClr val="002060"/>
                </a:solidFill>
              </a:rPr>
              <a:t>个不同模型，两两对比，共进行</a:t>
            </a:r>
            <a:r>
              <a:rPr lang="en-US" altLang="zh-CN" sz="2400" dirty="0">
                <a:solidFill>
                  <a:srgbClr val="002060"/>
                </a:solidFill>
              </a:rPr>
              <a:t>60, 031</a:t>
            </a:r>
            <a:r>
              <a:rPr lang="zh-CN" altLang="en-US" sz="2400" dirty="0">
                <a:solidFill>
                  <a:srgbClr val="002060"/>
                </a:solidFill>
              </a:rPr>
              <a:t>次对比；</a:t>
            </a:r>
            <a:endParaRPr lang="en-US" altLang="zh-CN" sz="2400" dirty="0">
              <a:solidFill>
                <a:srgbClr val="002060"/>
              </a:solidFill>
            </a:endParaRPr>
          </a:p>
          <a:p>
            <a:pPr>
              <a:lnSpc>
                <a:spcPts val="1800"/>
              </a:lnSpc>
            </a:pPr>
            <a:endParaRPr lang="en-US" altLang="zh-CN" sz="2400" dirty="0">
              <a:solidFill>
                <a:srgbClr val="C00000"/>
              </a:solidFill>
            </a:endParaRPr>
          </a:p>
          <a:p>
            <a:pPr marL="457200" indent="-457200">
              <a:lnSpc>
                <a:spcPts val="1800"/>
              </a:lnSpc>
              <a:buFont typeface="Arial" panose="020B0604020202020204" pitchFamily="34" charset="0"/>
              <a:buChar char="•"/>
            </a:pPr>
            <a:r>
              <a:rPr lang="zh-CN" altLang="en-US" sz="2400" b="1" dirty="0">
                <a:solidFill>
                  <a:srgbClr val="002060"/>
                </a:solidFill>
              </a:rPr>
              <a:t>结果：</a:t>
            </a:r>
            <a:r>
              <a:rPr lang="zh-CN" altLang="en-US" sz="2400" dirty="0">
                <a:solidFill>
                  <a:srgbClr val="002060"/>
                </a:solidFill>
              </a:rPr>
              <a:t>仅</a:t>
            </a:r>
            <a:r>
              <a:rPr lang="en-US" altLang="zh-CN" sz="2400" b="1" dirty="0">
                <a:solidFill>
                  <a:srgbClr val="C00000"/>
                </a:solidFill>
                <a:latin typeface="Times New Roman" panose="02020603050405020304" pitchFamily="18" charset="0"/>
                <a:cs typeface="Times New Roman" panose="02020603050405020304" pitchFamily="18" charset="0"/>
              </a:rPr>
              <a:t>0.1%</a:t>
            </a:r>
            <a:r>
              <a:rPr lang="zh-CN" altLang="en-US" sz="2400" dirty="0">
                <a:solidFill>
                  <a:srgbClr val="002060"/>
                </a:solidFill>
              </a:rPr>
              <a:t>模型被误判；</a:t>
            </a:r>
            <a:endParaRPr lang="en-US" altLang="zh-CN" sz="2000" dirty="0">
              <a:solidFill>
                <a:srgbClr val="002060"/>
              </a:solidFill>
            </a:endParaRPr>
          </a:p>
          <a:p>
            <a:pPr>
              <a:lnSpc>
                <a:spcPts val="1800"/>
              </a:lnSpc>
            </a:pPr>
            <a:endParaRPr lang="en-US" altLang="zh-CN" sz="2400" dirty="0">
              <a:solidFill>
                <a:srgbClr val="C00000"/>
              </a:solidFill>
            </a:endParaRPr>
          </a:p>
          <a:p>
            <a:pPr marL="457200" indent="-457200">
              <a:lnSpc>
                <a:spcPts val="1800"/>
              </a:lnSpc>
              <a:buFont typeface="Arial" panose="020B0604020202020204" pitchFamily="34" charset="0"/>
              <a:buChar char="•"/>
            </a:pPr>
            <a:r>
              <a:rPr lang="zh-CN" altLang="en-US" sz="2400" b="1" dirty="0">
                <a:solidFill>
                  <a:srgbClr val="FC6232"/>
                </a:solidFill>
                <a:latin typeface="微软雅黑" panose="020B0503020204020204" pitchFamily="34" charset="-122"/>
                <a:ea typeface="微软雅黑" panose="020B0503020204020204" pitchFamily="34" charset="-122"/>
              </a:rPr>
              <a:t>结论：进一步验证了可区分性</a:t>
            </a:r>
            <a:endParaRPr lang="en-US" altLang="zh-CN" sz="2400" b="1" dirty="0">
              <a:solidFill>
                <a:srgbClr val="FC6232"/>
              </a:solidFill>
              <a:latin typeface="微软雅黑" panose="020B0503020204020204" pitchFamily="34" charset="-122"/>
              <a:ea typeface="微软雅黑" panose="020B0503020204020204" pitchFamily="34" charset="-122"/>
            </a:endParaRPr>
          </a:p>
          <a:p>
            <a:pPr>
              <a:lnSpc>
                <a:spcPts val="1800"/>
              </a:lnSpc>
            </a:pPr>
            <a:endParaRPr lang="en-US" altLang="zh-CN" sz="2800" b="1" kern="100" dirty="0">
              <a:solidFill>
                <a:srgbClr val="C00000"/>
              </a:solidFill>
              <a:latin typeface="微软雅黑" panose="020B0503020204020204" pitchFamily="34" charset="-122"/>
              <a:ea typeface="微软雅黑" panose="020B0503020204020204" pitchFamily="34" charset="-122"/>
            </a:endParaRPr>
          </a:p>
          <a:p>
            <a:pPr marL="342900" indent="-342900">
              <a:lnSpc>
                <a:spcPts val="1800"/>
              </a:lnSpc>
              <a:buFont typeface="Wingdings" panose="05000000000000000000" pitchFamily="2" charset="2"/>
              <a:buChar char=""/>
            </a:pPr>
            <a:endParaRPr lang="en-US" altLang="zh-CN" sz="2800" b="1" kern="100" dirty="0">
              <a:solidFill>
                <a:srgbClr val="C00000"/>
              </a:solidFill>
              <a:latin typeface="微软雅黑" panose="020B0503020204020204" pitchFamily="34" charset="-122"/>
              <a:ea typeface="微软雅黑" panose="020B0503020204020204" pitchFamily="34" charset="-122"/>
            </a:endParaRPr>
          </a:p>
          <a:p>
            <a:pPr>
              <a:lnSpc>
                <a:spcPts val="1800"/>
              </a:lnSpc>
            </a:pPr>
            <a:endParaRPr lang="en-US" altLang="zh-CN" sz="2800" b="1" kern="100" dirty="0">
              <a:solidFill>
                <a:srgbClr val="C00000"/>
              </a:solidFill>
              <a:latin typeface="微软雅黑" panose="020B0503020204020204" pitchFamily="34" charset="-122"/>
              <a:ea typeface="微软雅黑" panose="020B0503020204020204" pitchFamily="34" charset="-122"/>
            </a:endParaRPr>
          </a:p>
          <a:p>
            <a:pPr>
              <a:lnSpc>
                <a:spcPts val="1800"/>
              </a:lnSpc>
            </a:pPr>
            <a:endParaRPr lang="en-US" altLang="zh-CN" sz="2800" b="1" kern="100" dirty="0">
              <a:solidFill>
                <a:srgbClr val="C00000"/>
              </a:solidFill>
              <a:latin typeface="微软雅黑" panose="020B0503020204020204" pitchFamily="34" charset="-122"/>
              <a:ea typeface="微软雅黑" panose="020B0503020204020204" pitchFamily="34" charset="-122"/>
            </a:endParaRPr>
          </a:p>
          <a:p>
            <a:pPr marL="342900" indent="-342900">
              <a:lnSpc>
                <a:spcPts val="1800"/>
              </a:lnSpc>
              <a:buFont typeface="Wingdings" panose="05000000000000000000" pitchFamily="2" charset="2"/>
              <a:buChar char=""/>
            </a:pPr>
            <a:r>
              <a:rPr lang="zh-CN" altLang="en-US" sz="2800" b="1" kern="100" dirty="0">
                <a:solidFill>
                  <a:srgbClr val="C00000"/>
                </a:solidFill>
                <a:latin typeface="微软雅黑" panose="020B0503020204020204" pitchFamily="34" charset="-122"/>
                <a:ea typeface="微软雅黑" panose="020B0503020204020204" pitchFamily="34" charset="-122"/>
              </a:rPr>
              <a:t>模型库上的拷贝检测性能</a:t>
            </a:r>
            <a:endParaRPr lang="en-US" altLang="zh-CN" sz="2800" dirty="0">
              <a:solidFill>
                <a:schemeClr val="bg2">
                  <a:lumMod val="10000"/>
                </a:schemeClr>
              </a:solidFill>
            </a:endParaRPr>
          </a:p>
          <a:p>
            <a:pPr marL="457200" indent="-457200">
              <a:lnSpc>
                <a:spcPts val="1800"/>
              </a:lnSpc>
              <a:buFont typeface="Arial" panose="020B0604020202020204" pitchFamily="34" charset="0"/>
              <a:buChar char="•"/>
            </a:pPr>
            <a:endParaRPr lang="en-US" altLang="zh-CN" sz="2400" b="1" dirty="0">
              <a:solidFill>
                <a:srgbClr val="C00000"/>
              </a:solidFill>
            </a:endParaRPr>
          </a:p>
          <a:p>
            <a:pPr marL="457200" indent="-457200">
              <a:lnSpc>
                <a:spcPts val="1800"/>
              </a:lnSpc>
              <a:buFont typeface="Arial" panose="020B0604020202020204" pitchFamily="34" charset="0"/>
              <a:buChar char="•"/>
            </a:pPr>
            <a:r>
              <a:rPr lang="zh-CN" altLang="en-US" sz="2400" b="1" dirty="0">
                <a:solidFill>
                  <a:srgbClr val="002060"/>
                </a:solidFill>
              </a:rPr>
              <a:t>实验设置：</a:t>
            </a:r>
            <a:r>
              <a:rPr lang="zh-CN" altLang="en-US" sz="2400" dirty="0">
                <a:solidFill>
                  <a:srgbClr val="002060"/>
                </a:solidFill>
              </a:rPr>
              <a:t>对</a:t>
            </a:r>
            <a:r>
              <a:rPr lang="en-US" altLang="zh-CN" sz="2400" dirty="0">
                <a:solidFill>
                  <a:srgbClr val="002060"/>
                </a:solidFill>
              </a:rPr>
              <a:t>TIMM</a:t>
            </a:r>
            <a:r>
              <a:rPr lang="zh-CN" altLang="en-US" sz="2400" dirty="0">
                <a:solidFill>
                  <a:srgbClr val="002060"/>
                </a:solidFill>
              </a:rPr>
              <a:t>的</a:t>
            </a:r>
            <a:r>
              <a:rPr lang="en-US" altLang="zh-CN" sz="2400" dirty="0">
                <a:solidFill>
                  <a:srgbClr val="002060"/>
                </a:solidFill>
              </a:rPr>
              <a:t>347</a:t>
            </a:r>
            <a:r>
              <a:rPr lang="zh-CN" altLang="en-US" sz="2400" dirty="0">
                <a:solidFill>
                  <a:srgbClr val="002060"/>
                </a:solidFill>
              </a:rPr>
              <a:t>模型进行</a:t>
            </a:r>
            <a:r>
              <a:rPr lang="en-US" altLang="zh-CN" sz="2400" dirty="0">
                <a:solidFill>
                  <a:srgbClr val="002060"/>
                </a:solidFill>
              </a:rPr>
              <a:t>9</a:t>
            </a:r>
            <a:r>
              <a:rPr lang="zh-CN" altLang="en-US" sz="2400" dirty="0">
                <a:solidFill>
                  <a:srgbClr val="002060"/>
                </a:solidFill>
              </a:rPr>
              <a:t>次微调，与</a:t>
            </a:r>
            <a:r>
              <a:rPr lang="en-US" altLang="zh-CN" sz="2400" dirty="0">
                <a:solidFill>
                  <a:srgbClr val="002060"/>
                </a:solidFill>
              </a:rPr>
              <a:t>10</a:t>
            </a:r>
            <a:r>
              <a:rPr lang="zh-CN" altLang="en-US" sz="2400" dirty="0">
                <a:solidFill>
                  <a:srgbClr val="002060"/>
                </a:solidFill>
              </a:rPr>
              <a:t>个模型及其鲁棒性测试版本混合成</a:t>
            </a:r>
            <a:endParaRPr lang="en-US" altLang="zh-CN" sz="2400" dirty="0">
              <a:solidFill>
                <a:srgbClr val="002060"/>
              </a:solidFill>
            </a:endParaRPr>
          </a:p>
          <a:p>
            <a:pPr marL="457200" indent="-457200">
              <a:lnSpc>
                <a:spcPts val="1800"/>
              </a:lnSpc>
              <a:buFont typeface="Arial" panose="020B0604020202020204" pitchFamily="34" charset="0"/>
              <a:buChar char="•"/>
            </a:pPr>
            <a:endParaRPr lang="en-US" altLang="zh-CN" sz="2400" dirty="0">
              <a:solidFill>
                <a:srgbClr val="002060"/>
              </a:solidFill>
            </a:endParaRPr>
          </a:p>
          <a:p>
            <a:pPr>
              <a:lnSpc>
                <a:spcPts val="1800"/>
              </a:lnSpc>
            </a:pPr>
            <a:r>
              <a:rPr lang="zh-CN" altLang="en-US" sz="2400" dirty="0">
                <a:solidFill>
                  <a:srgbClr val="002060"/>
                </a:solidFill>
              </a:rPr>
              <a:t>     </a:t>
            </a:r>
            <a:r>
              <a:rPr lang="en-US" altLang="zh-CN" sz="2400" dirty="0">
                <a:solidFill>
                  <a:srgbClr val="002060"/>
                </a:solidFill>
              </a:rPr>
              <a:t>3563</a:t>
            </a:r>
            <a:r>
              <a:rPr lang="zh-CN" altLang="en-US" sz="2400" dirty="0">
                <a:solidFill>
                  <a:srgbClr val="002060"/>
                </a:solidFill>
              </a:rPr>
              <a:t>个模型的模型库，用</a:t>
            </a:r>
            <a:r>
              <a:rPr lang="en-US" altLang="zh-CN" sz="2400" dirty="0">
                <a:solidFill>
                  <a:srgbClr val="002060"/>
                </a:solidFill>
              </a:rPr>
              <a:t>10</a:t>
            </a:r>
            <a:r>
              <a:rPr lang="zh-CN" altLang="en-US" sz="2400" dirty="0">
                <a:solidFill>
                  <a:srgbClr val="002060"/>
                </a:solidFill>
              </a:rPr>
              <a:t>个模型作为查询模型；</a:t>
            </a:r>
            <a:endParaRPr lang="en-US" altLang="zh-CN" sz="2400" dirty="0">
              <a:solidFill>
                <a:srgbClr val="C00000"/>
              </a:solidFill>
            </a:endParaRPr>
          </a:p>
          <a:p>
            <a:pPr marL="457200" indent="-457200">
              <a:lnSpc>
                <a:spcPts val="1800"/>
              </a:lnSpc>
              <a:buFont typeface="Arial" panose="020B0604020202020204" pitchFamily="34" charset="0"/>
              <a:buChar char="•"/>
            </a:pPr>
            <a:endParaRPr lang="en-US" altLang="zh-CN" sz="2400" dirty="0">
              <a:solidFill>
                <a:srgbClr val="002060"/>
              </a:solidFill>
            </a:endParaRPr>
          </a:p>
          <a:p>
            <a:pPr marL="457200" indent="-457200">
              <a:lnSpc>
                <a:spcPts val="1800"/>
              </a:lnSpc>
              <a:buFont typeface="Arial" panose="020B0604020202020204" pitchFamily="34" charset="0"/>
              <a:buChar char="•"/>
            </a:pPr>
            <a:r>
              <a:rPr lang="zh-CN" altLang="en-US" sz="2400" b="1" dirty="0">
                <a:solidFill>
                  <a:srgbClr val="002060"/>
                </a:solidFill>
              </a:rPr>
              <a:t>结果：</a:t>
            </a:r>
            <a:r>
              <a:rPr lang="zh-CN" altLang="en-US" sz="2400" dirty="0">
                <a:solidFill>
                  <a:srgbClr val="002060"/>
                </a:solidFill>
              </a:rPr>
              <a:t>平均真阳率为</a:t>
            </a:r>
            <a:r>
              <a:rPr lang="en-US" altLang="zh-CN" sz="2400" b="1" dirty="0">
                <a:solidFill>
                  <a:srgbClr val="C00000"/>
                </a:solidFill>
                <a:latin typeface="Times New Roman" panose="02020603050405020304" pitchFamily="18" charset="0"/>
                <a:cs typeface="Times New Roman" panose="02020603050405020304" pitchFamily="18" charset="0"/>
              </a:rPr>
              <a:t>100%</a:t>
            </a:r>
            <a:r>
              <a:rPr lang="zh-CN" altLang="en-US" sz="2400" dirty="0">
                <a:solidFill>
                  <a:srgbClr val="002060"/>
                </a:solidFill>
              </a:rPr>
              <a:t>，平均假阳率为</a:t>
            </a:r>
            <a:r>
              <a:rPr lang="en-US" altLang="zh-CN" sz="2400" b="1" dirty="0">
                <a:solidFill>
                  <a:srgbClr val="C00000"/>
                </a:solidFill>
                <a:latin typeface="Times New Roman" panose="02020603050405020304" pitchFamily="18" charset="0"/>
                <a:cs typeface="Times New Roman" panose="02020603050405020304" pitchFamily="18" charset="0"/>
              </a:rPr>
              <a:t>0.017%</a:t>
            </a:r>
          </a:p>
          <a:p>
            <a:pPr>
              <a:lnSpc>
                <a:spcPts val="1800"/>
              </a:lnSpc>
            </a:pPr>
            <a:endParaRPr lang="en-US" altLang="zh-CN" sz="2400" b="1" dirty="0">
              <a:solidFill>
                <a:srgbClr val="C00000"/>
              </a:solidFill>
            </a:endParaRPr>
          </a:p>
          <a:p>
            <a:pPr marL="457200" indent="-457200">
              <a:lnSpc>
                <a:spcPts val="1800"/>
              </a:lnSpc>
              <a:buFont typeface="Arial" panose="020B0604020202020204" pitchFamily="34" charset="0"/>
              <a:buChar char="•"/>
            </a:pPr>
            <a:r>
              <a:rPr lang="zh-CN" altLang="en-US" sz="2400" b="1" dirty="0">
                <a:solidFill>
                  <a:srgbClr val="FC6232"/>
                </a:solidFill>
                <a:latin typeface="微软雅黑" panose="020B0503020204020204" pitchFamily="34" charset="-122"/>
                <a:ea typeface="微软雅黑" panose="020B0503020204020204" pitchFamily="34" charset="-122"/>
              </a:rPr>
              <a:t>结论：验证了算法在模型库上的拷贝检测性能</a:t>
            </a:r>
            <a:endParaRPr lang="en-US" altLang="zh-CN" sz="2400" b="1" dirty="0">
              <a:solidFill>
                <a:srgbClr val="FC6232"/>
              </a:solidFill>
              <a:latin typeface="微软雅黑" panose="020B0503020204020204" pitchFamily="34" charset="-122"/>
              <a:ea typeface="微软雅黑" panose="020B0503020204020204" pitchFamily="34" charset="-122"/>
            </a:endParaRPr>
          </a:p>
          <a:p>
            <a:pPr>
              <a:lnSpc>
                <a:spcPts val="1800"/>
              </a:lnSpc>
            </a:pPr>
            <a:endParaRPr lang="en-US" altLang="zh-CN" sz="2400" dirty="0">
              <a:solidFill>
                <a:srgbClr val="002060"/>
              </a:solidFill>
            </a:endParaRPr>
          </a:p>
          <a:p>
            <a:pPr algn="just">
              <a:lnSpc>
                <a:spcPts val="1800"/>
              </a:lnSpc>
            </a:pPr>
            <a:endParaRPr lang="zh-CN" altLang="en-US" sz="2800" b="1" kern="100" dirty="0">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5435894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小结</a:t>
            </a:r>
          </a:p>
        </p:txBody>
      </p:sp>
      <p:pic>
        <p:nvPicPr>
          <p:cNvPr id="7" name="图片 6">
            <a:extLst>
              <a:ext uri="{FF2B5EF4-FFF2-40B4-BE49-F238E27FC236}">
                <a16:creationId xmlns:a16="http://schemas.microsoft.com/office/drawing/2014/main" id="{180B1477-6322-45A6-A72A-ECD6D2ED00C1}"/>
              </a:ext>
            </a:extLst>
          </p:cNvPr>
          <p:cNvPicPr>
            <a:picLocks noChangeAspect="1"/>
          </p:cNvPicPr>
          <p:nvPr/>
        </p:nvPicPr>
        <p:blipFill rotWithShape="1">
          <a:blip r:embed="rId3"/>
          <a:srcRect l="59994" t="10808" r="20008" b="52137"/>
          <a:stretch/>
        </p:blipFill>
        <p:spPr>
          <a:xfrm>
            <a:off x="4900981" y="3121569"/>
            <a:ext cx="1932307" cy="1449230"/>
          </a:xfrm>
          <a:prstGeom prst="rect">
            <a:avLst/>
          </a:prstGeom>
        </p:spPr>
      </p:pic>
      <p:cxnSp>
        <p:nvCxnSpPr>
          <p:cNvPr id="8" name="直接箭头连接符 7">
            <a:extLst>
              <a:ext uri="{FF2B5EF4-FFF2-40B4-BE49-F238E27FC236}">
                <a16:creationId xmlns:a16="http://schemas.microsoft.com/office/drawing/2014/main" id="{E18CD845-50A2-4E24-8154-A9484A1AB64A}"/>
              </a:ext>
            </a:extLst>
          </p:cNvPr>
          <p:cNvCxnSpPr>
            <a:stCxn id="7" idx="3"/>
          </p:cNvCxnSpPr>
          <p:nvPr/>
        </p:nvCxnSpPr>
        <p:spPr bwMode="auto">
          <a:xfrm>
            <a:off x="6833288" y="3846184"/>
            <a:ext cx="515965" cy="0"/>
          </a:xfrm>
          <a:prstGeom prst="straightConnector1">
            <a:avLst/>
          </a:prstGeom>
          <a:solidFill>
            <a:srgbClr val="F07F09"/>
          </a:solidFill>
          <a:ln w="9525" cap="flat" cmpd="sng" algn="ctr">
            <a:solidFill>
              <a:srgbClr val="002060"/>
            </a:solidFill>
            <a:prstDash val="solid"/>
            <a:round/>
            <a:headEnd type="none" w="med" len="med"/>
            <a:tailEnd type="triangle"/>
          </a:ln>
          <a:effectLst>
            <a:outerShdw dist="17961" dir="2700000" algn="ctr" rotWithShape="0">
              <a:sysClr val="window" lastClr="FFFFFF">
                <a:gamma/>
                <a:shade val="60000"/>
                <a:invGamma/>
                <a:alpha val="50000"/>
              </a:sysClr>
            </a:outerShdw>
          </a:effectLst>
        </p:spPr>
      </p:cxnSp>
      <p:pic>
        <p:nvPicPr>
          <p:cNvPr id="10" name="图片 9">
            <a:extLst>
              <a:ext uri="{FF2B5EF4-FFF2-40B4-BE49-F238E27FC236}">
                <a16:creationId xmlns:a16="http://schemas.microsoft.com/office/drawing/2014/main" id="{E11E1FBD-3229-4676-B454-CA1638AD6553}"/>
              </a:ext>
            </a:extLst>
          </p:cNvPr>
          <p:cNvPicPr>
            <a:picLocks noChangeAspect="1"/>
          </p:cNvPicPr>
          <p:nvPr/>
        </p:nvPicPr>
        <p:blipFill>
          <a:blip r:embed="rId4"/>
          <a:stretch>
            <a:fillRect/>
          </a:stretch>
        </p:blipFill>
        <p:spPr>
          <a:xfrm>
            <a:off x="7570189" y="3188106"/>
            <a:ext cx="1312192" cy="1316156"/>
          </a:xfrm>
          <a:prstGeom prst="rect">
            <a:avLst/>
          </a:prstGeom>
        </p:spPr>
      </p:pic>
      <p:pic>
        <p:nvPicPr>
          <p:cNvPr id="11" name="图片 10">
            <a:extLst>
              <a:ext uri="{FF2B5EF4-FFF2-40B4-BE49-F238E27FC236}">
                <a16:creationId xmlns:a16="http://schemas.microsoft.com/office/drawing/2014/main" id="{E2FE5F24-E675-42C5-8772-B77B47A3FD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3645" y="3091926"/>
            <a:ext cx="1350000" cy="1350000"/>
          </a:xfrm>
          <a:prstGeom prst="rect">
            <a:avLst/>
          </a:prstGeom>
          <a:ln>
            <a:solidFill>
              <a:srgbClr val="323232"/>
            </a:solidFill>
          </a:ln>
        </p:spPr>
      </p:pic>
      <p:pic>
        <p:nvPicPr>
          <p:cNvPr id="12" name="图片 11">
            <a:extLst>
              <a:ext uri="{FF2B5EF4-FFF2-40B4-BE49-F238E27FC236}">
                <a16:creationId xmlns:a16="http://schemas.microsoft.com/office/drawing/2014/main" id="{B5201BA7-A5CD-4BAA-9B65-94CBD81C47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745" y="3217736"/>
            <a:ext cx="1350000" cy="1350000"/>
          </a:xfrm>
          <a:prstGeom prst="rect">
            <a:avLst/>
          </a:prstGeom>
          <a:ln>
            <a:solidFill>
              <a:srgbClr val="323232"/>
            </a:solidFill>
          </a:ln>
        </p:spPr>
      </p:pic>
      <p:pic>
        <p:nvPicPr>
          <p:cNvPr id="13" name="图片 12">
            <a:extLst>
              <a:ext uri="{FF2B5EF4-FFF2-40B4-BE49-F238E27FC236}">
                <a16:creationId xmlns:a16="http://schemas.microsoft.com/office/drawing/2014/main" id="{BCD37E84-FBF4-48ED-A7C4-676205FA2B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5285" y="3300672"/>
            <a:ext cx="1350000" cy="1350000"/>
          </a:xfrm>
          <a:prstGeom prst="rect">
            <a:avLst/>
          </a:prstGeom>
          <a:ln>
            <a:solidFill>
              <a:srgbClr val="323232"/>
            </a:solidFill>
          </a:ln>
        </p:spPr>
      </p:pic>
      <p:cxnSp>
        <p:nvCxnSpPr>
          <p:cNvPr id="14" name="直接箭头连接符 13">
            <a:extLst>
              <a:ext uri="{FF2B5EF4-FFF2-40B4-BE49-F238E27FC236}">
                <a16:creationId xmlns:a16="http://schemas.microsoft.com/office/drawing/2014/main" id="{01BCB6C3-8463-4152-8DC2-3A929BAD8F91}"/>
              </a:ext>
            </a:extLst>
          </p:cNvPr>
          <p:cNvCxnSpPr/>
          <p:nvPr/>
        </p:nvCxnSpPr>
        <p:spPr bwMode="auto">
          <a:xfrm>
            <a:off x="4385016" y="3798981"/>
            <a:ext cx="515965" cy="0"/>
          </a:xfrm>
          <a:prstGeom prst="straightConnector1">
            <a:avLst/>
          </a:prstGeom>
          <a:solidFill>
            <a:srgbClr val="F07F09"/>
          </a:solidFill>
          <a:ln w="9525" cap="flat" cmpd="sng" algn="ctr">
            <a:solidFill>
              <a:srgbClr val="002060"/>
            </a:solidFill>
            <a:prstDash val="solid"/>
            <a:round/>
            <a:headEnd type="none" w="med" len="med"/>
            <a:tailEnd type="triangle"/>
          </a:ln>
          <a:effectLst>
            <a:outerShdw dist="17961" dir="2700000" algn="ctr" rotWithShape="0">
              <a:sysClr val="window" lastClr="FFFFFF">
                <a:gamma/>
                <a:shade val="60000"/>
                <a:invGamma/>
                <a:alpha val="50000"/>
              </a:sysClr>
            </a:outerShdw>
          </a:effectLst>
        </p:spPr>
      </p:cxnSp>
      <p:sp>
        <p:nvSpPr>
          <p:cNvPr id="15" name="文本框 14">
            <a:extLst>
              <a:ext uri="{FF2B5EF4-FFF2-40B4-BE49-F238E27FC236}">
                <a16:creationId xmlns:a16="http://schemas.microsoft.com/office/drawing/2014/main" id="{C516FD86-3A0A-4F3B-9CFC-21EF623B53B0}"/>
              </a:ext>
            </a:extLst>
          </p:cNvPr>
          <p:cNvSpPr txBox="1"/>
          <p:nvPr/>
        </p:nvSpPr>
        <p:spPr>
          <a:xfrm>
            <a:off x="2446164" y="4747085"/>
            <a:ext cx="2049161" cy="369332"/>
          </a:xfrm>
          <a:prstGeom prst="rect">
            <a:avLst/>
          </a:prstGeom>
          <a:noFill/>
        </p:spPr>
        <p:txBody>
          <a:bodyPr wrap="square" rtlCol="0">
            <a:spAutoFit/>
          </a:bodyPr>
          <a:lstStyle/>
          <a:p>
            <a:pPr algn="ctr"/>
            <a:r>
              <a:rPr lang="zh-CN" altLang="en-US" b="1" dirty="0">
                <a:solidFill>
                  <a:srgbClr val="002060"/>
                </a:solidFill>
                <a:latin typeface="微软雅黑" panose="020B0503020204020204" pitchFamily="34" charset="-122"/>
                <a:ea typeface="微软雅黑" panose="020B0503020204020204" pitchFamily="34" charset="-122"/>
                <a:cs typeface="+mn-ea"/>
                <a:sym typeface="+mn-lt"/>
              </a:rPr>
              <a:t>训练样本</a:t>
            </a:r>
          </a:p>
        </p:txBody>
      </p:sp>
      <p:sp>
        <p:nvSpPr>
          <p:cNvPr id="16" name="文本框 15">
            <a:extLst>
              <a:ext uri="{FF2B5EF4-FFF2-40B4-BE49-F238E27FC236}">
                <a16:creationId xmlns:a16="http://schemas.microsoft.com/office/drawing/2014/main" id="{C8749640-52A0-430B-9F39-7F273B7C31BF}"/>
              </a:ext>
            </a:extLst>
          </p:cNvPr>
          <p:cNvSpPr txBox="1"/>
          <p:nvPr/>
        </p:nvSpPr>
        <p:spPr>
          <a:xfrm>
            <a:off x="4784127" y="4747085"/>
            <a:ext cx="2049161" cy="369332"/>
          </a:xfrm>
          <a:prstGeom prst="rect">
            <a:avLst/>
          </a:prstGeom>
          <a:noFill/>
        </p:spPr>
        <p:txBody>
          <a:bodyPr wrap="square" rtlCol="0">
            <a:spAutoFit/>
          </a:bodyPr>
          <a:lstStyle/>
          <a:p>
            <a:pPr algn="ctr"/>
            <a:r>
              <a:rPr lang="zh-CN" altLang="en-US" b="1" dirty="0">
                <a:solidFill>
                  <a:srgbClr val="002060"/>
                </a:solidFill>
                <a:latin typeface="微软雅黑" panose="020B0503020204020204" pitchFamily="34" charset="-122"/>
                <a:ea typeface="微软雅黑" panose="020B0503020204020204" pitchFamily="34" charset="-122"/>
                <a:cs typeface="+mn-ea"/>
                <a:sym typeface="+mn-lt"/>
              </a:rPr>
              <a:t>模型</a:t>
            </a:r>
          </a:p>
        </p:txBody>
      </p:sp>
      <p:sp>
        <p:nvSpPr>
          <p:cNvPr id="17" name="文本框 16">
            <a:extLst>
              <a:ext uri="{FF2B5EF4-FFF2-40B4-BE49-F238E27FC236}">
                <a16:creationId xmlns:a16="http://schemas.microsoft.com/office/drawing/2014/main" id="{B35D59DA-232F-4D71-88D0-F7F14C4B1AA2}"/>
              </a:ext>
            </a:extLst>
          </p:cNvPr>
          <p:cNvSpPr txBox="1"/>
          <p:nvPr/>
        </p:nvSpPr>
        <p:spPr>
          <a:xfrm>
            <a:off x="7274844" y="4706081"/>
            <a:ext cx="2049161" cy="369332"/>
          </a:xfrm>
          <a:prstGeom prst="rect">
            <a:avLst/>
          </a:prstGeom>
          <a:noFill/>
        </p:spPr>
        <p:txBody>
          <a:bodyPr wrap="square" rtlCol="0">
            <a:spAutoFit/>
          </a:bodyPr>
          <a:lstStyle/>
          <a:p>
            <a:pPr algn="ctr"/>
            <a:r>
              <a:rPr lang="zh-CN" altLang="en-US" b="1" dirty="0">
                <a:solidFill>
                  <a:srgbClr val="002060"/>
                </a:solidFill>
                <a:latin typeface="微软雅黑" panose="020B0503020204020204" pitchFamily="34" charset="-122"/>
                <a:ea typeface="微软雅黑" panose="020B0503020204020204" pitchFamily="34" charset="-122"/>
                <a:cs typeface="+mn-ea"/>
                <a:sym typeface="+mn-lt"/>
              </a:rPr>
              <a:t>输出（作品）</a:t>
            </a:r>
          </a:p>
        </p:txBody>
      </p:sp>
      <p:sp>
        <p:nvSpPr>
          <p:cNvPr id="18" name="文本框 17">
            <a:extLst>
              <a:ext uri="{FF2B5EF4-FFF2-40B4-BE49-F238E27FC236}">
                <a16:creationId xmlns:a16="http://schemas.microsoft.com/office/drawing/2014/main" id="{41863595-2FDB-4F47-B96F-70108405EAB8}"/>
              </a:ext>
            </a:extLst>
          </p:cNvPr>
          <p:cNvSpPr txBox="1"/>
          <p:nvPr/>
        </p:nvSpPr>
        <p:spPr>
          <a:xfrm>
            <a:off x="1592759" y="1441370"/>
            <a:ext cx="2672526" cy="461665"/>
          </a:xfrm>
          <a:prstGeom prst="rect">
            <a:avLst/>
          </a:prstGeom>
          <a:noFill/>
        </p:spPr>
        <p:txBody>
          <a:bodyPr wrap="none" rtlCol="0">
            <a:spAutoFit/>
          </a:bodyPr>
          <a:lstStyle/>
          <a:p>
            <a:r>
              <a:rPr lang="en-US" altLang="zh-CN" sz="2400" b="1" dirty="0">
                <a:solidFill>
                  <a:srgbClr val="C00000"/>
                </a:solidFill>
                <a:latin typeface="微软雅黑" panose="020B0503020204020204" pitchFamily="34" charset="-122"/>
                <a:ea typeface="微软雅黑" panose="020B0503020204020204" pitchFamily="34" charset="-122"/>
              </a:rPr>
              <a:t>AI</a:t>
            </a:r>
            <a:r>
              <a:rPr lang="zh-CN" altLang="en-US" sz="2400" b="1" dirty="0">
                <a:solidFill>
                  <a:srgbClr val="C00000"/>
                </a:solidFill>
                <a:latin typeface="微软雅黑" panose="020B0503020204020204" pitchFamily="34" charset="-122"/>
                <a:ea typeface="微软雅黑" panose="020B0503020204020204" pitchFamily="34" charset="-122"/>
              </a:rPr>
              <a:t>知识产权保护面</a:t>
            </a:r>
          </a:p>
        </p:txBody>
      </p:sp>
      <p:sp>
        <p:nvSpPr>
          <p:cNvPr id="19" name="文本框 18">
            <a:extLst>
              <a:ext uri="{FF2B5EF4-FFF2-40B4-BE49-F238E27FC236}">
                <a16:creationId xmlns:a16="http://schemas.microsoft.com/office/drawing/2014/main" id="{D5A8EB5C-9282-4D9E-B92A-18BA060557C5}"/>
              </a:ext>
            </a:extLst>
          </p:cNvPr>
          <p:cNvSpPr txBox="1"/>
          <p:nvPr/>
        </p:nvSpPr>
        <p:spPr>
          <a:xfrm>
            <a:off x="1726092" y="5382670"/>
            <a:ext cx="7597913" cy="400110"/>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b="1" dirty="0">
                <a:solidFill>
                  <a:srgbClr val="002060"/>
                </a:solidFill>
                <a:latin typeface="微软雅黑" panose="020B0503020204020204" pitchFamily="34" charset="-122"/>
                <a:ea typeface="微软雅黑" panose="020B0503020204020204" pitchFamily="34" charset="-122"/>
              </a:rPr>
              <a:t>这三个层面的知识产权保护都已有真实商业需求或案例</a:t>
            </a:r>
            <a:endParaRPr lang="en-US" altLang="zh-CN" sz="2000" b="1" dirty="0">
              <a:solidFill>
                <a:srgbClr val="002060"/>
              </a:solidFill>
              <a:latin typeface="微软雅黑" panose="020B0503020204020204" pitchFamily="34" charset="-122"/>
              <a:ea typeface="微软雅黑" panose="020B0503020204020204" pitchFamily="34" charset="-122"/>
            </a:endParaRPr>
          </a:p>
        </p:txBody>
      </p:sp>
      <p:sp>
        <p:nvSpPr>
          <p:cNvPr id="20" name="圆角矩形 6">
            <a:extLst>
              <a:ext uri="{FF2B5EF4-FFF2-40B4-BE49-F238E27FC236}">
                <a16:creationId xmlns:a16="http://schemas.microsoft.com/office/drawing/2014/main" id="{DF44F684-804E-4F10-AA9E-E9777981F81E}"/>
              </a:ext>
            </a:extLst>
          </p:cNvPr>
          <p:cNvSpPr/>
          <p:nvPr/>
        </p:nvSpPr>
        <p:spPr bwMode="auto">
          <a:xfrm>
            <a:off x="5072657" y="2398747"/>
            <a:ext cx="1472100" cy="504056"/>
          </a:xfrm>
          <a:prstGeom prst="roundRect">
            <a:avLst/>
          </a:prstGeom>
          <a:solidFill>
            <a:srgbClr val="002060"/>
          </a:solidFill>
          <a:ln w="3175" cmpd="sng">
            <a:solidFill>
              <a:schemeClr val="bg1"/>
            </a:solidFill>
            <a:miter lim="800000"/>
            <a:headEnd/>
            <a:tailEnd/>
          </a:ln>
          <a:effectLst/>
        </p:spPr>
        <p:txBody>
          <a:bodyPr vert="horz" wrap="none" lIns="91440" tIns="45720" rIns="91440" bIns="45720" numCol="1" rtlCol="0" anchor="ctr" anchorCtr="0" compatLnSpc="1">
            <a:prstTxWarp prst="textNoShape">
              <a:avLst/>
            </a:prstTxWarp>
            <a:noAutofit/>
          </a:bodyPr>
          <a:lstStyle/>
          <a:p>
            <a:pPr marL="0" marR="0" algn="ctr" defTabSz="914400" rtl="0" eaLnBrk="0" fontAlgn="base" latinLnBrk="0" hangingPunct="0">
              <a:lnSpc>
                <a:spcPct val="100000"/>
              </a:lnSpc>
              <a:spcBef>
                <a:spcPct val="0"/>
              </a:spcBef>
              <a:spcAft>
                <a:spcPct val="0"/>
              </a:spcAft>
              <a:buClrTx/>
              <a:buSzTx/>
              <a:buFontTx/>
              <a:buNone/>
              <a:tabLst/>
            </a:pPr>
            <a:r>
              <a:rPr lang="en-US" altLang="zh-CN" sz="1600" b="1" dirty="0">
                <a:solidFill>
                  <a:schemeClr val="bg1"/>
                </a:solidFill>
                <a:latin typeface="微软雅黑" pitchFamily="34" charset="-122"/>
                <a:ea typeface="微软雅黑" pitchFamily="34" charset="-122"/>
                <a:cs typeface="Calibri" pitchFamily="34" charset="0"/>
              </a:rPr>
              <a:t>AI</a:t>
            </a:r>
            <a:r>
              <a:rPr lang="zh-CN" altLang="en-US" sz="1600" b="1" dirty="0">
                <a:solidFill>
                  <a:schemeClr val="bg1"/>
                </a:solidFill>
                <a:latin typeface="微软雅黑" pitchFamily="34" charset="-122"/>
                <a:ea typeface="微软雅黑" pitchFamily="34" charset="-122"/>
                <a:cs typeface="Calibri" pitchFamily="34" charset="0"/>
              </a:rPr>
              <a:t>模型</a:t>
            </a:r>
            <a:r>
              <a:rPr kumimoji="0" lang="zh-CN" altLang="en-US" sz="1600" b="1" i="0" u="none" strike="noStrike" cap="none" normalizeH="0" baseline="0" dirty="0">
                <a:ln>
                  <a:noFill/>
                </a:ln>
                <a:solidFill>
                  <a:schemeClr val="bg1"/>
                </a:solidFill>
                <a:effectLst/>
                <a:latin typeface="微软雅黑" pitchFamily="34" charset="-122"/>
                <a:ea typeface="微软雅黑" pitchFamily="34" charset="-122"/>
                <a:cs typeface="Calibri" pitchFamily="34" charset="0"/>
              </a:rPr>
              <a:t>版权</a:t>
            </a:r>
          </a:p>
        </p:txBody>
      </p:sp>
      <p:sp>
        <p:nvSpPr>
          <p:cNvPr id="21" name="圆角矩形 41">
            <a:extLst>
              <a:ext uri="{FF2B5EF4-FFF2-40B4-BE49-F238E27FC236}">
                <a16:creationId xmlns:a16="http://schemas.microsoft.com/office/drawing/2014/main" id="{71465968-D60D-4534-B26B-B253FE781CD0}"/>
              </a:ext>
            </a:extLst>
          </p:cNvPr>
          <p:cNvSpPr/>
          <p:nvPr/>
        </p:nvSpPr>
        <p:spPr bwMode="auto">
          <a:xfrm>
            <a:off x="2733624" y="2398747"/>
            <a:ext cx="1472100" cy="504056"/>
          </a:xfrm>
          <a:prstGeom prst="roundRect">
            <a:avLst/>
          </a:prstGeom>
          <a:solidFill>
            <a:srgbClr val="002060"/>
          </a:solidFill>
          <a:ln w="3175" cmpd="sng">
            <a:solidFill>
              <a:schemeClr val="bg1"/>
            </a:solidFill>
            <a:miter lim="800000"/>
            <a:headEnd/>
            <a:tailEnd/>
          </a:ln>
          <a:effectLst/>
        </p:spPr>
        <p:txBody>
          <a:bodyPr vert="horz" wrap="none" lIns="91440" tIns="45720" rIns="91440" bIns="45720" numCol="1" rtlCol="0" anchor="ctr" anchorCtr="0" compatLnSpc="1">
            <a:prstTxWarp prst="textNoShape">
              <a:avLst/>
            </a:prstTxWarp>
            <a:noAutofit/>
          </a:bodyPr>
          <a:lstStyle/>
          <a:p>
            <a:pPr marL="0" marR="0" algn="l"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Calibri" pitchFamily="34" charset="0"/>
              </a:rPr>
              <a:t>训练样本版权</a:t>
            </a:r>
          </a:p>
        </p:txBody>
      </p:sp>
      <p:sp>
        <p:nvSpPr>
          <p:cNvPr id="22" name="圆角矩形 42">
            <a:extLst>
              <a:ext uri="{FF2B5EF4-FFF2-40B4-BE49-F238E27FC236}">
                <a16:creationId xmlns:a16="http://schemas.microsoft.com/office/drawing/2014/main" id="{3796AA56-A4C0-4F26-B1AA-429862F72151}"/>
              </a:ext>
            </a:extLst>
          </p:cNvPr>
          <p:cNvSpPr/>
          <p:nvPr/>
        </p:nvSpPr>
        <p:spPr bwMode="auto">
          <a:xfrm>
            <a:off x="7411690" y="2408214"/>
            <a:ext cx="1472100" cy="504056"/>
          </a:xfrm>
          <a:prstGeom prst="roundRect">
            <a:avLst/>
          </a:prstGeom>
          <a:solidFill>
            <a:srgbClr val="002060"/>
          </a:solidFill>
          <a:ln w="3175" cmpd="sng">
            <a:solidFill>
              <a:schemeClr val="bg1"/>
            </a:solidFill>
            <a:miter lim="800000"/>
            <a:headEnd/>
            <a:tailEnd/>
          </a:ln>
          <a:effectLst/>
        </p:spPr>
        <p:txBody>
          <a:bodyPr vert="horz" wrap="none" lIns="91440" tIns="45720" rIns="91440" bIns="45720" numCol="1" rtlCol="0" anchor="ctr" anchorCtr="0" compatLnSpc="1">
            <a:prstTxWarp prst="textNoShape">
              <a:avLst/>
            </a:prstTxWarp>
            <a:noAutofit/>
          </a:bodyPr>
          <a:lstStyle/>
          <a:p>
            <a:pPr marL="0" marR="0" algn="ctr" defTabSz="914400" rtl="0" eaLnBrk="0" fontAlgn="base" latinLnBrk="0" hangingPunct="0">
              <a:lnSpc>
                <a:spcPct val="100000"/>
              </a:lnSpc>
              <a:spcBef>
                <a:spcPct val="0"/>
              </a:spcBef>
              <a:spcAft>
                <a:spcPct val="0"/>
              </a:spcAft>
              <a:buClrTx/>
              <a:buSzTx/>
              <a:buFontTx/>
              <a:buNone/>
              <a:tabLst/>
            </a:pPr>
            <a:r>
              <a:rPr lang="en-US" altLang="zh-CN" sz="1600" b="1" dirty="0">
                <a:solidFill>
                  <a:schemeClr val="bg1"/>
                </a:solidFill>
                <a:latin typeface="微软雅黑" pitchFamily="34" charset="-122"/>
                <a:ea typeface="微软雅黑" pitchFamily="34" charset="-122"/>
                <a:cs typeface="Calibri" pitchFamily="34" charset="0"/>
              </a:rPr>
              <a:t>AI</a:t>
            </a:r>
            <a:r>
              <a:rPr lang="zh-CN" altLang="en-US" sz="1600" b="1" dirty="0">
                <a:solidFill>
                  <a:schemeClr val="bg1"/>
                </a:solidFill>
                <a:latin typeface="微软雅黑" pitchFamily="34" charset="-122"/>
                <a:ea typeface="微软雅黑" pitchFamily="34" charset="-122"/>
                <a:cs typeface="Calibri" pitchFamily="34" charset="0"/>
              </a:rPr>
              <a:t>作品</a:t>
            </a:r>
            <a:r>
              <a:rPr kumimoji="0" lang="zh-CN" altLang="en-US" sz="1600" b="1" i="0" u="none" strike="noStrike" cap="none" normalizeH="0" baseline="0" dirty="0">
                <a:ln>
                  <a:noFill/>
                </a:ln>
                <a:solidFill>
                  <a:schemeClr val="bg1"/>
                </a:solidFill>
                <a:effectLst/>
                <a:latin typeface="微软雅黑" pitchFamily="34" charset="-122"/>
                <a:ea typeface="微软雅黑" pitchFamily="34" charset="-122"/>
                <a:cs typeface="Calibri" pitchFamily="34" charset="0"/>
              </a:rPr>
              <a:t>版权</a:t>
            </a:r>
          </a:p>
        </p:txBody>
      </p:sp>
      <p:sp>
        <p:nvSpPr>
          <p:cNvPr id="23" name="流程图: 手动输入 7">
            <a:extLst>
              <a:ext uri="{FF2B5EF4-FFF2-40B4-BE49-F238E27FC236}">
                <a16:creationId xmlns:a16="http://schemas.microsoft.com/office/drawing/2014/main" id="{1C13F219-757A-42C7-8F86-DECC960406BD}"/>
              </a:ext>
            </a:extLst>
          </p:cNvPr>
          <p:cNvSpPr/>
          <p:nvPr/>
        </p:nvSpPr>
        <p:spPr>
          <a:xfrm rot="5400000" flipH="1" flipV="1">
            <a:off x="9502777" y="-1682455"/>
            <a:ext cx="917281" cy="446116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01 w 10000"/>
              <a:gd name="connsiteY0" fmla="*/ 565 h 10000"/>
              <a:gd name="connsiteX1" fmla="*/ 10000 w 10000"/>
              <a:gd name="connsiteY1" fmla="*/ 0 h 10000"/>
              <a:gd name="connsiteX2" fmla="*/ 10000 w 10000"/>
              <a:gd name="connsiteY2" fmla="*/ 10000 h 10000"/>
              <a:gd name="connsiteX3" fmla="*/ 0 w 10000"/>
              <a:gd name="connsiteY3" fmla="*/ 10000 h 10000"/>
              <a:gd name="connsiteX4" fmla="*/ 101 w 10000"/>
              <a:gd name="connsiteY4" fmla="*/ 565 h 10000"/>
              <a:gd name="connsiteX0" fmla="*/ 101 w 10000"/>
              <a:gd name="connsiteY0" fmla="*/ 1187 h 10000"/>
              <a:gd name="connsiteX1" fmla="*/ 10000 w 10000"/>
              <a:gd name="connsiteY1" fmla="*/ 0 h 10000"/>
              <a:gd name="connsiteX2" fmla="*/ 10000 w 10000"/>
              <a:gd name="connsiteY2" fmla="*/ 10000 h 10000"/>
              <a:gd name="connsiteX3" fmla="*/ 0 w 10000"/>
              <a:gd name="connsiteY3" fmla="*/ 10000 h 10000"/>
              <a:gd name="connsiteX4" fmla="*/ 101 w 10000"/>
              <a:gd name="connsiteY4" fmla="*/ 118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1" y="1187"/>
                </a:moveTo>
                <a:lnTo>
                  <a:pt x="10000" y="0"/>
                </a:lnTo>
                <a:lnTo>
                  <a:pt x="10000" y="10000"/>
                </a:lnTo>
                <a:lnTo>
                  <a:pt x="0" y="10000"/>
                </a:lnTo>
                <a:cubicBezTo>
                  <a:pt x="34" y="6855"/>
                  <a:pt x="67" y="4332"/>
                  <a:pt x="101" y="1187"/>
                </a:cubicBezTo>
                <a:close/>
              </a:path>
            </a:pathLst>
          </a:custGeom>
          <a:solidFill>
            <a:srgbClr val="5D759B"/>
          </a:solidFill>
          <a:ln>
            <a:solidFill>
              <a:srgbClr val="B8D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a16="http://schemas.microsoft.com/office/drawing/2014/main" id="{FEAE9742-9F10-4BBC-A836-B9567146E0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2729" y="200393"/>
            <a:ext cx="3408708" cy="720359"/>
          </a:xfrm>
          <a:prstGeom prst="rect">
            <a:avLst/>
          </a:prstGeom>
        </p:spPr>
      </p:pic>
    </p:spTree>
    <p:extLst>
      <p:ext uri="{BB962C8B-B14F-4D97-AF65-F5344CB8AC3E}">
        <p14:creationId xmlns:p14="http://schemas.microsoft.com/office/powerpoint/2010/main" val="14679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par>
                                <p:cTn id="14" presetID="22" presetClass="entr" presetSubtype="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par>
                                <p:cTn id="17" presetID="22"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22" presetClass="entr" presetSubtype="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22" presetClass="entr" presetSubtype="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up)">
                                      <p:cBhvr>
                                        <p:cTn id="28" dur="500"/>
                                        <p:tgtEl>
                                          <p:spTgt spid="1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500"/>
                                        <p:tgtEl>
                                          <p:spTgt spid="17"/>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500"/>
                                        <p:tgtEl>
                                          <p:spTgt spid="1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500"/>
                                        <p:tgtEl>
                                          <p:spTgt spid="20"/>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up)">
                                      <p:cBhvr>
                                        <p:cTn id="46" dur="500"/>
                                        <p:tgtEl>
                                          <p:spTgt spid="21"/>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up)">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animBg="1"/>
      <p:bldP spid="21" grpId="0" animBg="1"/>
      <p:bldP spid="2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小结</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pic>
        <p:nvPicPr>
          <p:cNvPr id="23" name="图片 22">
            <a:extLst>
              <a:ext uri="{FF2B5EF4-FFF2-40B4-BE49-F238E27FC236}">
                <a16:creationId xmlns:a16="http://schemas.microsoft.com/office/drawing/2014/main" id="{75B32E6B-7B6C-470E-88C7-904BD212613F}"/>
              </a:ext>
            </a:extLst>
          </p:cNvPr>
          <p:cNvPicPr>
            <a:picLocks noChangeAspect="1"/>
          </p:cNvPicPr>
          <p:nvPr/>
        </p:nvPicPr>
        <p:blipFill>
          <a:blip r:embed="rId3"/>
          <a:stretch>
            <a:fillRect/>
          </a:stretch>
        </p:blipFill>
        <p:spPr>
          <a:xfrm>
            <a:off x="2194386" y="1368503"/>
            <a:ext cx="6731406" cy="4872813"/>
          </a:xfrm>
          <a:prstGeom prst="rect">
            <a:avLst/>
          </a:prstGeom>
        </p:spPr>
      </p:pic>
    </p:spTree>
    <p:extLst>
      <p:ext uri="{BB962C8B-B14F-4D97-AF65-F5344CB8AC3E}">
        <p14:creationId xmlns:p14="http://schemas.microsoft.com/office/powerpoint/2010/main" val="34617845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2631779" y="4304920"/>
            <a:ext cx="7268962" cy="1069845"/>
          </a:xfrm>
          <a:prstGeom prst="rect">
            <a:avLst/>
          </a:prstGeom>
          <a:noFill/>
        </p:spPr>
        <p:txBody>
          <a:bodyPr wrap="square" rtlCol="0">
            <a:spAutoFit/>
          </a:bodyPr>
          <a:lstStyle/>
          <a:p>
            <a:pPr algn="ctr">
              <a:lnSpc>
                <a:spcPct val="150000"/>
              </a:lnSpc>
            </a:pPr>
            <a:r>
              <a:rPr lang="en-US" altLang="zh-CN" sz="4800" b="1" dirty="0">
                <a:solidFill>
                  <a:srgbClr val="5D759B"/>
                </a:solidFill>
                <a:latin typeface="微软雅黑" panose="020B0503020204020204" pitchFamily="34" charset="-122"/>
                <a:ea typeface="微软雅黑" panose="020B0503020204020204" pitchFamily="34" charset="-122"/>
              </a:rPr>
              <a:t>AIGC</a:t>
            </a:r>
            <a:r>
              <a:rPr lang="zh-CN" altLang="en-US" sz="4800" b="1" dirty="0">
                <a:solidFill>
                  <a:srgbClr val="5D759B"/>
                </a:solidFill>
                <a:latin typeface="微软雅黑" panose="020B0503020204020204" pitchFamily="34" charset="-122"/>
                <a:ea typeface="微软雅黑" panose="020B0503020204020204" pitchFamily="34" charset="-122"/>
              </a:rPr>
              <a:t>时代的版权保护</a:t>
            </a:r>
          </a:p>
        </p:txBody>
      </p:sp>
      <p:grpSp>
        <p:nvGrpSpPr>
          <p:cNvPr id="27" name="组合 26"/>
          <p:cNvGrpSpPr/>
          <p:nvPr/>
        </p:nvGrpSpPr>
        <p:grpSpPr>
          <a:xfrm>
            <a:off x="3985888" y="1886011"/>
            <a:ext cx="4406798" cy="2185852"/>
            <a:chOff x="224116" y="2534193"/>
            <a:chExt cx="4406798" cy="2185852"/>
          </a:xfrm>
        </p:grpSpPr>
        <p:sp>
          <p:nvSpPr>
            <p:cNvPr id="28" name="矩形 27"/>
            <p:cNvSpPr/>
            <p:nvPr/>
          </p:nvSpPr>
          <p:spPr>
            <a:xfrm>
              <a:off x="2717075" y="2534193"/>
              <a:ext cx="1913839" cy="1297577"/>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1097281" y="2930433"/>
              <a:ext cx="2660468" cy="1789612"/>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224116" y="3231605"/>
              <a:ext cx="3393209" cy="1069845"/>
            </a:xfrm>
            <a:prstGeom prst="rect">
              <a:avLst/>
            </a:prstGeom>
            <a:solidFill>
              <a:schemeClr val="bg1"/>
            </a:solidFill>
          </p:spPr>
          <p:txBody>
            <a:bodyPr wrap="square" rtlCol="0">
              <a:spAutoFit/>
            </a:bodyPr>
            <a:lstStyle/>
            <a:p>
              <a:pPr algn="ctr">
                <a:lnSpc>
                  <a:spcPct val="150000"/>
                </a:lnSpc>
              </a:pPr>
              <a:endParaRPr lang="zh-CN" altLang="en-US" sz="4800" b="1" dirty="0">
                <a:solidFill>
                  <a:srgbClr val="29858F"/>
                </a:solidFill>
                <a:latin typeface="微软雅黑" panose="020B0503020204020204" pitchFamily="34" charset="-122"/>
                <a:ea typeface="微软雅黑" panose="020B0503020204020204" pitchFamily="34" charset="-122"/>
              </a:endParaRPr>
            </a:p>
          </p:txBody>
        </p:sp>
      </p:grpSp>
      <p:sp>
        <p:nvSpPr>
          <p:cNvPr id="31" name="文本框 30"/>
          <p:cNvSpPr txBox="1"/>
          <p:nvPr/>
        </p:nvSpPr>
        <p:spPr>
          <a:xfrm>
            <a:off x="4492682" y="2163749"/>
            <a:ext cx="3393209" cy="1721497"/>
          </a:xfrm>
          <a:prstGeom prst="rect">
            <a:avLst/>
          </a:prstGeom>
          <a:noFill/>
        </p:spPr>
        <p:txBody>
          <a:bodyPr wrap="square" rtlCol="0">
            <a:spAutoFit/>
          </a:bodyPr>
          <a:lstStyle/>
          <a:p>
            <a:pPr algn="ctr">
              <a:lnSpc>
                <a:spcPct val="150000"/>
              </a:lnSpc>
            </a:pPr>
            <a:r>
              <a:rPr lang="en-US" altLang="zh-CN" sz="8000" b="1" dirty="0">
                <a:solidFill>
                  <a:srgbClr val="5D759B"/>
                </a:solidFill>
                <a:latin typeface="微软雅黑" panose="020B0503020204020204" pitchFamily="34" charset="-122"/>
                <a:ea typeface="微软雅黑" panose="020B0503020204020204" pitchFamily="34" charset="-122"/>
              </a:rPr>
              <a:t>04</a:t>
            </a:r>
            <a:endParaRPr lang="zh-CN" altLang="en-US" sz="8000" b="1" dirty="0">
              <a:solidFill>
                <a:srgbClr val="5D759B"/>
              </a:solidFill>
              <a:latin typeface="微软雅黑" panose="020B0503020204020204" pitchFamily="34" charset="-122"/>
              <a:ea typeface="微软雅黑" panose="020B0503020204020204" pitchFamily="34" charset="-122"/>
            </a:endParaRPr>
          </a:p>
        </p:txBody>
      </p:sp>
      <p:cxnSp>
        <p:nvCxnSpPr>
          <p:cNvPr id="32" name="直接连接符 31"/>
          <p:cNvCxnSpPr>
            <a:cxnSpLocks/>
          </p:cNvCxnSpPr>
          <p:nvPr/>
        </p:nvCxnSpPr>
        <p:spPr>
          <a:xfrm>
            <a:off x="3271345" y="5631381"/>
            <a:ext cx="5998779" cy="0"/>
          </a:xfrm>
          <a:prstGeom prst="line">
            <a:avLst/>
          </a:prstGeom>
          <a:noFill/>
          <a:ln w="6350" cap="flat" cmpd="sng" algn="ctr">
            <a:solidFill>
              <a:srgbClr val="7A8C8E"/>
            </a:solidFill>
            <a:prstDash val="solid"/>
            <a:miter lim="800000"/>
          </a:ln>
          <a:effectLst/>
        </p:spPr>
      </p:cxnSp>
    </p:spTree>
    <p:extLst>
      <p:ext uri="{BB962C8B-B14F-4D97-AF65-F5344CB8AC3E}">
        <p14:creationId xmlns:p14="http://schemas.microsoft.com/office/powerpoint/2010/main" val="26326064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AIGC</a:t>
            </a:r>
            <a:r>
              <a:rPr lang="zh-CN" altLang="en-US" sz="2400" b="1" dirty="0">
                <a:solidFill>
                  <a:schemeClr val="bg1"/>
                </a:solidFill>
                <a:latin typeface="微软雅黑" panose="020B0503020204020204" pitchFamily="34" charset="-122"/>
                <a:ea typeface="微软雅黑" panose="020B0503020204020204" pitchFamily="34" charset="-122"/>
              </a:rPr>
              <a:t>时代的版权保护</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9" name="文本框 45">
            <a:extLst>
              <a:ext uri="{FF2B5EF4-FFF2-40B4-BE49-F238E27FC236}">
                <a16:creationId xmlns:a16="http://schemas.microsoft.com/office/drawing/2014/main" id="{002C8103-1D68-0844-7E34-FD430FB1E368}"/>
              </a:ext>
            </a:extLst>
          </p:cNvPr>
          <p:cNvSpPr txBox="1"/>
          <p:nvPr/>
        </p:nvSpPr>
        <p:spPr>
          <a:xfrm>
            <a:off x="5724040" y="3629196"/>
            <a:ext cx="6108568" cy="1754326"/>
          </a:xfrm>
          <a:prstGeom prst="rect">
            <a:avLst/>
          </a:prstGeom>
          <a:noFill/>
        </p:spPr>
        <p:txBody>
          <a:bodyPr wrap="square">
            <a:spAutoFit/>
          </a:bodyPr>
          <a:lstStyle>
            <a:defPPr>
              <a:defRPr lang="zh-CN"/>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marL="457200" indent="-514800">
              <a:spcBef>
                <a:spcPts val="1800"/>
              </a:spcBef>
              <a:buClr>
                <a:schemeClr val="accent1"/>
              </a:buClr>
              <a:buFont typeface="Wingdings" panose="05000000000000000000" pitchFamily="2" charset="2"/>
              <a:buChar char="u"/>
              <a:defRPr/>
            </a:pPr>
            <a:r>
              <a:rPr lang="en-US" altLang="zh-CN" sz="2400" dirty="0">
                <a:latin typeface="Times New Roman" pitchFamily="18" charset="0"/>
                <a:cs typeface="Times New Roman" pitchFamily="18" charset="0"/>
              </a:rPr>
              <a:t>What</a:t>
            </a:r>
            <a:r>
              <a:rPr lang="zh-CN" altLang="en-US" sz="2400" dirty="0">
                <a:latin typeface="Times New Roman" pitchFamily="18" charset="0"/>
                <a:cs typeface="Times New Roman" pitchFamily="18" charset="0"/>
              </a:rPr>
              <a:t> </a:t>
            </a:r>
            <a:r>
              <a:rPr lang="en-US" altLang="zh-CN" sz="2400" dirty="0">
                <a:latin typeface="Times New Roman" pitchFamily="18" charset="0"/>
                <a:cs typeface="Times New Roman" pitchFamily="18" charset="0"/>
              </a:rPr>
              <a:t>shall</a:t>
            </a:r>
            <a:r>
              <a:rPr lang="zh-CN" altLang="en-US" sz="2400" dirty="0">
                <a:latin typeface="Times New Roman" pitchFamily="18" charset="0"/>
                <a:cs typeface="Times New Roman" pitchFamily="18" charset="0"/>
              </a:rPr>
              <a:t> </a:t>
            </a:r>
            <a:r>
              <a:rPr lang="en-US" altLang="zh-CN" sz="2400" dirty="0">
                <a:latin typeface="Times New Roman" pitchFamily="18" charset="0"/>
                <a:cs typeface="Times New Roman" pitchFamily="18" charset="0"/>
              </a:rPr>
              <a:t>be</a:t>
            </a:r>
            <a:r>
              <a:rPr lang="zh-CN" altLang="en-US" sz="2400" dirty="0">
                <a:latin typeface="Times New Roman" pitchFamily="18" charset="0"/>
                <a:cs typeface="Times New Roman" pitchFamily="18" charset="0"/>
              </a:rPr>
              <a:t> </a:t>
            </a:r>
            <a:r>
              <a:rPr lang="en-US" altLang="zh-CN" sz="2400" dirty="0">
                <a:latin typeface="Times New Roman" pitchFamily="18" charset="0"/>
                <a:cs typeface="Times New Roman" pitchFamily="18" charset="0"/>
              </a:rPr>
              <a:t>protected</a:t>
            </a:r>
          </a:p>
          <a:p>
            <a:pPr marL="800100" indent="-342900">
              <a:spcBef>
                <a:spcPts val="1200"/>
              </a:spcBef>
              <a:buClr>
                <a:schemeClr val="accent1"/>
              </a:buClr>
              <a:buFont typeface="Wingdings" panose="05000000000000000000" pitchFamily="2" charset="2"/>
              <a:buChar char="p"/>
              <a:defRPr/>
            </a:pPr>
            <a:r>
              <a:rPr lang="en-US" altLang="zh-CN" sz="1800" dirty="0">
                <a:latin typeface="Times New Roman" pitchFamily="18" charset="0"/>
                <a:cs typeface="Times New Roman" pitchFamily="18" charset="0"/>
              </a:rPr>
              <a:t>Training</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data</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(personal</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dataset)</a:t>
            </a:r>
          </a:p>
          <a:p>
            <a:pPr marL="800100" indent="-342900">
              <a:spcBef>
                <a:spcPts val="1200"/>
              </a:spcBef>
              <a:buClr>
                <a:schemeClr val="accent1"/>
              </a:buClr>
              <a:buFont typeface="Wingdings" panose="05000000000000000000" pitchFamily="2" charset="2"/>
              <a:buChar char="p"/>
              <a:defRPr/>
            </a:pPr>
            <a:r>
              <a:rPr lang="en-US" altLang="zh-CN" sz="1800" dirty="0">
                <a:latin typeface="Times New Roman" pitchFamily="18" charset="0"/>
                <a:cs typeface="Times New Roman" pitchFamily="18" charset="0"/>
              </a:rPr>
              <a:t>Model</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functionality</a:t>
            </a:r>
            <a:r>
              <a:rPr lang="zh-CN" altLang="en-US" sz="1800" dirty="0">
                <a:latin typeface="Times New Roman" pitchFamily="18" charset="0"/>
                <a:cs typeface="Times New Roman" pitchFamily="18" charset="0"/>
              </a:rPr>
              <a:t> </a:t>
            </a:r>
            <a:endParaRPr lang="en-US" altLang="zh-CN" sz="1800" dirty="0">
              <a:latin typeface="Times New Roman" pitchFamily="18" charset="0"/>
              <a:cs typeface="Times New Roman" pitchFamily="18" charset="0"/>
            </a:endParaRPr>
          </a:p>
          <a:p>
            <a:pPr marL="800100" indent="-342900">
              <a:spcBef>
                <a:spcPts val="1200"/>
              </a:spcBef>
              <a:buClr>
                <a:schemeClr val="accent1"/>
              </a:buClr>
              <a:buFont typeface="Wingdings" panose="05000000000000000000" pitchFamily="2" charset="2"/>
              <a:buChar char="p"/>
              <a:defRPr/>
            </a:pPr>
            <a:r>
              <a:rPr lang="en-US" altLang="zh-CN" dirty="0">
                <a:latin typeface="Times New Roman" pitchFamily="18" charset="0"/>
                <a:cs typeface="Times New Roman" pitchFamily="18" charset="0"/>
              </a:rPr>
              <a:t>Creative</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generative</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outputs</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(AIGC)</a:t>
            </a:r>
            <a:endParaRPr lang="en-US" altLang="zh-CN" sz="1800" dirty="0">
              <a:latin typeface="Times New Roman" pitchFamily="18" charset="0"/>
              <a:cs typeface="Times New Roman" pitchFamily="18" charset="0"/>
            </a:endParaRPr>
          </a:p>
        </p:txBody>
      </p:sp>
      <p:sp>
        <p:nvSpPr>
          <p:cNvPr id="10" name="文本框 45">
            <a:extLst>
              <a:ext uri="{FF2B5EF4-FFF2-40B4-BE49-F238E27FC236}">
                <a16:creationId xmlns:a16="http://schemas.microsoft.com/office/drawing/2014/main" id="{002C8103-1D68-0844-7E34-FD430FB1E368}"/>
              </a:ext>
            </a:extLst>
          </p:cNvPr>
          <p:cNvSpPr txBox="1"/>
          <p:nvPr/>
        </p:nvSpPr>
        <p:spPr>
          <a:xfrm>
            <a:off x="5724040" y="1413711"/>
            <a:ext cx="6108568" cy="1754326"/>
          </a:xfrm>
          <a:prstGeom prst="rect">
            <a:avLst/>
          </a:prstGeom>
          <a:noFill/>
        </p:spPr>
        <p:txBody>
          <a:bodyPr wrap="square">
            <a:spAutoFit/>
          </a:bodyPr>
          <a:lstStyle>
            <a:defPPr>
              <a:defRPr lang="zh-CN"/>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marL="457200" indent="-514800">
              <a:spcBef>
                <a:spcPts val="1800"/>
              </a:spcBef>
              <a:buClr>
                <a:schemeClr val="accent1"/>
              </a:buClr>
              <a:buFont typeface="Wingdings" panose="05000000000000000000" pitchFamily="2" charset="2"/>
              <a:buChar char="u"/>
              <a:defRPr/>
            </a:pPr>
            <a:r>
              <a:rPr lang="en-US" altLang="zh-CN" sz="2400" dirty="0">
                <a:latin typeface="Times New Roman" pitchFamily="18" charset="0"/>
                <a:cs typeface="Times New Roman" pitchFamily="18" charset="0"/>
              </a:rPr>
              <a:t>How</a:t>
            </a:r>
            <a:r>
              <a:rPr lang="zh-CN" altLang="en-US" sz="2400" dirty="0">
                <a:latin typeface="Times New Roman" pitchFamily="18" charset="0"/>
                <a:cs typeface="Times New Roman" pitchFamily="18" charset="0"/>
              </a:rPr>
              <a:t> </a:t>
            </a:r>
            <a:r>
              <a:rPr lang="en-US" altLang="zh-CN" sz="2400" dirty="0">
                <a:latin typeface="Times New Roman" pitchFamily="18" charset="0"/>
                <a:cs typeface="Times New Roman" pitchFamily="18" charset="0"/>
              </a:rPr>
              <a:t>to</a:t>
            </a:r>
            <a:r>
              <a:rPr lang="zh-CN" altLang="en-US" sz="2400" dirty="0">
                <a:latin typeface="Times New Roman" pitchFamily="18" charset="0"/>
                <a:cs typeface="Times New Roman" pitchFamily="18" charset="0"/>
              </a:rPr>
              <a:t> </a:t>
            </a:r>
            <a:r>
              <a:rPr lang="en-US" altLang="zh-CN" sz="2400" dirty="0">
                <a:latin typeface="Times New Roman" pitchFamily="18" charset="0"/>
                <a:cs typeface="Times New Roman" pitchFamily="18" charset="0"/>
              </a:rPr>
              <a:t>Protect our AIGC models</a:t>
            </a:r>
          </a:p>
          <a:p>
            <a:pPr marL="800100" indent="-342900">
              <a:spcBef>
                <a:spcPts val="1200"/>
              </a:spcBef>
              <a:buClr>
                <a:schemeClr val="accent1"/>
              </a:buClr>
              <a:buFont typeface="Wingdings" panose="05000000000000000000" pitchFamily="2" charset="2"/>
              <a:buChar char="p"/>
              <a:defRPr/>
            </a:pPr>
            <a:r>
              <a:rPr lang="en-US" altLang="zh-CN" sz="1800" dirty="0">
                <a:latin typeface="Times New Roman" pitchFamily="18" charset="0"/>
                <a:cs typeface="Times New Roman" pitchFamily="18" charset="0"/>
              </a:rPr>
              <a:t>Alter the model parameters</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a:t>
            </a:r>
            <a:r>
              <a:rPr lang="zh-CN" altLang="en-US" sz="1800" dirty="0">
                <a:latin typeface="Times New Roman" pitchFamily="18" charset="0"/>
                <a:cs typeface="Times New Roman" pitchFamily="18" charset="0"/>
              </a:rPr>
              <a:t>  </a:t>
            </a:r>
            <a:endParaRPr lang="en-US" altLang="zh-CN" sz="1800" dirty="0">
              <a:latin typeface="Times New Roman" pitchFamily="18" charset="0"/>
              <a:cs typeface="Times New Roman" pitchFamily="18" charset="0"/>
            </a:endParaRPr>
          </a:p>
          <a:p>
            <a:pPr marL="800100" indent="-342900">
              <a:spcBef>
                <a:spcPts val="1200"/>
              </a:spcBef>
              <a:buClr>
                <a:schemeClr val="accent1"/>
              </a:buClr>
              <a:buFont typeface="Wingdings" panose="05000000000000000000" pitchFamily="2" charset="2"/>
              <a:buChar char="p"/>
              <a:defRPr/>
            </a:pPr>
            <a:r>
              <a:rPr lang="en-US" altLang="zh-CN" sz="1800" dirty="0">
                <a:latin typeface="Times New Roman" pitchFamily="18" charset="0"/>
                <a:cs typeface="Times New Roman" pitchFamily="18" charset="0"/>
              </a:rPr>
              <a:t>Utilize adversarial examples as watermark</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  </a:t>
            </a:r>
          </a:p>
          <a:p>
            <a:pPr marL="800100" indent="-342900">
              <a:spcBef>
                <a:spcPts val="1200"/>
              </a:spcBef>
              <a:buClr>
                <a:schemeClr val="accent1"/>
              </a:buClr>
              <a:buFont typeface="Wingdings" panose="05000000000000000000" pitchFamily="2" charset="2"/>
              <a:buChar char="p"/>
              <a:defRPr/>
            </a:pPr>
            <a:r>
              <a:rPr lang="en-US" altLang="zh-CN" sz="1800" dirty="0">
                <a:latin typeface="Times New Roman" pitchFamily="18" charset="0"/>
                <a:cs typeface="Times New Roman" pitchFamily="18" charset="0"/>
              </a:rPr>
              <a:t>Adopt backdoor to watermark</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a:t>
            </a:r>
            <a:r>
              <a:rPr lang="zh-CN" altLang="en-US" sz="1800" dirty="0">
                <a:latin typeface="Times New Roman" pitchFamily="18" charset="0"/>
                <a:cs typeface="Times New Roman" pitchFamily="18" charset="0"/>
              </a:rPr>
              <a:t> </a:t>
            </a:r>
            <a:endParaRPr lang="en-US" altLang="zh-CN" sz="1800" dirty="0">
              <a:latin typeface="Times New Roman" pitchFamily="18" charset="0"/>
              <a:cs typeface="Times New Roman" pitchFamily="18" charset="0"/>
            </a:endParaRPr>
          </a:p>
        </p:txBody>
      </p:sp>
      <p:sp>
        <p:nvSpPr>
          <p:cNvPr id="11" name="文本框 46">
            <a:extLst>
              <a:ext uri="{FF2B5EF4-FFF2-40B4-BE49-F238E27FC236}">
                <a16:creationId xmlns:a16="http://schemas.microsoft.com/office/drawing/2014/main" id="{0FC9230F-C536-5E49-9B91-26C65874EB64}"/>
              </a:ext>
            </a:extLst>
          </p:cNvPr>
          <p:cNvSpPr txBox="1"/>
          <p:nvPr/>
        </p:nvSpPr>
        <p:spPr>
          <a:xfrm>
            <a:off x="410605" y="3629196"/>
            <a:ext cx="6108568" cy="2185214"/>
          </a:xfrm>
          <a:prstGeom prst="rect">
            <a:avLst/>
          </a:prstGeom>
          <a:noFill/>
        </p:spPr>
        <p:txBody>
          <a:bodyPr wrap="square">
            <a:spAutoFit/>
          </a:bodyPr>
          <a:lstStyle>
            <a:defPPr>
              <a:defRPr lang="zh-CN"/>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marL="457200" indent="-514800">
              <a:spcBef>
                <a:spcPts val="1800"/>
              </a:spcBef>
              <a:buClr>
                <a:schemeClr val="accent1"/>
              </a:buClr>
              <a:buFont typeface="Wingdings" panose="05000000000000000000" pitchFamily="2" charset="2"/>
              <a:buChar char="u"/>
              <a:defRPr/>
            </a:pPr>
            <a:r>
              <a:rPr lang="en-US" altLang="zh-CN" sz="2400" dirty="0">
                <a:solidFill>
                  <a:srgbClr val="C00000"/>
                </a:solidFill>
                <a:latin typeface="Times New Roman" pitchFamily="18" charset="0"/>
                <a:cs typeface="Times New Roman" pitchFamily="18" charset="0"/>
              </a:rPr>
              <a:t>Threat</a:t>
            </a:r>
            <a:r>
              <a:rPr lang="zh-CN" altLang="en-US" sz="2400" dirty="0">
                <a:solidFill>
                  <a:srgbClr val="C00000"/>
                </a:solidFill>
                <a:latin typeface="Times New Roman" pitchFamily="18" charset="0"/>
                <a:cs typeface="Times New Roman" pitchFamily="18" charset="0"/>
              </a:rPr>
              <a:t> </a:t>
            </a:r>
            <a:r>
              <a:rPr lang="en-US" altLang="zh-CN" sz="2400" dirty="0">
                <a:solidFill>
                  <a:srgbClr val="C00000"/>
                </a:solidFill>
                <a:latin typeface="Times New Roman" pitchFamily="18" charset="0"/>
                <a:cs typeface="Times New Roman" pitchFamily="18" charset="0"/>
              </a:rPr>
              <a:t>to</a:t>
            </a:r>
            <a:r>
              <a:rPr lang="zh-CN" altLang="en-US" sz="2400" dirty="0">
                <a:solidFill>
                  <a:srgbClr val="C00000"/>
                </a:solidFill>
                <a:latin typeface="Times New Roman" pitchFamily="18" charset="0"/>
                <a:cs typeface="Times New Roman" pitchFamily="18" charset="0"/>
              </a:rPr>
              <a:t> </a:t>
            </a:r>
            <a:r>
              <a:rPr lang="en-US" altLang="zh-CN" sz="2400" dirty="0">
                <a:solidFill>
                  <a:srgbClr val="C00000"/>
                </a:solidFill>
                <a:latin typeface="Times New Roman" pitchFamily="18" charset="0"/>
                <a:cs typeface="Times New Roman" pitchFamily="18" charset="0"/>
              </a:rPr>
              <a:t>IP?</a:t>
            </a:r>
          </a:p>
          <a:p>
            <a:pPr marL="800100" indent="-342900">
              <a:spcBef>
                <a:spcPts val="1200"/>
              </a:spcBef>
              <a:buClr>
                <a:schemeClr val="accent1"/>
              </a:buClr>
              <a:buFont typeface="Wingdings" panose="05000000000000000000" pitchFamily="2" charset="2"/>
              <a:buChar char="p"/>
              <a:defRPr/>
            </a:pPr>
            <a:r>
              <a:rPr lang="en-US" altLang="zh-CN" sz="1800" dirty="0">
                <a:latin typeface="Times New Roman" pitchFamily="18" charset="0"/>
                <a:cs typeface="Times New Roman" pitchFamily="18" charset="0"/>
              </a:rPr>
              <a:t>Model</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Extraction</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Attacks</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(LLCM</a:t>
            </a:r>
            <a:r>
              <a:rPr lang="en-US" altLang="zh-CN" sz="1800" baseline="30000" dirty="0">
                <a:solidFill>
                  <a:schemeClr val="bg1">
                    <a:lumMod val="65000"/>
                  </a:schemeClr>
                </a:solidFill>
                <a:latin typeface="Times New Roman" pitchFamily="18" charset="0"/>
                <a:cs typeface="Times New Roman" pitchFamily="18" charset="0"/>
              </a:rPr>
              <a:t>[1])</a:t>
            </a:r>
          </a:p>
          <a:p>
            <a:pPr marL="800100" indent="-342900">
              <a:spcBef>
                <a:spcPts val="1200"/>
              </a:spcBef>
              <a:buClr>
                <a:schemeClr val="accent1"/>
              </a:buClr>
              <a:buFont typeface="Wingdings" panose="05000000000000000000" pitchFamily="2" charset="2"/>
              <a:buChar char="p"/>
              <a:defRPr/>
            </a:pPr>
            <a:r>
              <a:rPr lang="en-US" altLang="zh-CN" dirty="0">
                <a:latin typeface="Times New Roman" pitchFamily="18" charset="0"/>
                <a:cs typeface="Times New Roman" pitchFamily="18" charset="0"/>
              </a:rPr>
              <a:t>Model</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Distillation</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(white-box</a:t>
            </a:r>
            <a:r>
              <a:rPr lang="en-US" altLang="zh-CN" baseline="30000" dirty="0">
                <a:solidFill>
                  <a:schemeClr val="bg1">
                    <a:lumMod val="65000"/>
                  </a:schemeClr>
                </a:solidFill>
                <a:latin typeface="Times New Roman" pitchFamily="18" charset="0"/>
                <a:cs typeface="Times New Roman" pitchFamily="18" charset="0"/>
              </a:rPr>
              <a:t>[2]</a:t>
            </a:r>
            <a:r>
              <a:rPr lang="en-US" altLang="zh-CN" dirty="0">
                <a:latin typeface="Times New Roman" pitchFamily="18" charset="0"/>
                <a:cs typeface="Times New Roman" pitchFamily="18" charset="0"/>
              </a:rPr>
              <a:t>)</a:t>
            </a:r>
            <a:endParaRPr lang="en-US" altLang="zh-CN" sz="1800" dirty="0">
              <a:latin typeface="Times New Roman" pitchFamily="18" charset="0"/>
              <a:cs typeface="Times New Roman" pitchFamily="18" charset="0"/>
            </a:endParaRPr>
          </a:p>
          <a:p>
            <a:pPr marL="800100" indent="-342900">
              <a:spcBef>
                <a:spcPts val="1200"/>
              </a:spcBef>
              <a:buClr>
                <a:schemeClr val="accent1"/>
              </a:buClr>
              <a:buFont typeface="Wingdings" panose="05000000000000000000" pitchFamily="2" charset="2"/>
              <a:buChar char="p"/>
              <a:defRPr/>
            </a:pPr>
            <a:r>
              <a:rPr lang="en-US" altLang="zh-CN" sz="1800" dirty="0">
                <a:latin typeface="Times New Roman" pitchFamily="18" charset="0"/>
                <a:cs typeface="Times New Roman" pitchFamily="18" charset="0"/>
              </a:rPr>
              <a:t>Model</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fine-tuning</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(tailored</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to</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specific</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tasks)</a:t>
            </a:r>
            <a:r>
              <a:rPr lang="zh-CN" altLang="en-US" sz="1800" dirty="0">
                <a:latin typeface="Times New Roman" pitchFamily="18" charset="0"/>
                <a:cs typeface="Times New Roman" pitchFamily="18" charset="0"/>
              </a:rPr>
              <a:t> </a:t>
            </a:r>
            <a:endParaRPr lang="en-US" altLang="zh-CN" sz="1800" dirty="0">
              <a:latin typeface="Times New Roman" pitchFamily="18" charset="0"/>
              <a:cs typeface="Times New Roman" pitchFamily="18" charset="0"/>
            </a:endParaRPr>
          </a:p>
          <a:p>
            <a:pPr marL="800100" indent="-342900">
              <a:spcBef>
                <a:spcPts val="1200"/>
              </a:spcBef>
              <a:buClr>
                <a:schemeClr val="accent1"/>
              </a:buClr>
              <a:buFont typeface="Wingdings" panose="05000000000000000000" pitchFamily="2" charset="2"/>
              <a:buChar char="p"/>
              <a:defRPr/>
            </a:pPr>
            <a:r>
              <a:rPr lang="en-US" altLang="zh-CN" dirty="0">
                <a:solidFill>
                  <a:srgbClr val="C00000"/>
                </a:solidFill>
                <a:latin typeface="Times New Roman" pitchFamily="18" charset="0"/>
                <a:cs typeface="Times New Roman" pitchFamily="18" charset="0"/>
              </a:rPr>
              <a:t>Outputs</a:t>
            </a:r>
            <a:r>
              <a:rPr lang="zh-CN" altLang="en-US" dirty="0">
                <a:solidFill>
                  <a:srgbClr val="C00000"/>
                </a:solidFill>
                <a:latin typeface="Times New Roman" pitchFamily="18" charset="0"/>
                <a:cs typeface="Times New Roman" pitchFamily="18" charset="0"/>
              </a:rPr>
              <a:t> </a:t>
            </a:r>
            <a:r>
              <a:rPr lang="en-US" altLang="zh-CN" dirty="0">
                <a:solidFill>
                  <a:srgbClr val="C00000"/>
                </a:solidFill>
                <a:latin typeface="Times New Roman" pitchFamily="18" charset="0"/>
                <a:cs typeface="Times New Roman" pitchFamily="18" charset="0"/>
              </a:rPr>
              <a:t>censorship</a:t>
            </a:r>
            <a:r>
              <a:rPr lang="zh-CN" altLang="en-US" dirty="0">
                <a:solidFill>
                  <a:srgbClr val="C00000"/>
                </a:solidFill>
                <a:latin typeface="Times New Roman" pitchFamily="18" charset="0"/>
                <a:cs typeface="Times New Roman" pitchFamily="18" charset="0"/>
              </a:rPr>
              <a:t> </a:t>
            </a:r>
            <a:r>
              <a:rPr lang="en-US" altLang="zh-CN" dirty="0">
                <a:latin typeface="Times New Roman" pitchFamily="18" charset="0"/>
                <a:cs typeface="Times New Roman" pitchFamily="18" charset="0"/>
              </a:rPr>
              <a:t>(IP</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infringement</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or</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misuse)</a:t>
            </a:r>
            <a:r>
              <a:rPr lang="zh-CN" altLang="en-US" dirty="0">
                <a:latin typeface="Times New Roman" pitchFamily="18" charset="0"/>
                <a:cs typeface="Times New Roman" pitchFamily="18" charset="0"/>
              </a:rPr>
              <a:t> </a:t>
            </a:r>
            <a:endParaRPr lang="en-US" altLang="zh-CN" sz="1800" dirty="0">
              <a:latin typeface="Times New Roman" pitchFamily="18" charset="0"/>
              <a:cs typeface="Times New Roman" pitchFamily="18" charset="0"/>
            </a:endParaRPr>
          </a:p>
        </p:txBody>
      </p:sp>
      <p:sp>
        <p:nvSpPr>
          <p:cNvPr id="12" name="文本框 48">
            <a:extLst>
              <a:ext uri="{FF2B5EF4-FFF2-40B4-BE49-F238E27FC236}">
                <a16:creationId xmlns:a16="http://schemas.microsoft.com/office/drawing/2014/main" id="{E70B7818-A2FC-5A46-9846-46B2448970D3}"/>
              </a:ext>
            </a:extLst>
          </p:cNvPr>
          <p:cNvSpPr txBox="1"/>
          <p:nvPr/>
        </p:nvSpPr>
        <p:spPr>
          <a:xfrm>
            <a:off x="408821" y="1457030"/>
            <a:ext cx="6108568" cy="461665"/>
          </a:xfrm>
          <a:prstGeom prst="rect">
            <a:avLst/>
          </a:prstGeom>
          <a:noFill/>
        </p:spPr>
        <p:txBody>
          <a:bodyPr wrap="square">
            <a:spAutoFit/>
          </a:bodyPr>
          <a:lstStyle>
            <a:defPPr>
              <a:defRPr lang="zh-CN"/>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marL="457200" indent="-514800">
              <a:spcBef>
                <a:spcPts val="1800"/>
              </a:spcBef>
              <a:buClr>
                <a:schemeClr val="accent1"/>
              </a:buClr>
              <a:buFont typeface="Wingdings" panose="05000000000000000000" pitchFamily="2" charset="2"/>
              <a:buChar char="u"/>
              <a:defRPr/>
            </a:pPr>
            <a:r>
              <a:rPr lang="en-US" altLang="zh-CN" sz="2400" dirty="0">
                <a:latin typeface="Times New Roman" pitchFamily="18" charset="0"/>
                <a:cs typeface="Times New Roman" pitchFamily="18" charset="0"/>
              </a:rPr>
              <a:t>Learning is </a:t>
            </a:r>
            <a:r>
              <a:rPr lang="en-US" altLang="zh-CN" sz="2400" b="1" dirty="0">
                <a:latin typeface="Times New Roman" pitchFamily="18" charset="0"/>
                <a:cs typeface="Times New Roman" pitchFamily="18" charset="0"/>
              </a:rPr>
              <a:t>more</a:t>
            </a:r>
            <a:r>
              <a:rPr lang="zh-CN" altLang="en-US" sz="2400" dirty="0">
                <a:latin typeface="Times New Roman" pitchFamily="18" charset="0"/>
                <a:cs typeface="Times New Roman" pitchFamily="18" charset="0"/>
              </a:rPr>
              <a:t> </a:t>
            </a:r>
            <a:r>
              <a:rPr lang="en-US" altLang="zh-CN" sz="2400" dirty="0">
                <a:latin typeface="Times New Roman" pitchFamily="18" charset="0"/>
                <a:cs typeface="Times New Roman" pitchFamily="18" charset="0"/>
              </a:rPr>
              <a:t>expensive</a:t>
            </a:r>
          </a:p>
        </p:txBody>
      </p:sp>
      <p:pic>
        <p:nvPicPr>
          <p:cNvPr id="13" name="图片 12">
            <a:extLst>
              <a:ext uri="{FF2B5EF4-FFF2-40B4-BE49-F238E27FC236}">
                <a16:creationId xmlns:a16="http://schemas.microsoft.com/office/drawing/2014/main" id="{9B7778F7-C047-364A-B3B6-4873ADBF256C}"/>
              </a:ext>
            </a:extLst>
          </p:cNvPr>
          <p:cNvPicPr>
            <a:picLocks noChangeAspect="1"/>
          </p:cNvPicPr>
          <p:nvPr/>
        </p:nvPicPr>
        <p:blipFill>
          <a:blip r:embed="rId3"/>
          <a:stretch>
            <a:fillRect/>
          </a:stretch>
        </p:blipFill>
        <p:spPr>
          <a:xfrm>
            <a:off x="1103416" y="2179522"/>
            <a:ext cx="848611" cy="848611"/>
          </a:xfrm>
          <a:prstGeom prst="rect">
            <a:avLst/>
          </a:prstGeom>
        </p:spPr>
      </p:pic>
      <p:pic>
        <p:nvPicPr>
          <p:cNvPr id="14" name="图片 13">
            <a:extLst>
              <a:ext uri="{FF2B5EF4-FFF2-40B4-BE49-F238E27FC236}">
                <a16:creationId xmlns:a16="http://schemas.microsoft.com/office/drawing/2014/main" id="{0F6A401F-A68F-F44D-A7EB-D7F035088190}"/>
              </a:ext>
            </a:extLst>
          </p:cNvPr>
          <p:cNvPicPr>
            <a:picLocks noChangeAspect="1"/>
          </p:cNvPicPr>
          <p:nvPr/>
        </p:nvPicPr>
        <p:blipFill>
          <a:blip r:embed="rId4"/>
          <a:stretch>
            <a:fillRect/>
          </a:stretch>
        </p:blipFill>
        <p:spPr>
          <a:xfrm>
            <a:off x="2281156" y="2059319"/>
            <a:ext cx="3077004" cy="1108718"/>
          </a:xfrm>
          <a:prstGeom prst="rect">
            <a:avLst/>
          </a:prstGeom>
        </p:spPr>
      </p:pic>
      <p:sp>
        <p:nvSpPr>
          <p:cNvPr id="15" name="矩形 14">
            <a:extLst>
              <a:ext uri="{FF2B5EF4-FFF2-40B4-BE49-F238E27FC236}">
                <a16:creationId xmlns:a16="http://schemas.microsoft.com/office/drawing/2014/main" id="{3839D907-1509-5B48-8216-7DA4EA4A1A7F}"/>
              </a:ext>
            </a:extLst>
          </p:cNvPr>
          <p:cNvSpPr/>
          <p:nvPr/>
        </p:nvSpPr>
        <p:spPr>
          <a:xfrm>
            <a:off x="455344" y="6328824"/>
            <a:ext cx="3522118" cy="276999"/>
          </a:xfrm>
          <a:prstGeom prst="rect">
            <a:avLst/>
          </a:prstGeom>
        </p:spPr>
        <p:txBody>
          <a:bodyPr wrap="none">
            <a:spAutoFit/>
          </a:bodyPr>
          <a:lstStyle>
            <a:defPPr>
              <a:defRPr lang="zh-CN"/>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r>
              <a:rPr lang="en-US" altLang="zh-CN" sz="1200" dirty="0">
                <a:solidFill>
                  <a:schemeClr val="bg1">
                    <a:lumMod val="65000"/>
                  </a:schemeClr>
                </a:solidFill>
                <a:latin typeface="Times New Roman" panose="02020603050405020304" pitchFamily="18" charset="0"/>
                <a:cs typeface="Times New Roman" panose="02020603050405020304" pitchFamily="18" charset="0"/>
              </a:rPr>
              <a:t>[2]Knowledge Distillation of Large Language Models</a:t>
            </a:r>
            <a:endParaRPr lang="zh-CN" altLang="en-US" sz="1200"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7C67FB9C-4821-6544-B51E-D77FBEFDCCB5}"/>
              </a:ext>
            </a:extLst>
          </p:cNvPr>
          <p:cNvSpPr/>
          <p:nvPr/>
        </p:nvSpPr>
        <p:spPr>
          <a:xfrm>
            <a:off x="455344" y="6088501"/>
            <a:ext cx="8706767" cy="276999"/>
          </a:xfrm>
          <a:prstGeom prst="rect">
            <a:avLst/>
          </a:prstGeom>
        </p:spPr>
        <p:txBody>
          <a:bodyPr wrap="square">
            <a:spAutoFit/>
          </a:bodyPr>
          <a:lstStyle>
            <a:defPPr>
              <a:defRPr lang="zh-CN"/>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r>
              <a:rPr lang="en-US" altLang="zh-CN" sz="1200" dirty="0">
                <a:solidFill>
                  <a:schemeClr val="bg1">
                    <a:lumMod val="65000"/>
                  </a:schemeClr>
                </a:solidFill>
                <a:latin typeface="Times New Roman" panose="02020603050405020304" pitchFamily="18" charset="0"/>
                <a:cs typeface="Times New Roman" panose="02020603050405020304" pitchFamily="18" charset="0"/>
              </a:rPr>
              <a:t>[1]On the Feasibility of Specialized Ability Extracting for Large Language Code Models</a:t>
            </a:r>
            <a:endParaRPr lang="zh-CN" altLang="en-US" sz="1200" dirty="0">
              <a:solidFill>
                <a:schemeClr val="bg1">
                  <a:lumMod val="6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文本框 2">
                <a:extLst>
                  <a:ext uri="{FF2B5EF4-FFF2-40B4-BE49-F238E27FC236}">
                    <a16:creationId xmlns:a16="http://schemas.microsoft.com/office/drawing/2014/main" id="{EB879A6E-946D-964E-BCBE-4BD7326656E3}"/>
                  </a:ext>
                </a:extLst>
              </p:cNvPr>
              <p:cNvSpPr txBox="1"/>
              <p:nvPr/>
            </p:nvSpPr>
            <p:spPr>
              <a:xfrm>
                <a:off x="7008072" y="3231505"/>
                <a:ext cx="1985993" cy="276999"/>
              </a:xfrm>
              <a:prstGeom prst="rect">
                <a:avLst/>
              </a:prstGeom>
              <a:noFill/>
            </p:spPr>
            <p:txBody>
              <a:bodyPr wrap="none" lIns="0" tIns="0" rIns="0" bIns="0" rtlCol="0">
                <a:spAutoFit/>
              </a:bodyPr>
              <a:lstStyle>
                <a:defPPr>
                  <a:defRPr lang="zh-CN"/>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𝑥</m:t>
                      </m:r>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𝑦</m:t>
                      </m:r>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𝑀</m:t>
                      </m:r>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𝑓𝑖𝑥𝑒𝑑</m:t>
                      </m:r>
                      <m:r>
                        <a:rPr kumimoji="1" lang="en-US" altLang="zh-CN" b="0" i="1" smtClean="0">
                          <a:latin typeface="Cambria Math" panose="02040503050406030204" pitchFamily="18" charset="0"/>
                        </a:rPr>
                        <m:t>)</m:t>
                      </m:r>
                      <m:r>
                        <a:rPr kumimoji="1" lang="zh-CN" altLang="en-US" b="0" i="1" smtClean="0">
                          <a:latin typeface="Cambria Math" panose="02040503050406030204" pitchFamily="18" charset="0"/>
                        </a:rPr>
                        <m:t> </m:t>
                      </m:r>
                    </m:oMath>
                  </m:oMathPara>
                </a14:m>
                <a:endParaRPr kumimoji="1" lang="zh-CN" altLang="en-US" dirty="0"/>
              </a:p>
            </p:txBody>
          </p:sp>
        </mc:Choice>
        <mc:Fallback xmlns="">
          <p:sp>
            <p:nvSpPr>
              <p:cNvPr id="17" name="文本框 2">
                <a:extLst>
                  <a:ext uri="{FF2B5EF4-FFF2-40B4-BE49-F238E27FC236}">
                    <a16:creationId xmlns:a16="http://schemas.microsoft.com/office/drawing/2014/main" id="{EB879A6E-946D-964E-BCBE-4BD7326656E3}"/>
                  </a:ext>
                </a:extLst>
              </p:cNvPr>
              <p:cNvSpPr txBox="1">
                <a:spLocks noRot="1" noChangeAspect="1" noMove="1" noResize="1" noEditPoints="1" noAdjustHandles="1" noChangeArrowheads="1" noChangeShapeType="1" noTextEdit="1"/>
              </p:cNvSpPr>
              <p:nvPr/>
            </p:nvSpPr>
            <p:spPr>
              <a:xfrm>
                <a:off x="7008072" y="3231505"/>
                <a:ext cx="1985993" cy="276999"/>
              </a:xfrm>
              <a:prstGeom prst="rect">
                <a:avLst/>
              </a:prstGeom>
              <a:blipFill>
                <a:blip r:embed="rId5"/>
                <a:stretch>
                  <a:fillRect l="-1282" t="-4348" r="-3846" b="-3478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407644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大语音模型的版权保护</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文本框 48">
            <a:extLst>
              <a:ext uri="{FF2B5EF4-FFF2-40B4-BE49-F238E27FC236}">
                <a16:creationId xmlns:a16="http://schemas.microsoft.com/office/drawing/2014/main" id="{878E398C-85D0-3649-9D7F-0663FFD2DED1}"/>
              </a:ext>
            </a:extLst>
          </p:cNvPr>
          <p:cNvSpPr txBox="1"/>
          <p:nvPr/>
        </p:nvSpPr>
        <p:spPr>
          <a:xfrm>
            <a:off x="551384" y="1611562"/>
            <a:ext cx="10873208" cy="461665"/>
          </a:xfrm>
          <a:prstGeom prst="rect">
            <a:avLst/>
          </a:prstGeom>
          <a:noFill/>
        </p:spPr>
        <p:txBody>
          <a:bodyPr wrap="square">
            <a:spAutoFit/>
          </a:bodyPr>
          <a:lstStyle>
            <a:defPPr>
              <a:defRPr lang="zh-CN"/>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spcBef>
                <a:spcPts val="1800"/>
              </a:spcBef>
              <a:buClr>
                <a:schemeClr val="accent1"/>
              </a:buClr>
              <a:defRPr/>
            </a:pPr>
            <a:r>
              <a:rPr lang="en-US" altLang="zh-CN" sz="2400" dirty="0"/>
              <a:t>A Watermark for Large Language Models</a:t>
            </a:r>
            <a:endParaRPr lang="en-US" altLang="zh-CN" sz="2400" dirty="0">
              <a:latin typeface="Times New Roman" pitchFamily="18" charset="0"/>
              <a:cs typeface="Times New Roman" pitchFamily="18" charset="0"/>
            </a:endParaRPr>
          </a:p>
        </p:txBody>
      </p:sp>
      <p:pic>
        <p:nvPicPr>
          <p:cNvPr id="8" name="图片 7">
            <a:extLst>
              <a:ext uri="{FF2B5EF4-FFF2-40B4-BE49-F238E27FC236}">
                <a16:creationId xmlns:a16="http://schemas.microsoft.com/office/drawing/2014/main" id="{48BA016E-BB77-7846-8E8D-68E6416CAB88}"/>
              </a:ext>
            </a:extLst>
          </p:cNvPr>
          <p:cNvPicPr>
            <a:picLocks noChangeAspect="1"/>
          </p:cNvPicPr>
          <p:nvPr/>
        </p:nvPicPr>
        <p:blipFill rotWithShape="1">
          <a:blip r:embed="rId3"/>
          <a:srcRect b="31858"/>
          <a:stretch/>
        </p:blipFill>
        <p:spPr>
          <a:xfrm>
            <a:off x="1168735" y="2564904"/>
            <a:ext cx="4127500" cy="3816424"/>
          </a:xfrm>
          <a:prstGeom prst="rect">
            <a:avLst/>
          </a:prstGeom>
        </p:spPr>
      </p:pic>
      <p:pic>
        <p:nvPicPr>
          <p:cNvPr id="9" name="图片 8">
            <a:extLst>
              <a:ext uri="{FF2B5EF4-FFF2-40B4-BE49-F238E27FC236}">
                <a16:creationId xmlns:a16="http://schemas.microsoft.com/office/drawing/2014/main" id="{22AA3DF4-4698-554D-A595-9F650B512784}"/>
              </a:ext>
            </a:extLst>
          </p:cNvPr>
          <p:cNvPicPr>
            <a:picLocks noChangeAspect="1"/>
          </p:cNvPicPr>
          <p:nvPr/>
        </p:nvPicPr>
        <p:blipFill>
          <a:blip r:embed="rId4"/>
          <a:stretch>
            <a:fillRect/>
          </a:stretch>
        </p:blipFill>
        <p:spPr>
          <a:xfrm>
            <a:off x="6168008" y="3038016"/>
            <a:ext cx="4051300" cy="2870200"/>
          </a:xfrm>
          <a:prstGeom prst="rect">
            <a:avLst/>
          </a:prstGeom>
        </p:spPr>
      </p:pic>
      <p:cxnSp>
        <p:nvCxnSpPr>
          <p:cNvPr id="10" name="肘形连接符 9">
            <a:extLst>
              <a:ext uri="{FF2B5EF4-FFF2-40B4-BE49-F238E27FC236}">
                <a16:creationId xmlns:a16="http://schemas.microsoft.com/office/drawing/2014/main" id="{FB5603E0-01CE-1748-96CA-6DBBD8FF4172}"/>
              </a:ext>
            </a:extLst>
          </p:cNvPr>
          <p:cNvCxnSpPr>
            <a:stCxn id="9" idx="0"/>
            <a:endCxn id="8" idx="0"/>
          </p:cNvCxnSpPr>
          <p:nvPr/>
        </p:nvCxnSpPr>
        <p:spPr>
          <a:xfrm rot="16200000" flipV="1">
            <a:off x="5476516" y="320873"/>
            <a:ext cx="473112" cy="4961173"/>
          </a:xfrm>
          <a:prstGeom prst="bentConnector3">
            <a:avLst>
              <a:gd name="adj1" fmla="val 148318"/>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05500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大语音模型的版权保护</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24ADBF04-663F-B342-A177-BE60DB89BAB1}"/>
              </a:ext>
            </a:extLst>
          </p:cNvPr>
          <p:cNvSpPr txBox="1"/>
          <p:nvPr/>
        </p:nvSpPr>
        <p:spPr>
          <a:xfrm>
            <a:off x="288974" y="1507933"/>
            <a:ext cx="10873208" cy="830997"/>
          </a:xfrm>
          <a:prstGeom prst="rect">
            <a:avLst/>
          </a:prstGeom>
          <a:noFill/>
        </p:spPr>
        <p:txBody>
          <a:bodyPr wrap="square">
            <a:spAutoFit/>
          </a:bodyPr>
          <a:lstStyle/>
          <a:p>
            <a:pPr>
              <a:spcBef>
                <a:spcPts val="1800"/>
              </a:spcBef>
              <a:buClr>
                <a:schemeClr val="accent1"/>
              </a:buClr>
              <a:defRPr/>
            </a:pPr>
            <a:r>
              <a:rPr lang="en-US" altLang="zh-CN" sz="2400" dirty="0">
                <a:latin typeface="Times New Roman" pitchFamily="18" charset="0"/>
                <a:cs typeface="Times New Roman" pitchFamily="18" charset="0"/>
              </a:rPr>
              <a:t>Are You Copying My Model? </a:t>
            </a:r>
            <a:br>
              <a:rPr lang="en-US" altLang="zh-CN" sz="2400" dirty="0">
                <a:latin typeface="Times New Roman" pitchFamily="18" charset="0"/>
                <a:cs typeface="Times New Roman" pitchFamily="18" charset="0"/>
              </a:rPr>
            </a:br>
            <a:r>
              <a:rPr lang="en-US" altLang="zh-CN" sz="2400" dirty="0">
                <a:latin typeface="Times New Roman" pitchFamily="18" charset="0"/>
                <a:cs typeface="Times New Roman" pitchFamily="18" charset="0"/>
              </a:rPr>
              <a:t>Protecting the Copyright of Large Language Models for </a:t>
            </a:r>
            <a:r>
              <a:rPr lang="en-US" altLang="zh-CN" sz="2400" dirty="0" err="1">
                <a:latin typeface="Times New Roman" pitchFamily="18" charset="0"/>
                <a:cs typeface="Times New Roman" pitchFamily="18" charset="0"/>
              </a:rPr>
              <a:t>EaaS</a:t>
            </a:r>
            <a:r>
              <a:rPr lang="en-US" altLang="zh-CN" sz="2400" dirty="0">
                <a:latin typeface="Times New Roman" pitchFamily="18" charset="0"/>
                <a:cs typeface="Times New Roman" pitchFamily="18" charset="0"/>
              </a:rPr>
              <a:t> via Backdoor Watermark</a:t>
            </a:r>
          </a:p>
        </p:txBody>
      </p:sp>
      <p:pic>
        <p:nvPicPr>
          <p:cNvPr id="19" name="图片 18">
            <a:extLst>
              <a:ext uri="{FF2B5EF4-FFF2-40B4-BE49-F238E27FC236}">
                <a16:creationId xmlns:a16="http://schemas.microsoft.com/office/drawing/2014/main" id="{93B743C8-CF52-9846-979D-8C4EC9E1E2A9}"/>
              </a:ext>
            </a:extLst>
          </p:cNvPr>
          <p:cNvPicPr>
            <a:picLocks noChangeAspect="1"/>
          </p:cNvPicPr>
          <p:nvPr/>
        </p:nvPicPr>
        <p:blipFill>
          <a:blip r:embed="rId3"/>
          <a:stretch>
            <a:fillRect/>
          </a:stretch>
        </p:blipFill>
        <p:spPr>
          <a:xfrm>
            <a:off x="288974" y="2524398"/>
            <a:ext cx="7479630" cy="3859527"/>
          </a:xfrm>
          <a:prstGeom prst="rect">
            <a:avLst/>
          </a:prstGeom>
        </p:spPr>
      </p:pic>
      <p:sp>
        <p:nvSpPr>
          <p:cNvPr id="20" name="文本框 45">
            <a:extLst>
              <a:ext uri="{FF2B5EF4-FFF2-40B4-BE49-F238E27FC236}">
                <a16:creationId xmlns:a16="http://schemas.microsoft.com/office/drawing/2014/main" id="{B911EDBE-41ED-DD4C-A511-7BEB8D0A64DE}"/>
              </a:ext>
            </a:extLst>
          </p:cNvPr>
          <p:cNvSpPr txBox="1"/>
          <p:nvPr/>
        </p:nvSpPr>
        <p:spPr>
          <a:xfrm>
            <a:off x="7248128" y="2708920"/>
            <a:ext cx="6108568" cy="1231106"/>
          </a:xfrm>
          <a:prstGeom prst="rect">
            <a:avLst/>
          </a:prstGeom>
          <a:noFill/>
        </p:spPr>
        <p:txBody>
          <a:bodyPr wrap="square">
            <a:spAutoFit/>
          </a:bodyPr>
          <a:lstStyle>
            <a:defPPr>
              <a:defRPr lang="zh-CN"/>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marL="800100" indent="-342900">
              <a:spcBef>
                <a:spcPts val="1200"/>
              </a:spcBef>
              <a:buClr>
                <a:schemeClr val="accent1"/>
              </a:buClr>
              <a:buFont typeface="Wingdings" panose="05000000000000000000" pitchFamily="2" charset="2"/>
              <a:buChar char="p"/>
              <a:defRPr/>
            </a:pPr>
            <a:r>
              <a:rPr lang="en-US" altLang="zh-CN" sz="1800" dirty="0" err="1">
                <a:latin typeface="Times New Roman" pitchFamily="18" charset="0"/>
                <a:cs typeface="Times New Roman" pitchFamily="18" charset="0"/>
              </a:rPr>
              <a:t>EaaS</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(pre-trained</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NLP</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models)</a:t>
            </a:r>
            <a:endParaRPr lang="en-US" altLang="zh-CN" sz="1800" dirty="0">
              <a:latin typeface="Times New Roman" pitchFamily="18" charset="0"/>
              <a:cs typeface="Times New Roman" pitchFamily="18" charset="0"/>
            </a:endParaRPr>
          </a:p>
          <a:p>
            <a:pPr marL="800100" indent="-342900">
              <a:spcBef>
                <a:spcPts val="1200"/>
              </a:spcBef>
              <a:buClr>
                <a:schemeClr val="accent1"/>
              </a:buClr>
              <a:buFont typeface="Wingdings" panose="05000000000000000000" pitchFamily="2" charset="2"/>
              <a:buChar char="p"/>
              <a:defRPr/>
            </a:pPr>
            <a:r>
              <a:rPr lang="en-US" altLang="zh-CN" sz="1800" dirty="0">
                <a:latin typeface="Times New Roman" pitchFamily="18" charset="0"/>
                <a:cs typeface="Times New Roman" pitchFamily="18" charset="0"/>
              </a:rPr>
              <a:t>CPT3</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embedding</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as</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target</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embedding</a:t>
            </a:r>
          </a:p>
          <a:p>
            <a:pPr marL="457200">
              <a:spcBef>
                <a:spcPts val="1200"/>
              </a:spcBef>
              <a:buClr>
                <a:schemeClr val="accent1"/>
              </a:buClr>
              <a:defRPr/>
            </a:pPr>
            <a:endParaRPr lang="en-US" altLang="zh-CN" sz="1800" dirty="0">
              <a:latin typeface="Times New Roman" pitchFamily="18" charset="0"/>
              <a:cs typeface="Times New Roman" pitchFamily="18" charset="0"/>
            </a:endParaRPr>
          </a:p>
        </p:txBody>
      </p:sp>
      <p:pic>
        <p:nvPicPr>
          <p:cNvPr id="21" name="图片 20">
            <a:extLst>
              <a:ext uri="{FF2B5EF4-FFF2-40B4-BE49-F238E27FC236}">
                <a16:creationId xmlns:a16="http://schemas.microsoft.com/office/drawing/2014/main" id="{F2A4263D-7D21-A245-922D-F0A798B2C271}"/>
              </a:ext>
            </a:extLst>
          </p:cNvPr>
          <p:cNvPicPr>
            <a:picLocks noChangeAspect="1"/>
          </p:cNvPicPr>
          <p:nvPr/>
        </p:nvPicPr>
        <p:blipFill>
          <a:blip r:embed="rId4"/>
          <a:stretch>
            <a:fillRect/>
          </a:stretch>
        </p:blipFill>
        <p:spPr>
          <a:xfrm>
            <a:off x="7733471" y="3712825"/>
            <a:ext cx="3723382" cy="1975251"/>
          </a:xfrm>
          <a:prstGeom prst="rect">
            <a:avLst/>
          </a:prstGeom>
        </p:spPr>
      </p:pic>
    </p:spTree>
    <p:extLst>
      <p:ext uri="{BB962C8B-B14F-4D97-AF65-F5344CB8AC3E}">
        <p14:creationId xmlns:p14="http://schemas.microsoft.com/office/powerpoint/2010/main" val="3744404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1E17A84A-DD51-4BD5-826E-D20B5ABFD84D}"/>
              </a:ext>
            </a:extLst>
          </p:cNvPr>
          <p:cNvSpPr/>
          <p:nvPr/>
        </p:nvSpPr>
        <p:spPr>
          <a:xfrm rot="5400000">
            <a:off x="2071833" y="-1677771"/>
            <a:ext cx="591950" cy="47394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 name="文本框 3">
            <a:extLst>
              <a:ext uri="{FF2B5EF4-FFF2-40B4-BE49-F238E27FC236}">
                <a16:creationId xmlns:a16="http://schemas.microsoft.com/office/drawing/2014/main" id="{7E639674-A28B-492E-BA10-5AC21C118CCE}"/>
              </a:ext>
            </a:extLst>
          </p:cNvPr>
          <p:cNvSpPr txBox="1"/>
          <p:nvPr/>
        </p:nvSpPr>
        <p:spPr>
          <a:xfrm>
            <a:off x="86699" y="445856"/>
            <a:ext cx="5567125"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模型水印算法简单分类</a:t>
            </a:r>
          </a:p>
        </p:txBody>
      </p:sp>
      <p:sp>
        <p:nvSpPr>
          <p:cNvPr id="5" name="矩形 4">
            <a:extLst>
              <a:ext uri="{FF2B5EF4-FFF2-40B4-BE49-F238E27FC236}">
                <a16:creationId xmlns:a16="http://schemas.microsoft.com/office/drawing/2014/main" id="{CCADC9F3-1AA4-4701-A00E-74308FEE1DC2}"/>
              </a:ext>
            </a:extLst>
          </p:cNvPr>
          <p:cNvSpPr/>
          <p:nvPr/>
        </p:nvSpPr>
        <p:spPr>
          <a:xfrm>
            <a:off x="8511742" y="3516108"/>
            <a:ext cx="1415772" cy="399725"/>
          </a:xfrm>
          <a:prstGeom prst="rect">
            <a:avLst/>
          </a:prstGeom>
          <a:solidFill>
            <a:srgbClr val="2F5597"/>
          </a:solidFill>
        </p:spPr>
        <p:txBody>
          <a:bodyPr wrap="none">
            <a:spAutoFit/>
          </a:bodyPr>
          <a:lstStyle/>
          <a:p>
            <a:pPr marL="0" lvl="1" algn="just" fontAlgn="base">
              <a:lnSpc>
                <a:spcPct val="140000"/>
              </a:lnSpc>
              <a:spcBef>
                <a:spcPts val="281"/>
              </a:spcBef>
            </a:pPr>
            <a:r>
              <a:rPr kumimoji="1" lang="zh-CN" altLang="en-US" sz="1600" dirty="0">
                <a:solidFill>
                  <a:schemeClr val="bg1"/>
                </a:solidFill>
                <a:latin typeface="微软雅黑" panose="020B0503020204020204" pitchFamily="34" charset="-122"/>
                <a:ea typeface="微软雅黑" panose="020B0503020204020204" pitchFamily="34" charset="-122"/>
                <a:cs typeface="+mn-ea"/>
                <a:sym typeface="+mn-lt"/>
              </a:rPr>
              <a:t>白盒模型水印</a:t>
            </a:r>
          </a:p>
        </p:txBody>
      </p:sp>
      <p:sp>
        <p:nvSpPr>
          <p:cNvPr id="6" name="矩形 5">
            <a:extLst>
              <a:ext uri="{FF2B5EF4-FFF2-40B4-BE49-F238E27FC236}">
                <a16:creationId xmlns:a16="http://schemas.microsoft.com/office/drawing/2014/main" id="{0FF91A5A-9B2E-4CF6-AEC0-891AF4337056}"/>
              </a:ext>
            </a:extLst>
          </p:cNvPr>
          <p:cNvSpPr/>
          <p:nvPr/>
        </p:nvSpPr>
        <p:spPr>
          <a:xfrm>
            <a:off x="8511742" y="5634996"/>
            <a:ext cx="1415772" cy="399725"/>
          </a:xfrm>
          <a:prstGeom prst="rect">
            <a:avLst/>
          </a:prstGeom>
          <a:solidFill>
            <a:srgbClr val="2F5597"/>
          </a:solidFill>
        </p:spPr>
        <p:txBody>
          <a:bodyPr wrap="square">
            <a:spAutoFit/>
          </a:bodyPr>
          <a:lstStyle/>
          <a:p>
            <a:pPr marL="0" lvl="1" algn="just" fontAlgn="base">
              <a:lnSpc>
                <a:spcPct val="140000"/>
              </a:lnSpc>
              <a:spcBef>
                <a:spcPts val="281"/>
              </a:spcBef>
            </a:pPr>
            <a:r>
              <a:rPr kumimoji="1" lang="zh-CN" altLang="en-US" sz="1600" dirty="0">
                <a:solidFill>
                  <a:schemeClr val="bg1"/>
                </a:solidFill>
                <a:latin typeface="微软雅黑" panose="020B0503020204020204" pitchFamily="34" charset="-122"/>
                <a:ea typeface="微软雅黑" panose="020B0503020204020204" pitchFamily="34" charset="-122"/>
                <a:cs typeface="+mn-ea"/>
                <a:sym typeface="+mn-lt"/>
              </a:rPr>
              <a:t>黑盒模型水印</a:t>
            </a:r>
          </a:p>
        </p:txBody>
      </p:sp>
      <p:pic>
        <p:nvPicPr>
          <p:cNvPr id="7" name="图片 6">
            <a:extLst>
              <a:ext uri="{FF2B5EF4-FFF2-40B4-BE49-F238E27FC236}">
                <a16:creationId xmlns:a16="http://schemas.microsoft.com/office/drawing/2014/main" id="{DBD98F43-382D-4608-935F-EDFEA26D70A0}"/>
              </a:ext>
            </a:extLst>
          </p:cNvPr>
          <p:cNvPicPr>
            <a:picLocks noChangeAspect="1"/>
          </p:cNvPicPr>
          <p:nvPr/>
        </p:nvPicPr>
        <p:blipFill>
          <a:blip r:embed="rId3"/>
          <a:stretch>
            <a:fillRect/>
          </a:stretch>
        </p:blipFill>
        <p:spPr>
          <a:xfrm>
            <a:off x="1970537" y="4529919"/>
            <a:ext cx="4293123" cy="1209600"/>
          </a:xfrm>
          <a:prstGeom prst="rect">
            <a:avLst/>
          </a:prstGeom>
        </p:spPr>
      </p:pic>
      <p:pic>
        <p:nvPicPr>
          <p:cNvPr id="8" name="图片 7">
            <a:extLst>
              <a:ext uri="{FF2B5EF4-FFF2-40B4-BE49-F238E27FC236}">
                <a16:creationId xmlns:a16="http://schemas.microsoft.com/office/drawing/2014/main" id="{0A90C043-0460-412F-8EBF-5850BDF488E0}"/>
              </a:ext>
            </a:extLst>
          </p:cNvPr>
          <p:cNvPicPr>
            <a:picLocks noChangeAspect="1"/>
          </p:cNvPicPr>
          <p:nvPr/>
        </p:nvPicPr>
        <p:blipFill>
          <a:blip r:embed="rId4"/>
          <a:stretch>
            <a:fillRect/>
          </a:stretch>
        </p:blipFill>
        <p:spPr>
          <a:xfrm>
            <a:off x="1973638" y="2509932"/>
            <a:ext cx="4286923" cy="1207854"/>
          </a:xfrm>
          <a:prstGeom prst="rect">
            <a:avLst/>
          </a:prstGeom>
        </p:spPr>
      </p:pic>
      <p:sp>
        <p:nvSpPr>
          <p:cNvPr id="9" name="文本框 8">
            <a:extLst>
              <a:ext uri="{FF2B5EF4-FFF2-40B4-BE49-F238E27FC236}">
                <a16:creationId xmlns:a16="http://schemas.microsoft.com/office/drawing/2014/main" id="{2E659D83-6F8B-4581-AAC4-D5B9025372D3}"/>
              </a:ext>
            </a:extLst>
          </p:cNvPr>
          <p:cNvSpPr txBox="1"/>
          <p:nvPr/>
        </p:nvSpPr>
        <p:spPr>
          <a:xfrm>
            <a:off x="6346860" y="2338180"/>
            <a:ext cx="3506231" cy="1477328"/>
          </a:xfrm>
          <a:prstGeom prst="rect">
            <a:avLst/>
          </a:prstGeom>
          <a:noFill/>
        </p:spPr>
        <p:txBody>
          <a:bodyPr wrap="square">
            <a:spAutoFit/>
          </a:bodyPr>
          <a:lstStyle/>
          <a:p>
            <a:r>
              <a:rPr lang="zh-CN" altLang="en-US" dirty="0">
                <a:latin typeface="楷体" panose="02010609060101010101" pitchFamily="49" charset="-122"/>
                <a:ea typeface="楷体" panose="02010609060101010101" pitchFamily="49" charset="-122"/>
              </a:rPr>
              <a:t>在验证阶段</a:t>
            </a:r>
            <a:r>
              <a:rPr lang="zh-CN" altLang="en-US" b="1" dirty="0">
                <a:solidFill>
                  <a:srgbClr val="C00000"/>
                </a:solidFill>
                <a:latin typeface="楷体" panose="02010609060101010101" pitchFamily="49" charset="-122"/>
                <a:ea typeface="楷体" panose="02010609060101010101" pitchFamily="49" charset="-122"/>
              </a:rPr>
              <a:t>需要</a:t>
            </a:r>
            <a:r>
              <a:rPr lang="zh-CN" altLang="en-US" dirty="0">
                <a:latin typeface="楷体" panose="02010609060101010101" pitchFamily="49" charset="-122"/>
                <a:ea typeface="楷体" panose="02010609060101010101" pitchFamily="49" charset="-122"/>
              </a:rPr>
              <a:t>获得模型的</a:t>
            </a:r>
            <a:r>
              <a:rPr lang="zh-CN" altLang="en-US" b="1" dirty="0">
                <a:solidFill>
                  <a:srgbClr val="C00000"/>
                </a:solidFill>
                <a:latin typeface="楷体" panose="02010609060101010101" pitchFamily="49" charset="-122"/>
                <a:ea typeface="楷体" panose="02010609060101010101" pitchFamily="49" charset="-122"/>
              </a:rPr>
              <a:t>内部信息</a:t>
            </a:r>
            <a:r>
              <a:rPr lang="zh-CN" altLang="en-US" dirty="0">
                <a:latin typeface="楷体" panose="02010609060101010101" pitchFamily="49" charset="-122"/>
                <a:ea typeface="楷体" panose="02010609060101010101" pitchFamily="49" charset="-122"/>
              </a:rPr>
              <a:t>，内部信息包括模型参数（如模型权值、某些神经元在特定输入上的梯度和超参数）、模型结构等</a:t>
            </a:r>
          </a:p>
        </p:txBody>
      </p:sp>
      <p:sp>
        <p:nvSpPr>
          <p:cNvPr id="10" name="文本框 9">
            <a:extLst>
              <a:ext uri="{FF2B5EF4-FFF2-40B4-BE49-F238E27FC236}">
                <a16:creationId xmlns:a16="http://schemas.microsoft.com/office/drawing/2014/main" id="{91FE270F-1655-4225-A882-C577D8C9F23B}"/>
              </a:ext>
            </a:extLst>
          </p:cNvPr>
          <p:cNvSpPr txBox="1"/>
          <p:nvPr/>
        </p:nvSpPr>
        <p:spPr>
          <a:xfrm>
            <a:off x="1274229" y="1470824"/>
            <a:ext cx="9073941" cy="400110"/>
          </a:xfrm>
          <a:prstGeom prst="rect">
            <a:avLst/>
          </a:prstGeom>
          <a:noFill/>
        </p:spPr>
        <p:txBody>
          <a:bodyPr wrap="square">
            <a:spAutoFit/>
          </a:bodyPr>
          <a:lstStyle/>
          <a:p>
            <a:pPr marL="285750" indent="-285750">
              <a:buFont typeface="Wingdings" panose="05000000000000000000" pitchFamily="2" charset="2"/>
              <a:buChar char="Ø"/>
            </a:pPr>
            <a:r>
              <a:rPr lang="zh-CN" altLang="en-US" sz="2000" b="1" dirty="0">
                <a:solidFill>
                  <a:srgbClr val="314371"/>
                </a:solidFill>
                <a:latin typeface="微软雅黑" panose="020B0503020204020204" pitchFamily="34" charset="-122"/>
                <a:ea typeface="微软雅黑" panose="020B0503020204020204" pitchFamily="34" charset="-122"/>
              </a:rPr>
              <a:t>根据验证阶段需求的不同将其分为两类，即：白盒模型水印和黑盒模型水印</a:t>
            </a:r>
          </a:p>
        </p:txBody>
      </p:sp>
      <p:sp>
        <p:nvSpPr>
          <p:cNvPr id="11" name="文本框 10">
            <a:extLst>
              <a:ext uri="{FF2B5EF4-FFF2-40B4-BE49-F238E27FC236}">
                <a16:creationId xmlns:a16="http://schemas.microsoft.com/office/drawing/2014/main" id="{60B181AC-EAF1-4A39-A354-62F3D741A1C3}"/>
              </a:ext>
            </a:extLst>
          </p:cNvPr>
          <p:cNvSpPr txBox="1"/>
          <p:nvPr/>
        </p:nvSpPr>
        <p:spPr>
          <a:xfrm>
            <a:off x="6443407" y="4802401"/>
            <a:ext cx="3632389" cy="646331"/>
          </a:xfrm>
          <a:prstGeom prst="rect">
            <a:avLst/>
          </a:prstGeom>
          <a:noFill/>
        </p:spPr>
        <p:txBody>
          <a:bodyPr wrap="square">
            <a:spAutoFit/>
          </a:bodyPr>
          <a:lstStyle/>
          <a:p>
            <a:r>
              <a:rPr lang="zh-CN" altLang="en-US" dirty="0">
                <a:latin typeface="楷体" panose="02010609060101010101" pitchFamily="49" charset="-122"/>
                <a:ea typeface="楷体" panose="02010609060101010101" pitchFamily="49" charset="-122"/>
              </a:rPr>
              <a:t>在验证阶段</a:t>
            </a:r>
            <a:r>
              <a:rPr lang="zh-CN" altLang="en-US" b="1" dirty="0">
                <a:solidFill>
                  <a:srgbClr val="C00000"/>
                </a:solidFill>
                <a:latin typeface="楷体" panose="02010609060101010101" pitchFamily="49" charset="-122"/>
                <a:ea typeface="楷体" panose="02010609060101010101" pitchFamily="49" charset="-122"/>
              </a:rPr>
              <a:t>不需要</a:t>
            </a:r>
            <a:r>
              <a:rPr lang="zh-CN" altLang="en-US" dirty="0">
                <a:latin typeface="楷体" panose="02010609060101010101" pitchFamily="49" charset="-122"/>
                <a:ea typeface="楷体" panose="02010609060101010101" pitchFamily="49" charset="-122"/>
              </a:rPr>
              <a:t>获得模型的</a:t>
            </a:r>
            <a:r>
              <a:rPr lang="zh-CN" altLang="en-US" b="1" dirty="0">
                <a:solidFill>
                  <a:srgbClr val="C00000"/>
                </a:solidFill>
                <a:latin typeface="楷体" panose="02010609060101010101" pitchFamily="49" charset="-122"/>
                <a:ea typeface="楷体" panose="02010609060101010101" pitchFamily="49" charset="-122"/>
              </a:rPr>
              <a:t>内部信息</a:t>
            </a:r>
            <a:r>
              <a:rPr lang="zh-CN" altLang="en-US" dirty="0">
                <a:latin typeface="楷体" panose="02010609060101010101" pitchFamily="49" charset="-122"/>
                <a:ea typeface="楷体" panose="02010609060101010101" pitchFamily="49" charset="-122"/>
              </a:rPr>
              <a:t>，但能访问模型获得输出</a:t>
            </a:r>
          </a:p>
        </p:txBody>
      </p:sp>
      <p:sp>
        <p:nvSpPr>
          <p:cNvPr id="12" name="矩形 11">
            <a:extLst>
              <a:ext uri="{FF2B5EF4-FFF2-40B4-BE49-F238E27FC236}">
                <a16:creationId xmlns:a16="http://schemas.microsoft.com/office/drawing/2014/main" id="{4D7AF161-DF02-4837-B6BE-1A34912F2314}"/>
              </a:ext>
            </a:extLst>
          </p:cNvPr>
          <p:cNvSpPr/>
          <p:nvPr/>
        </p:nvSpPr>
        <p:spPr>
          <a:xfrm>
            <a:off x="1768373" y="2184307"/>
            <a:ext cx="8236085" cy="1770433"/>
          </a:xfrm>
          <a:prstGeom prst="rect">
            <a:avLst/>
          </a:prstGeom>
          <a:noFill/>
          <a:ln w="19050">
            <a:solidFill>
              <a:srgbClr val="1F4E7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42F6930-0246-4C15-B86A-506A29C59AB8}"/>
              </a:ext>
            </a:extLst>
          </p:cNvPr>
          <p:cNvSpPr/>
          <p:nvPr/>
        </p:nvSpPr>
        <p:spPr>
          <a:xfrm>
            <a:off x="1768373" y="4315710"/>
            <a:ext cx="8236085" cy="1770433"/>
          </a:xfrm>
          <a:prstGeom prst="rect">
            <a:avLst/>
          </a:prstGeom>
          <a:noFill/>
          <a:ln w="19050">
            <a:solidFill>
              <a:srgbClr val="1F4E7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a:extLst>
              <a:ext uri="{FF2B5EF4-FFF2-40B4-BE49-F238E27FC236}">
                <a16:creationId xmlns:a16="http://schemas.microsoft.com/office/drawing/2014/main" id="{309FDACC-F702-478A-AD8C-A74B32BB3B6C}"/>
              </a:ext>
            </a:extLst>
          </p:cNvPr>
          <p:cNvCxnSpPr/>
          <p:nvPr/>
        </p:nvCxnSpPr>
        <p:spPr>
          <a:xfrm>
            <a:off x="0" y="1136379"/>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07926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文生图模型的版权保护</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057E1C7C-C894-BF4D-ADED-6FED334CBC9D}"/>
              </a:ext>
            </a:extLst>
          </p:cNvPr>
          <p:cNvSpPr txBox="1"/>
          <p:nvPr/>
        </p:nvSpPr>
        <p:spPr>
          <a:xfrm>
            <a:off x="288757" y="1122139"/>
            <a:ext cx="8393644" cy="400110"/>
          </a:xfrm>
          <a:prstGeom prst="rect">
            <a:avLst/>
          </a:prstGeom>
          <a:noFill/>
        </p:spPr>
        <p:txBody>
          <a:bodyPr wrap="none" rtlCol="0">
            <a:spAutoFit/>
          </a:bodyPr>
          <a:lstStyle/>
          <a:p>
            <a:r>
              <a:rPr kumimoji="1" lang="en-US" altLang="zh-CN" sz="2000" dirty="0">
                <a:latin typeface="+mj-lt"/>
              </a:rPr>
              <a:t>Introduction</a:t>
            </a:r>
            <a:r>
              <a:rPr kumimoji="1" lang="zh-CN" altLang="en-US" sz="2000" dirty="0">
                <a:latin typeface="+mj-lt"/>
              </a:rPr>
              <a:t> </a:t>
            </a:r>
            <a:r>
              <a:rPr kumimoji="1" lang="en-US" altLang="zh-CN" sz="2000" dirty="0">
                <a:latin typeface="+mj-lt"/>
              </a:rPr>
              <a:t>of</a:t>
            </a:r>
            <a:r>
              <a:rPr kumimoji="1" lang="zh-CN" altLang="en-US" sz="2000" dirty="0">
                <a:latin typeface="+mj-lt"/>
              </a:rPr>
              <a:t> </a:t>
            </a:r>
            <a:r>
              <a:rPr kumimoji="1" lang="en-US" altLang="zh-CN" sz="2000" dirty="0">
                <a:latin typeface="+mj-lt"/>
              </a:rPr>
              <a:t>diffusion-based</a:t>
            </a:r>
            <a:r>
              <a:rPr kumimoji="1" lang="zh-CN" altLang="en-US" sz="2000" dirty="0">
                <a:latin typeface="+mj-lt"/>
              </a:rPr>
              <a:t> </a:t>
            </a:r>
            <a:r>
              <a:rPr kumimoji="1" lang="en-US" altLang="zh-CN" sz="2000" dirty="0">
                <a:latin typeface="+mj-lt"/>
              </a:rPr>
              <a:t>text-to-image</a:t>
            </a:r>
            <a:r>
              <a:rPr kumimoji="1" lang="zh-CN" altLang="en-US" sz="2000" dirty="0">
                <a:latin typeface="+mj-lt"/>
              </a:rPr>
              <a:t> </a:t>
            </a:r>
            <a:r>
              <a:rPr kumimoji="1" lang="en-US" altLang="zh-CN" sz="2000" dirty="0">
                <a:latin typeface="+mj-lt"/>
              </a:rPr>
              <a:t>model</a:t>
            </a:r>
            <a:r>
              <a:rPr kumimoji="1" lang="zh-CN" altLang="en-US" sz="2000" dirty="0">
                <a:latin typeface="+mj-lt"/>
              </a:rPr>
              <a:t> </a:t>
            </a:r>
            <a:r>
              <a:rPr kumimoji="1" lang="en-US" altLang="zh-CN" sz="2000" dirty="0">
                <a:latin typeface="+mj-lt"/>
              </a:rPr>
              <a:t>(i.e.,</a:t>
            </a:r>
            <a:r>
              <a:rPr kumimoji="1" lang="zh-CN" altLang="en-US" sz="2000" dirty="0">
                <a:latin typeface="+mj-lt"/>
              </a:rPr>
              <a:t> </a:t>
            </a:r>
            <a:r>
              <a:rPr kumimoji="1" lang="en-US" altLang="zh-CN" sz="2000" dirty="0">
                <a:latin typeface="+mj-lt"/>
              </a:rPr>
              <a:t>SD</a:t>
            </a:r>
            <a:r>
              <a:rPr kumimoji="1" lang="zh-CN" altLang="en-US" sz="2000" dirty="0">
                <a:latin typeface="+mj-lt"/>
              </a:rPr>
              <a:t> </a:t>
            </a:r>
            <a:r>
              <a:rPr kumimoji="1" lang="en-US" altLang="zh-CN" sz="2000" dirty="0">
                <a:latin typeface="+mj-lt"/>
              </a:rPr>
              <a:t>based</a:t>
            </a:r>
            <a:r>
              <a:rPr kumimoji="1" lang="zh-CN" altLang="en-US" sz="2000" dirty="0">
                <a:latin typeface="+mj-lt"/>
              </a:rPr>
              <a:t> </a:t>
            </a:r>
            <a:r>
              <a:rPr kumimoji="1" lang="en-US" altLang="zh-CN" sz="2000" dirty="0">
                <a:latin typeface="+mj-lt"/>
              </a:rPr>
              <a:t>on</a:t>
            </a:r>
            <a:r>
              <a:rPr kumimoji="1" lang="zh-CN" altLang="en-US" sz="2000" dirty="0">
                <a:latin typeface="+mj-lt"/>
              </a:rPr>
              <a:t> </a:t>
            </a:r>
            <a:r>
              <a:rPr kumimoji="1" lang="en-US" altLang="zh-CN" sz="2000" dirty="0">
                <a:latin typeface="+mj-lt"/>
              </a:rPr>
              <a:t>LDM)</a:t>
            </a:r>
            <a:endParaRPr kumimoji="1" lang="zh-CN" altLang="en-US" sz="2000" dirty="0">
              <a:latin typeface="+mj-lt"/>
            </a:endParaRPr>
          </a:p>
        </p:txBody>
      </p:sp>
      <p:grpSp>
        <p:nvGrpSpPr>
          <p:cNvPr id="4" name="组合 3">
            <a:extLst>
              <a:ext uri="{FF2B5EF4-FFF2-40B4-BE49-F238E27FC236}">
                <a16:creationId xmlns:a16="http://schemas.microsoft.com/office/drawing/2014/main" id="{6758DE42-85B2-3A4D-9AE8-258CDC95A611}"/>
              </a:ext>
            </a:extLst>
          </p:cNvPr>
          <p:cNvGrpSpPr/>
          <p:nvPr/>
        </p:nvGrpSpPr>
        <p:grpSpPr>
          <a:xfrm>
            <a:off x="4934882" y="1928988"/>
            <a:ext cx="6240046" cy="3114814"/>
            <a:chOff x="5096415" y="2289074"/>
            <a:chExt cx="6240046" cy="3114814"/>
          </a:xfrm>
        </p:grpSpPr>
        <p:pic>
          <p:nvPicPr>
            <p:cNvPr id="11" name="图片 10">
              <a:extLst>
                <a:ext uri="{FF2B5EF4-FFF2-40B4-BE49-F238E27FC236}">
                  <a16:creationId xmlns:a16="http://schemas.microsoft.com/office/drawing/2014/main" id="{3ACC727A-1338-164B-8EDA-D62763459464}"/>
                </a:ext>
              </a:extLst>
            </p:cNvPr>
            <p:cNvPicPr>
              <a:picLocks noChangeAspect="1"/>
            </p:cNvPicPr>
            <p:nvPr/>
          </p:nvPicPr>
          <p:blipFill>
            <a:blip r:embed="rId3"/>
            <a:stretch>
              <a:fillRect/>
            </a:stretch>
          </p:blipFill>
          <p:spPr>
            <a:xfrm>
              <a:off x="5096415" y="2289074"/>
              <a:ext cx="6173251" cy="3114814"/>
            </a:xfrm>
            <a:prstGeom prst="rect">
              <a:avLst/>
            </a:prstGeom>
          </p:spPr>
        </p:pic>
        <p:sp>
          <p:nvSpPr>
            <p:cNvPr id="12" name="圆角矩形 11">
              <a:extLst>
                <a:ext uri="{FF2B5EF4-FFF2-40B4-BE49-F238E27FC236}">
                  <a16:creationId xmlns:a16="http://schemas.microsoft.com/office/drawing/2014/main" id="{E540F3CD-2AAA-1046-8E65-6D6A9A66BE86}"/>
                </a:ext>
              </a:extLst>
            </p:cNvPr>
            <p:cNvSpPr/>
            <p:nvPr/>
          </p:nvSpPr>
          <p:spPr>
            <a:xfrm>
              <a:off x="10616381" y="2863665"/>
              <a:ext cx="720080" cy="5760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7" name="图片 6">
            <a:extLst>
              <a:ext uri="{FF2B5EF4-FFF2-40B4-BE49-F238E27FC236}">
                <a16:creationId xmlns:a16="http://schemas.microsoft.com/office/drawing/2014/main" id="{B1561BEC-541F-1347-BBC6-7EC7C7A983E0}"/>
              </a:ext>
            </a:extLst>
          </p:cNvPr>
          <p:cNvPicPr>
            <a:picLocks noChangeAspect="1"/>
          </p:cNvPicPr>
          <p:nvPr/>
        </p:nvPicPr>
        <p:blipFill>
          <a:blip r:embed="rId4"/>
          <a:stretch>
            <a:fillRect/>
          </a:stretch>
        </p:blipFill>
        <p:spPr>
          <a:xfrm>
            <a:off x="440306" y="2048019"/>
            <a:ext cx="4304689" cy="2995783"/>
          </a:xfrm>
          <a:prstGeom prst="rect">
            <a:avLst/>
          </a:prstGeom>
        </p:spPr>
      </p:pic>
    </p:spTree>
    <p:extLst>
      <p:ext uri="{BB962C8B-B14F-4D97-AF65-F5344CB8AC3E}">
        <p14:creationId xmlns:p14="http://schemas.microsoft.com/office/powerpoint/2010/main" val="311671543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文生图模型的版权保护</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5797C277-F36E-9142-87B9-9035A4ED01DF}"/>
              </a:ext>
            </a:extLst>
          </p:cNvPr>
          <p:cNvSpPr txBox="1"/>
          <p:nvPr/>
        </p:nvSpPr>
        <p:spPr>
          <a:xfrm>
            <a:off x="479376" y="1268786"/>
            <a:ext cx="11471115" cy="461665"/>
          </a:xfrm>
          <a:prstGeom prst="rect">
            <a:avLst/>
          </a:prstGeom>
          <a:noFill/>
        </p:spPr>
        <p:txBody>
          <a:bodyPr wrap="square">
            <a:spAutoFit/>
          </a:bodyPr>
          <a:lstStyle/>
          <a:p>
            <a:pPr>
              <a:spcBef>
                <a:spcPts val="1800"/>
              </a:spcBef>
              <a:buClr>
                <a:schemeClr val="accent1"/>
              </a:buClr>
              <a:defRPr/>
            </a:pPr>
            <a:r>
              <a:rPr lang="en-US" altLang="zh-CN" sz="2400" dirty="0">
                <a:latin typeface="Times New Roman" pitchFamily="18" charset="0"/>
                <a:cs typeface="Times New Roman" pitchFamily="18" charset="0"/>
              </a:rPr>
              <a:t>A Recipe for Watermarking Diffusion Models </a:t>
            </a:r>
          </a:p>
        </p:txBody>
      </p:sp>
      <p:pic>
        <p:nvPicPr>
          <p:cNvPr id="14" name="图片 13">
            <a:extLst>
              <a:ext uri="{FF2B5EF4-FFF2-40B4-BE49-F238E27FC236}">
                <a16:creationId xmlns:a16="http://schemas.microsoft.com/office/drawing/2014/main" id="{2EF101CF-4E09-474B-96F4-846C7D070D93}"/>
              </a:ext>
            </a:extLst>
          </p:cNvPr>
          <p:cNvPicPr>
            <a:picLocks noChangeAspect="1"/>
          </p:cNvPicPr>
          <p:nvPr/>
        </p:nvPicPr>
        <p:blipFill>
          <a:blip r:embed="rId3"/>
          <a:stretch>
            <a:fillRect/>
          </a:stretch>
        </p:blipFill>
        <p:spPr>
          <a:xfrm>
            <a:off x="839416" y="1856739"/>
            <a:ext cx="10258947" cy="3586832"/>
          </a:xfrm>
          <a:prstGeom prst="rect">
            <a:avLst/>
          </a:prstGeom>
        </p:spPr>
      </p:pic>
      <mc:AlternateContent xmlns:mc="http://schemas.openxmlformats.org/markup-compatibility/2006" xmlns:a14="http://schemas.microsoft.com/office/drawing/2010/main">
        <mc:Choice Requires="a14">
          <p:sp>
            <p:nvSpPr>
              <p:cNvPr id="15" name="文本框 45">
                <a:extLst>
                  <a:ext uri="{FF2B5EF4-FFF2-40B4-BE49-F238E27FC236}">
                    <a16:creationId xmlns:a16="http://schemas.microsoft.com/office/drawing/2014/main" id="{BC6F374F-2783-9B47-AD34-4BCC999B0286}"/>
                  </a:ext>
                </a:extLst>
              </p:cNvPr>
              <p:cNvSpPr txBox="1"/>
              <p:nvPr/>
            </p:nvSpPr>
            <p:spPr>
              <a:xfrm>
                <a:off x="695400" y="5443571"/>
                <a:ext cx="6108568" cy="800219"/>
              </a:xfrm>
              <a:prstGeom prst="rect">
                <a:avLst/>
              </a:prstGeom>
              <a:noFill/>
            </p:spPr>
            <p:txBody>
              <a:bodyPr wrap="square">
                <a:spAutoFit/>
              </a:bodyPr>
              <a:lstStyle>
                <a:defPPr>
                  <a:defRPr lang="zh-CN"/>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marL="800100" indent="-342900">
                  <a:spcBef>
                    <a:spcPts val="1200"/>
                  </a:spcBef>
                  <a:buClr>
                    <a:schemeClr val="accent1"/>
                  </a:buClr>
                  <a:buFont typeface="Wingdings" panose="05000000000000000000" pitchFamily="2" charset="2"/>
                  <a:buChar char="p"/>
                  <a:defRPr/>
                </a:pPr>
                <a:r>
                  <a:rPr lang="en-US" altLang="zh-CN" dirty="0">
                    <a:latin typeface="Times New Roman" pitchFamily="18" charset="0"/>
                    <a:cs typeface="Times New Roman" pitchFamily="18" charset="0"/>
                  </a:rPr>
                  <a:t>Watermarking</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all</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training</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data</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(from</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scratch)</a:t>
                </a:r>
                <a:endParaRPr lang="en-US" altLang="zh-CN" sz="1800" dirty="0">
                  <a:latin typeface="Times New Roman" pitchFamily="18" charset="0"/>
                  <a:cs typeface="Times New Roman" pitchFamily="18" charset="0"/>
                </a:endParaRPr>
              </a:p>
              <a:p>
                <a:pPr marL="800100" indent="-342900">
                  <a:spcBef>
                    <a:spcPts val="1200"/>
                  </a:spcBef>
                  <a:buClr>
                    <a:schemeClr val="accent1"/>
                  </a:buClr>
                  <a:buFont typeface="Wingdings" panose="05000000000000000000" pitchFamily="2" charset="2"/>
                  <a:buChar char="p"/>
                  <a:defRPr/>
                </a:pPr>
                <a:r>
                  <a:rPr lang="en-US" altLang="zh-CN" sz="1800" dirty="0">
                    <a:latin typeface="Times New Roman" pitchFamily="18" charset="0"/>
                    <a:cs typeface="Times New Roman" pitchFamily="18" charset="0"/>
                  </a:rPr>
                  <a:t>Backdoor</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(specific</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text</a:t>
                </a:r>
                <a:r>
                  <a:rPr lang="zh-CN" altLang="en-US" sz="1800" dirty="0">
                    <a:latin typeface="Times New Roman" pitchFamily="18" charset="0"/>
                    <a:cs typeface="Times New Roman" pitchFamily="18" charset="0"/>
                  </a:rPr>
                  <a:t> </a:t>
                </a:r>
                <a14:m>
                  <m:oMath xmlns:m="http://schemas.openxmlformats.org/officeDocument/2006/math">
                    <m:r>
                      <a:rPr lang="en-US" altLang="zh-CN" sz="1800" b="0" i="1" smtClean="0">
                        <a:latin typeface="Cambria Math" panose="02040503050406030204" pitchFamily="18" charset="0"/>
                        <a:cs typeface="Times New Roman" pitchFamily="18" charset="0"/>
                      </a:rPr>
                      <m:t>→</m:t>
                    </m:r>
                  </m:oMath>
                </a14:m>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specific</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image)</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(fine-tuning)</a:t>
                </a:r>
                <a:r>
                  <a:rPr lang="zh-CN" altLang="en-US" sz="1800" dirty="0">
                    <a:latin typeface="Times New Roman" pitchFamily="18" charset="0"/>
                    <a:cs typeface="Times New Roman" pitchFamily="18" charset="0"/>
                  </a:rPr>
                  <a:t> </a:t>
                </a:r>
                <a:endParaRPr lang="en-US" altLang="zh-CN" sz="1800" dirty="0">
                  <a:latin typeface="Times New Roman" pitchFamily="18" charset="0"/>
                  <a:cs typeface="Times New Roman" pitchFamily="18" charset="0"/>
                </a:endParaRPr>
              </a:p>
            </p:txBody>
          </p:sp>
        </mc:Choice>
        <mc:Fallback xmlns="">
          <p:sp>
            <p:nvSpPr>
              <p:cNvPr id="15" name="文本框 45">
                <a:extLst>
                  <a:ext uri="{FF2B5EF4-FFF2-40B4-BE49-F238E27FC236}">
                    <a16:creationId xmlns:a16="http://schemas.microsoft.com/office/drawing/2014/main" id="{BC6F374F-2783-9B47-AD34-4BCC999B0286}"/>
                  </a:ext>
                </a:extLst>
              </p:cNvPr>
              <p:cNvSpPr txBox="1">
                <a:spLocks noRot="1" noChangeAspect="1" noMove="1" noResize="1" noEditPoints="1" noAdjustHandles="1" noChangeArrowheads="1" noChangeShapeType="1" noTextEdit="1"/>
              </p:cNvSpPr>
              <p:nvPr/>
            </p:nvSpPr>
            <p:spPr>
              <a:xfrm>
                <a:off x="695400" y="5443571"/>
                <a:ext cx="6108568" cy="800219"/>
              </a:xfrm>
              <a:prstGeom prst="rect">
                <a:avLst/>
              </a:prstGeom>
              <a:blipFill>
                <a:blip r:embed="rId4"/>
                <a:stretch>
                  <a:fillRect t="-3125" b="-937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67521863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文生图模型的版权保护</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DAC34E8F-EC38-D646-A0B3-696754AD485D}"/>
              </a:ext>
            </a:extLst>
          </p:cNvPr>
          <p:cNvSpPr txBox="1"/>
          <p:nvPr/>
        </p:nvSpPr>
        <p:spPr>
          <a:xfrm>
            <a:off x="182814" y="1293502"/>
            <a:ext cx="11471115" cy="461665"/>
          </a:xfrm>
          <a:prstGeom prst="rect">
            <a:avLst/>
          </a:prstGeom>
          <a:noFill/>
        </p:spPr>
        <p:txBody>
          <a:bodyPr wrap="square">
            <a:spAutoFit/>
          </a:bodyPr>
          <a:lstStyle/>
          <a:p>
            <a:pPr>
              <a:spcBef>
                <a:spcPts val="1800"/>
              </a:spcBef>
              <a:buClr>
                <a:schemeClr val="accent1"/>
              </a:buClr>
              <a:defRPr/>
            </a:pPr>
            <a:r>
              <a:rPr lang="en-US" altLang="zh-CN" sz="2400" dirty="0">
                <a:latin typeface="Times New Roman" pitchFamily="18" charset="0"/>
                <a:cs typeface="Times New Roman" pitchFamily="18" charset="0"/>
              </a:rPr>
              <a:t>The Stable Signature: Rooting Watermarks in Latent Diffusion Models</a:t>
            </a:r>
          </a:p>
        </p:txBody>
      </p:sp>
      <p:pic>
        <p:nvPicPr>
          <p:cNvPr id="8" name="图片 7">
            <a:extLst>
              <a:ext uri="{FF2B5EF4-FFF2-40B4-BE49-F238E27FC236}">
                <a16:creationId xmlns:a16="http://schemas.microsoft.com/office/drawing/2014/main" id="{DA3ACE9E-52E9-6A43-AFBA-D020A21C844F}"/>
              </a:ext>
            </a:extLst>
          </p:cNvPr>
          <p:cNvPicPr>
            <a:picLocks noChangeAspect="1"/>
          </p:cNvPicPr>
          <p:nvPr/>
        </p:nvPicPr>
        <p:blipFill>
          <a:blip r:embed="rId3"/>
          <a:stretch>
            <a:fillRect/>
          </a:stretch>
        </p:blipFill>
        <p:spPr>
          <a:xfrm>
            <a:off x="600707" y="2278566"/>
            <a:ext cx="10171237" cy="2610718"/>
          </a:xfrm>
          <a:prstGeom prst="rect">
            <a:avLst/>
          </a:prstGeom>
        </p:spPr>
      </p:pic>
      <p:sp>
        <p:nvSpPr>
          <p:cNvPr id="9" name="文本框 45">
            <a:extLst>
              <a:ext uri="{FF2B5EF4-FFF2-40B4-BE49-F238E27FC236}">
                <a16:creationId xmlns:a16="http://schemas.microsoft.com/office/drawing/2014/main" id="{A6A55DDF-6F66-FE4C-A12D-E9D208EF509E}"/>
              </a:ext>
            </a:extLst>
          </p:cNvPr>
          <p:cNvSpPr txBox="1"/>
          <p:nvPr/>
        </p:nvSpPr>
        <p:spPr>
          <a:xfrm>
            <a:off x="621062" y="5012573"/>
            <a:ext cx="8850783" cy="800219"/>
          </a:xfrm>
          <a:prstGeom prst="rect">
            <a:avLst/>
          </a:prstGeom>
          <a:noFill/>
        </p:spPr>
        <p:txBody>
          <a:bodyPr wrap="square">
            <a:spAutoFit/>
          </a:bodyPr>
          <a:lstStyle>
            <a:defPPr>
              <a:defRPr lang="zh-CN"/>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marL="800100" indent="-342900">
              <a:spcBef>
                <a:spcPts val="1200"/>
              </a:spcBef>
              <a:buClr>
                <a:schemeClr val="accent1"/>
              </a:buClr>
              <a:buFont typeface="Wingdings" panose="05000000000000000000" pitchFamily="2" charset="2"/>
              <a:buChar char="p"/>
              <a:defRPr/>
            </a:pPr>
            <a:r>
              <a:rPr lang="en-US" altLang="zh-CN" sz="1800" dirty="0">
                <a:latin typeface="Times New Roman" pitchFamily="18" charset="0"/>
                <a:cs typeface="Times New Roman" pitchFamily="18" charset="0"/>
              </a:rPr>
              <a:t>Pretrain</a:t>
            </a:r>
            <a:r>
              <a:rPr lang="zh-CN" altLang="en-US" sz="1800" dirty="0">
                <a:latin typeface="Times New Roman" pitchFamily="18" charset="0"/>
                <a:cs typeface="Times New Roman" pitchFamily="18" charset="0"/>
              </a:rPr>
              <a:t> </a:t>
            </a:r>
            <a:r>
              <a:rPr lang="en-US" altLang="zh-CN" dirty="0">
                <a:latin typeface="Times New Roman" pitchFamily="18" charset="0"/>
                <a:cs typeface="Times New Roman" pitchFamily="18" charset="0"/>
              </a:rPr>
              <a:t>watermark</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embedder</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and</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extractor</a:t>
            </a:r>
            <a:endParaRPr lang="en-US" altLang="zh-CN" sz="1800" dirty="0">
              <a:latin typeface="Times New Roman" pitchFamily="18" charset="0"/>
              <a:cs typeface="Times New Roman" pitchFamily="18" charset="0"/>
            </a:endParaRPr>
          </a:p>
          <a:p>
            <a:pPr marL="800100" indent="-342900">
              <a:spcBef>
                <a:spcPts val="1200"/>
              </a:spcBef>
              <a:buClr>
                <a:schemeClr val="accent1"/>
              </a:buClr>
              <a:buFont typeface="Wingdings" panose="05000000000000000000" pitchFamily="2" charset="2"/>
              <a:buChar char="p"/>
              <a:defRPr/>
            </a:pPr>
            <a:r>
              <a:rPr lang="en-US" altLang="zh-CN" sz="1800" dirty="0">
                <a:latin typeface="Times New Roman" pitchFamily="18" charset="0"/>
                <a:cs typeface="Times New Roman" pitchFamily="18" charset="0"/>
              </a:rPr>
              <a:t>Adjust</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the</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decoder</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of</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Stable</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Diffusion</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Models</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for</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specific</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watermark</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bits</a:t>
            </a:r>
          </a:p>
        </p:txBody>
      </p:sp>
    </p:spTree>
    <p:extLst>
      <p:ext uri="{BB962C8B-B14F-4D97-AF65-F5344CB8AC3E}">
        <p14:creationId xmlns:p14="http://schemas.microsoft.com/office/powerpoint/2010/main" val="9137875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文生图模型的版权保护</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8" name="文本框 48">
            <a:extLst>
              <a:ext uri="{FF2B5EF4-FFF2-40B4-BE49-F238E27FC236}">
                <a16:creationId xmlns:a16="http://schemas.microsoft.com/office/drawing/2014/main" id="{E70B7818-A2FC-5A46-9846-46B2448970D3}"/>
              </a:ext>
            </a:extLst>
          </p:cNvPr>
          <p:cNvSpPr txBox="1"/>
          <p:nvPr/>
        </p:nvSpPr>
        <p:spPr>
          <a:xfrm>
            <a:off x="151610" y="1353632"/>
            <a:ext cx="11471115" cy="461665"/>
          </a:xfrm>
          <a:prstGeom prst="rect">
            <a:avLst/>
          </a:prstGeom>
          <a:noFill/>
        </p:spPr>
        <p:txBody>
          <a:bodyPr wrap="square">
            <a:spAutoFit/>
          </a:bodyPr>
          <a:lstStyle>
            <a:defPPr>
              <a:defRPr lang="zh-CN"/>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spcBef>
                <a:spcPts val="1800"/>
              </a:spcBef>
              <a:buClr>
                <a:schemeClr val="accent1"/>
              </a:buClr>
              <a:defRPr/>
            </a:pPr>
            <a:r>
              <a:rPr lang="en-US" altLang="zh-CN" sz="2400" dirty="0">
                <a:latin typeface="Times New Roman" pitchFamily="18" charset="0"/>
                <a:cs typeface="Times New Roman" pitchFamily="18" charset="0"/>
              </a:rPr>
              <a:t>Tree-Ring Watermarks: Fingerprints for Diffusion Images that are Invisible and Robust</a:t>
            </a:r>
          </a:p>
        </p:txBody>
      </p:sp>
      <p:pic>
        <p:nvPicPr>
          <p:cNvPr id="9" name="图片 8">
            <a:extLst>
              <a:ext uri="{FF2B5EF4-FFF2-40B4-BE49-F238E27FC236}">
                <a16:creationId xmlns:a16="http://schemas.microsoft.com/office/drawing/2014/main" id="{90D4E916-68DD-B544-9790-CFFB1ADD1D24}"/>
              </a:ext>
            </a:extLst>
          </p:cNvPr>
          <p:cNvPicPr>
            <a:picLocks noChangeAspect="1"/>
          </p:cNvPicPr>
          <p:nvPr/>
        </p:nvPicPr>
        <p:blipFill>
          <a:blip r:embed="rId3"/>
          <a:stretch>
            <a:fillRect/>
          </a:stretch>
        </p:blipFill>
        <p:spPr>
          <a:xfrm>
            <a:off x="589859" y="1851231"/>
            <a:ext cx="6629400" cy="3949700"/>
          </a:xfrm>
          <a:prstGeom prst="rect">
            <a:avLst/>
          </a:prstGeom>
        </p:spPr>
      </p:pic>
      <p:sp>
        <p:nvSpPr>
          <p:cNvPr id="10" name="文本框 45">
            <a:extLst>
              <a:ext uri="{FF2B5EF4-FFF2-40B4-BE49-F238E27FC236}">
                <a16:creationId xmlns:a16="http://schemas.microsoft.com/office/drawing/2014/main" id="{FA7DE624-D361-F040-B2B3-1DCFA538A4A1}"/>
              </a:ext>
            </a:extLst>
          </p:cNvPr>
          <p:cNvSpPr txBox="1"/>
          <p:nvPr/>
        </p:nvSpPr>
        <p:spPr>
          <a:xfrm>
            <a:off x="6920362" y="2698736"/>
            <a:ext cx="6108568" cy="800219"/>
          </a:xfrm>
          <a:prstGeom prst="rect">
            <a:avLst/>
          </a:prstGeom>
          <a:noFill/>
        </p:spPr>
        <p:txBody>
          <a:bodyPr wrap="square">
            <a:spAutoFit/>
          </a:bodyPr>
          <a:lstStyle>
            <a:defPPr>
              <a:defRPr lang="zh-CN"/>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marL="800100" indent="-342900">
              <a:spcBef>
                <a:spcPts val="1200"/>
              </a:spcBef>
              <a:buClr>
                <a:schemeClr val="accent1"/>
              </a:buClr>
              <a:buFont typeface="Wingdings" panose="05000000000000000000" pitchFamily="2" charset="2"/>
              <a:buChar char="p"/>
              <a:defRPr/>
            </a:pPr>
            <a:r>
              <a:rPr lang="en-US" altLang="zh-CN" dirty="0">
                <a:latin typeface="Times New Roman" pitchFamily="18" charset="0"/>
                <a:cs typeface="Times New Roman" pitchFamily="18" charset="0"/>
              </a:rPr>
              <a:t>Learn</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DDIM</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on</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specific</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distribution</a:t>
            </a:r>
          </a:p>
          <a:p>
            <a:pPr marL="800100" indent="-342900">
              <a:spcBef>
                <a:spcPts val="1200"/>
              </a:spcBef>
              <a:buClr>
                <a:schemeClr val="accent1"/>
              </a:buClr>
              <a:buFont typeface="Wingdings" panose="05000000000000000000" pitchFamily="2" charset="2"/>
              <a:buChar char="p"/>
              <a:defRPr/>
            </a:pPr>
            <a:r>
              <a:rPr lang="en-US" altLang="zh-CN" sz="1800" dirty="0">
                <a:latin typeface="Times New Roman" pitchFamily="18" charset="0"/>
                <a:cs typeface="Times New Roman" pitchFamily="18" charset="0"/>
              </a:rPr>
              <a:t>Using</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diffusion</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for</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watermark</a:t>
            </a:r>
            <a:r>
              <a:rPr lang="zh-CN" altLang="en-US" sz="1800" dirty="0">
                <a:latin typeface="Times New Roman" pitchFamily="18" charset="0"/>
                <a:cs typeface="Times New Roman" pitchFamily="18" charset="0"/>
              </a:rPr>
              <a:t> </a:t>
            </a:r>
            <a:r>
              <a:rPr lang="en-US" altLang="zh-CN" sz="1800" dirty="0">
                <a:latin typeface="Times New Roman" pitchFamily="18" charset="0"/>
                <a:cs typeface="Times New Roman" pitchFamily="18" charset="0"/>
              </a:rPr>
              <a:t>extraction</a:t>
            </a:r>
            <a:r>
              <a:rPr lang="zh-CN" altLang="en-US" sz="1800" dirty="0">
                <a:latin typeface="Times New Roman" pitchFamily="18" charset="0"/>
                <a:cs typeface="Times New Roman" pitchFamily="18" charset="0"/>
              </a:rPr>
              <a:t> </a:t>
            </a:r>
            <a:endParaRPr lang="en-US" altLang="zh-CN" sz="1800" dirty="0">
              <a:latin typeface="Times New Roman" pitchFamily="18" charset="0"/>
              <a:cs typeface="Times New Roman" pitchFamily="18" charset="0"/>
            </a:endParaRPr>
          </a:p>
        </p:txBody>
      </p:sp>
    </p:spTree>
    <p:extLst>
      <p:ext uri="{BB962C8B-B14F-4D97-AF65-F5344CB8AC3E}">
        <p14:creationId xmlns:p14="http://schemas.microsoft.com/office/powerpoint/2010/main" val="19266109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2353587" y="-2038263"/>
            <a:ext cx="591950" cy="530297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个性化文生图模型的版权保护</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10307194-8CB1-5141-891D-496C93D410C7}"/>
              </a:ext>
            </a:extLst>
          </p:cNvPr>
          <p:cNvPicPr>
            <a:picLocks noChangeAspect="1"/>
          </p:cNvPicPr>
          <p:nvPr/>
        </p:nvPicPr>
        <p:blipFill>
          <a:blip r:embed="rId3"/>
          <a:stretch>
            <a:fillRect/>
          </a:stretch>
        </p:blipFill>
        <p:spPr>
          <a:xfrm>
            <a:off x="789300" y="1542471"/>
            <a:ext cx="4725675" cy="2214346"/>
          </a:xfrm>
          <a:prstGeom prst="rect">
            <a:avLst/>
          </a:prstGeom>
        </p:spPr>
      </p:pic>
      <p:sp>
        <p:nvSpPr>
          <p:cNvPr id="8" name="矩形 7">
            <a:extLst>
              <a:ext uri="{FF2B5EF4-FFF2-40B4-BE49-F238E27FC236}">
                <a16:creationId xmlns:a16="http://schemas.microsoft.com/office/drawing/2014/main" id="{C0A621C3-C9DA-F84E-855E-E5C8CB840C5E}"/>
              </a:ext>
            </a:extLst>
          </p:cNvPr>
          <p:cNvSpPr/>
          <p:nvPr/>
        </p:nvSpPr>
        <p:spPr>
          <a:xfrm>
            <a:off x="889685" y="5662105"/>
            <a:ext cx="6610865" cy="261610"/>
          </a:xfrm>
          <a:prstGeom prst="rect">
            <a:avLst/>
          </a:prstGeom>
        </p:spPr>
        <p:txBody>
          <a:bodyPr wrap="square">
            <a:spAutoFit/>
          </a:bodyPr>
          <a:lstStyle/>
          <a:p>
            <a:r>
              <a:rPr lang="en-US" altLang="zh-CN" sz="1100" dirty="0"/>
              <a:t>An Image is Worth One Word: Personalizing Text-to-Image Generation using Textual Inversion</a:t>
            </a:r>
            <a:r>
              <a:rPr lang="zh-CN" altLang="en-US" sz="1100" dirty="0"/>
              <a:t> </a:t>
            </a:r>
            <a:r>
              <a:rPr lang="en-US" altLang="zh-CN" sz="1100" dirty="0"/>
              <a:t>(T2I)</a:t>
            </a:r>
            <a:endParaRPr lang="zh-CN" altLang="en-US" sz="1100" dirty="0"/>
          </a:p>
        </p:txBody>
      </p:sp>
      <p:pic>
        <p:nvPicPr>
          <p:cNvPr id="21" name="图片 20">
            <a:extLst>
              <a:ext uri="{FF2B5EF4-FFF2-40B4-BE49-F238E27FC236}">
                <a16:creationId xmlns:a16="http://schemas.microsoft.com/office/drawing/2014/main" id="{9411F948-22DC-6149-BCE4-FAC48E0CD0C2}"/>
              </a:ext>
            </a:extLst>
          </p:cNvPr>
          <p:cNvPicPr>
            <a:picLocks noChangeAspect="1"/>
          </p:cNvPicPr>
          <p:nvPr/>
        </p:nvPicPr>
        <p:blipFill>
          <a:blip r:embed="rId4"/>
          <a:stretch>
            <a:fillRect/>
          </a:stretch>
        </p:blipFill>
        <p:spPr>
          <a:xfrm>
            <a:off x="6484687" y="1328155"/>
            <a:ext cx="3591928" cy="3816424"/>
          </a:xfrm>
          <a:prstGeom prst="rect">
            <a:avLst/>
          </a:prstGeom>
        </p:spPr>
      </p:pic>
      <p:sp>
        <p:nvSpPr>
          <p:cNvPr id="22" name="矩形 21">
            <a:extLst>
              <a:ext uri="{FF2B5EF4-FFF2-40B4-BE49-F238E27FC236}">
                <a16:creationId xmlns:a16="http://schemas.microsoft.com/office/drawing/2014/main" id="{AE986EB8-0C1A-4641-9B95-0F822B0027B6}"/>
              </a:ext>
            </a:extLst>
          </p:cNvPr>
          <p:cNvSpPr/>
          <p:nvPr/>
        </p:nvSpPr>
        <p:spPr>
          <a:xfrm>
            <a:off x="877328" y="5958823"/>
            <a:ext cx="6423000" cy="2616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err="1"/>
              <a:t>DreamBooth</a:t>
            </a:r>
            <a:r>
              <a:rPr lang="en-US" altLang="zh-CN" sz="1100" dirty="0"/>
              <a:t>: Fine Tuning Text-to-Image Diffusion Models for Subject-Driven Generation</a:t>
            </a:r>
            <a:r>
              <a:rPr lang="zh-CN" altLang="en-US" sz="1100" dirty="0"/>
              <a:t> </a:t>
            </a:r>
            <a:r>
              <a:rPr lang="en-US" altLang="zh-CN" sz="1100" dirty="0"/>
              <a:t>(DB)</a:t>
            </a:r>
            <a:endParaRPr lang="zh-CN" altLang="en-US" sz="1100" dirty="0"/>
          </a:p>
        </p:txBody>
      </p:sp>
      <p:sp>
        <p:nvSpPr>
          <p:cNvPr id="24" name="文本框 45">
            <a:extLst>
              <a:ext uri="{FF2B5EF4-FFF2-40B4-BE49-F238E27FC236}">
                <a16:creationId xmlns:a16="http://schemas.microsoft.com/office/drawing/2014/main" id="{52F8A5D0-2B2C-D345-8869-6CC35825A8DF}"/>
              </a:ext>
            </a:extLst>
          </p:cNvPr>
          <p:cNvSpPr txBox="1"/>
          <p:nvPr/>
        </p:nvSpPr>
        <p:spPr>
          <a:xfrm>
            <a:off x="437903" y="4172098"/>
            <a:ext cx="6108568" cy="800219"/>
          </a:xfrm>
          <a:prstGeom prst="rect">
            <a:avLst/>
          </a:prstGeom>
          <a:noFill/>
        </p:spPr>
        <p:txBody>
          <a:bodyPr wrap="square">
            <a:spAutoFit/>
          </a:bodyPr>
          <a:lstStyle>
            <a:defPPr>
              <a:defRPr lang="zh-CN"/>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marL="800100" indent="-342900">
              <a:spcBef>
                <a:spcPts val="1200"/>
              </a:spcBef>
              <a:buClr>
                <a:schemeClr val="accent1"/>
              </a:buClr>
              <a:buFont typeface="Wingdings" panose="05000000000000000000" pitchFamily="2" charset="2"/>
              <a:buChar char="p"/>
              <a:defRPr/>
            </a:pPr>
            <a:r>
              <a:rPr lang="en-US" altLang="zh-CN" dirty="0">
                <a:latin typeface="Times New Roman" pitchFamily="18" charset="0"/>
                <a:cs typeface="Times New Roman" pitchFamily="18" charset="0"/>
              </a:rPr>
              <a:t>Find</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the</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desired</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text</a:t>
            </a:r>
          </a:p>
          <a:p>
            <a:pPr marL="800100" indent="-342900">
              <a:spcBef>
                <a:spcPts val="1200"/>
              </a:spcBef>
              <a:buClr>
                <a:schemeClr val="accent1"/>
              </a:buClr>
              <a:buFont typeface="Wingdings" panose="05000000000000000000" pitchFamily="2" charset="2"/>
              <a:buChar char="p"/>
              <a:defRPr/>
            </a:pPr>
            <a:r>
              <a:rPr lang="en-US" altLang="zh-CN" dirty="0">
                <a:latin typeface="Times New Roman" pitchFamily="18" charset="0"/>
                <a:cs typeface="Times New Roman" pitchFamily="18" charset="0"/>
              </a:rPr>
              <a:t>Fine-tune</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a</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specific</a:t>
            </a:r>
            <a:r>
              <a:rPr lang="zh-CN" altLang="en-US" dirty="0">
                <a:latin typeface="Times New Roman" pitchFamily="18" charset="0"/>
                <a:cs typeface="Times New Roman" pitchFamily="18" charset="0"/>
              </a:rPr>
              <a:t> </a:t>
            </a:r>
            <a:r>
              <a:rPr lang="en-US" altLang="zh-CN" dirty="0">
                <a:latin typeface="Times New Roman" pitchFamily="18" charset="0"/>
                <a:cs typeface="Times New Roman" pitchFamily="18" charset="0"/>
              </a:rPr>
              <a:t>model</a:t>
            </a:r>
          </a:p>
        </p:txBody>
      </p:sp>
    </p:spTree>
    <p:extLst>
      <p:ext uri="{BB962C8B-B14F-4D97-AF65-F5344CB8AC3E}">
        <p14:creationId xmlns:p14="http://schemas.microsoft.com/office/powerpoint/2010/main" val="26115424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2353587" y="-2038263"/>
            <a:ext cx="591950" cy="530297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个性化文生图模型的版权保护</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A3DAE169-F3B4-324C-BD6D-F805E36CEC10}"/>
              </a:ext>
            </a:extLst>
          </p:cNvPr>
          <p:cNvPicPr>
            <a:picLocks noChangeAspect="1"/>
          </p:cNvPicPr>
          <p:nvPr/>
        </p:nvPicPr>
        <p:blipFill>
          <a:blip r:embed="rId3"/>
          <a:stretch>
            <a:fillRect/>
          </a:stretch>
        </p:blipFill>
        <p:spPr>
          <a:xfrm>
            <a:off x="288757" y="1503062"/>
            <a:ext cx="5662017" cy="3513781"/>
          </a:xfrm>
          <a:prstGeom prst="rect">
            <a:avLst/>
          </a:prstGeom>
        </p:spPr>
      </p:pic>
      <p:pic>
        <p:nvPicPr>
          <p:cNvPr id="21" name="图片 20">
            <a:extLst>
              <a:ext uri="{FF2B5EF4-FFF2-40B4-BE49-F238E27FC236}">
                <a16:creationId xmlns:a16="http://schemas.microsoft.com/office/drawing/2014/main" id="{0BA3D285-A8A9-AF47-B16B-F3A9E26422F3}"/>
              </a:ext>
            </a:extLst>
          </p:cNvPr>
          <p:cNvPicPr>
            <a:picLocks noChangeAspect="1"/>
          </p:cNvPicPr>
          <p:nvPr/>
        </p:nvPicPr>
        <p:blipFill>
          <a:blip r:embed="rId4"/>
          <a:stretch>
            <a:fillRect/>
          </a:stretch>
        </p:blipFill>
        <p:spPr>
          <a:xfrm>
            <a:off x="6364398" y="1655805"/>
            <a:ext cx="5346203" cy="2932035"/>
          </a:xfrm>
          <a:prstGeom prst="rect">
            <a:avLst/>
          </a:prstGeom>
        </p:spPr>
      </p:pic>
    </p:spTree>
    <p:extLst>
      <p:ext uri="{BB962C8B-B14F-4D97-AF65-F5344CB8AC3E}">
        <p14:creationId xmlns:p14="http://schemas.microsoft.com/office/powerpoint/2010/main" val="40521757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2353587" y="-2038263"/>
            <a:ext cx="591950" cy="530297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个性化文生图模型的版权保护</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7FB0A2BC-6328-554A-B4EC-BFA2455551CF}"/>
              </a:ext>
            </a:extLst>
          </p:cNvPr>
          <p:cNvPicPr>
            <a:picLocks noChangeAspect="1"/>
          </p:cNvPicPr>
          <p:nvPr/>
        </p:nvPicPr>
        <p:blipFill>
          <a:blip r:embed="rId3"/>
          <a:stretch>
            <a:fillRect/>
          </a:stretch>
        </p:blipFill>
        <p:spPr>
          <a:xfrm>
            <a:off x="288757" y="1308403"/>
            <a:ext cx="6954260" cy="4696979"/>
          </a:xfrm>
          <a:prstGeom prst="rect">
            <a:avLst/>
          </a:prstGeom>
        </p:spPr>
      </p:pic>
      <p:pic>
        <p:nvPicPr>
          <p:cNvPr id="9" name="图片 8">
            <a:extLst>
              <a:ext uri="{FF2B5EF4-FFF2-40B4-BE49-F238E27FC236}">
                <a16:creationId xmlns:a16="http://schemas.microsoft.com/office/drawing/2014/main" id="{3BDCEDB0-F5BB-9C49-A017-07B370000EF3}"/>
              </a:ext>
            </a:extLst>
          </p:cNvPr>
          <p:cNvPicPr>
            <a:picLocks noChangeAspect="1"/>
          </p:cNvPicPr>
          <p:nvPr/>
        </p:nvPicPr>
        <p:blipFill>
          <a:blip r:embed="rId4"/>
          <a:stretch>
            <a:fillRect/>
          </a:stretch>
        </p:blipFill>
        <p:spPr>
          <a:xfrm>
            <a:off x="7712835" y="1308405"/>
            <a:ext cx="2752142" cy="2139130"/>
          </a:xfrm>
          <a:prstGeom prst="rect">
            <a:avLst/>
          </a:prstGeom>
        </p:spPr>
      </p:pic>
      <p:pic>
        <p:nvPicPr>
          <p:cNvPr id="10" name="图片 9">
            <a:extLst>
              <a:ext uri="{FF2B5EF4-FFF2-40B4-BE49-F238E27FC236}">
                <a16:creationId xmlns:a16="http://schemas.microsoft.com/office/drawing/2014/main" id="{62B22D41-B4FB-7F44-9501-C344C3C8369F}"/>
              </a:ext>
            </a:extLst>
          </p:cNvPr>
          <p:cNvPicPr>
            <a:picLocks noChangeAspect="1"/>
          </p:cNvPicPr>
          <p:nvPr/>
        </p:nvPicPr>
        <p:blipFill>
          <a:blip r:embed="rId5"/>
          <a:stretch>
            <a:fillRect/>
          </a:stretch>
        </p:blipFill>
        <p:spPr>
          <a:xfrm>
            <a:off x="7712835" y="3664391"/>
            <a:ext cx="2752142" cy="2340991"/>
          </a:xfrm>
          <a:prstGeom prst="rect">
            <a:avLst/>
          </a:prstGeom>
        </p:spPr>
      </p:pic>
      <p:sp>
        <p:nvSpPr>
          <p:cNvPr id="11" name="文本框 10">
            <a:extLst>
              <a:ext uri="{FF2B5EF4-FFF2-40B4-BE49-F238E27FC236}">
                <a16:creationId xmlns:a16="http://schemas.microsoft.com/office/drawing/2014/main" id="{0F77466B-3AAF-2E41-A2F2-D79E932E385D}"/>
              </a:ext>
            </a:extLst>
          </p:cNvPr>
          <p:cNvSpPr txBox="1"/>
          <p:nvPr/>
        </p:nvSpPr>
        <p:spPr>
          <a:xfrm>
            <a:off x="580760" y="6203926"/>
            <a:ext cx="3985360" cy="400110"/>
          </a:xfrm>
          <a:prstGeom prst="rect">
            <a:avLst/>
          </a:prstGeom>
          <a:noFill/>
        </p:spPr>
        <p:txBody>
          <a:bodyPr wrap="square" rtlCol="0">
            <a:spAutoFit/>
          </a:bodyPr>
          <a:lstStyle/>
          <a:p>
            <a:r>
              <a:rPr kumimoji="1" lang="en-US" altLang="zh-CN" sz="2000" dirty="0">
                <a:latin typeface="Arial" panose="020B0604020202020204" pitchFamily="34" charset="0"/>
                <a:cs typeface="Arial" panose="020B0604020202020204" pitchFamily="34" charset="0"/>
              </a:rPr>
              <a:t>CIVITAI</a:t>
            </a:r>
            <a:r>
              <a:rPr kumimoji="1" lang="zh-CN" altLang="en-US" sz="2000" dirty="0">
                <a:latin typeface="Arial" panose="020B0604020202020204" pitchFamily="34" charset="0"/>
                <a:cs typeface="Arial" panose="020B0604020202020204" pitchFamily="34" charset="0"/>
              </a:rPr>
              <a:t> </a:t>
            </a:r>
            <a:r>
              <a:rPr kumimoji="1" lang="en-US" altLang="zh-CN" sz="2000" dirty="0">
                <a:latin typeface="Arial" panose="020B0604020202020204" pitchFamily="34" charset="0"/>
                <a:cs typeface="Arial" panose="020B0604020202020204" pitchFamily="34" charset="0"/>
                <a:hlinkClick r:id="rId6"/>
              </a:rPr>
              <a:t>https://civitai.com/</a:t>
            </a:r>
            <a:endParaRPr kumimoji="1" lang="zh-CN"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41976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2353587" y="-2038263"/>
            <a:ext cx="591950" cy="530297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个性化文生图模型的版权保护</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B06D6AB6-7962-A445-B3C1-88CA03EC8765}"/>
              </a:ext>
            </a:extLst>
          </p:cNvPr>
          <p:cNvPicPr>
            <a:picLocks noChangeAspect="1"/>
          </p:cNvPicPr>
          <p:nvPr/>
        </p:nvPicPr>
        <p:blipFill>
          <a:blip r:embed="rId3"/>
          <a:stretch>
            <a:fillRect/>
          </a:stretch>
        </p:blipFill>
        <p:spPr>
          <a:xfrm>
            <a:off x="546615" y="1147767"/>
            <a:ext cx="7741601" cy="5119988"/>
          </a:xfrm>
          <a:prstGeom prst="rect">
            <a:avLst/>
          </a:prstGeom>
        </p:spPr>
      </p:pic>
    </p:spTree>
    <p:extLst>
      <p:ext uri="{BB962C8B-B14F-4D97-AF65-F5344CB8AC3E}">
        <p14:creationId xmlns:p14="http://schemas.microsoft.com/office/powerpoint/2010/main" val="107148018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2353587" y="-2038263"/>
            <a:ext cx="591950" cy="530297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个性化文生图模型的版权保护</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F867DFEE-494A-A748-B664-2BD6A8CDA4FE}"/>
              </a:ext>
            </a:extLst>
          </p:cNvPr>
          <p:cNvPicPr>
            <a:picLocks noChangeAspect="1"/>
          </p:cNvPicPr>
          <p:nvPr/>
        </p:nvPicPr>
        <p:blipFill>
          <a:blip r:embed="rId3"/>
          <a:stretch>
            <a:fillRect/>
          </a:stretch>
        </p:blipFill>
        <p:spPr>
          <a:xfrm>
            <a:off x="214090" y="2074546"/>
            <a:ext cx="5660891" cy="3059499"/>
          </a:xfrm>
          <a:prstGeom prst="rect">
            <a:avLst/>
          </a:prstGeom>
        </p:spPr>
      </p:pic>
      <p:sp>
        <p:nvSpPr>
          <p:cNvPr id="7" name="文本框 48">
            <a:extLst>
              <a:ext uri="{FF2B5EF4-FFF2-40B4-BE49-F238E27FC236}">
                <a16:creationId xmlns:a16="http://schemas.microsoft.com/office/drawing/2014/main" id="{E70B7818-A2FC-5A46-9846-46B2448970D3}"/>
              </a:ext>
            </a:extLst>
          </p:cNvPr>
          <p:cNvSpPr txBox="1"/>
          <p:nvPr/>
        </p:nvSpPr>
        <p:spPr>
          <a:xfrm>
            <a:off x="214090" y="1236187"/>
            <a:ext cx="11471115" cy="4616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latin typeface="Times New Roman" panose="02020603050405020304" pitchFamily="18" charset="0"/>
                <a:cs typeface="Times New Roman" panose="02020603050405020304" pitchFamily="18" charset="0"/>
              </a:rPr>
              <a:t>Catch You Everything Everywhere: Guarding Textual Inversion via Concept</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Watermarking</a:t>
            </a:r>
            <a:endParaRPr lang="zh-CN" altLang="en-US" sz="2400"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8FA1E685-9CE0-2D46-A71F-AABB09EEBE84}"/>
              </a:ext>
            </a:extLst>
          </p:cNvPr>
          <p:cNvPicPr>
            <a:picLocks noChangeAspect="1"/>
          </p:cNvPicPr>
          <p:nvPr/>
        </p:nvPicPr>
        <p:blipFill>
          <a:blip r:embed="rId4"/>
          <a:stretch>
            <a:fillRect/>
          </a:stretch>
        </p:blipFill>
        <p:spPr>
          <a:xfrm>
            <a:off x="5949647" y="1923777"/>
            <a:ext cx="5625806" cy="3001147"/>
          </a:xfrm>
          <a:prstGeom prst="rect">
            <a:avLst/>
          </a:prstGeom>
        </p:spPr>
      </p:pic>
    </p:spTree>
    <p:extLst>
      <p:ext uri="{BB962C8B-B14F-4D97-AF65-F5344CB8AC3E}">
        <p14:creationId xmlns:p14="http://schemas.microsoft.com/office/powerpoint/2010/main" val="141061922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2353587" y="-2038263"/>
            <a:ext cx="591950" cy="530297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个性化文生图模型的版权保护</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文本框 48">
            <a:extLst>
              <a:ext uri="{FF2B5EF4-FFF2-40B4-BE49-F238E27FC236}">
                <a16:creationId xmlns:a16="http://schemas.microsoft.com/office/drawing/2014/main" id="{E70B7818-A2FC-5A46-9846-46B2448970D3}"/>
              </a:ext>
            </a:extLst>
          </p:cNvPr>
          <p:cNvSpPr txBox="1"/>
          <p:nvPr/>
        </p:nvSpPr>
        <p:spPr>
          <a:xfrm>
            <a:off x="214090" y="1236187"/>
            <a:ext cx="11471115" cy="4616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latin typeface="Times New Roman" panose="02020603050405020304" pitchFamily="18" charset="0"/>
                <a:cs typeface="Times New Roman" panose="02020603050405020304" pitchFamily="18" charset="0"/>
              </a:rPr>
              <a:t>Catch You Everything Everywhere: Guarding Textual Inversion via Concept</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Watermarking</a:t>
            </a:r>
            <a:endParaRPr lang="zh-CN" altLang="en-US" sz="2400" dirty="0">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7C67A96E-34D1-634C-B4DE-48071ECCF701}"/>
              </a:ext>
            </a:extLst>
          </p:cNvPr>
          <p:cNvPicPr>
            <a:picLocks noChangeAspect="1"/>
          </p:cNvPicPr>
          <p:nvPr/>
        </p:nvPicPr>
        <p:blipFill>
          <a:blip r:embed="rId3"/>
          <a:stretch>
            <a:fillRect/>
          </a:stretch>
        </p:blipFill>
        <p:spPr>
          <a:xfrm>
            <a:off x="864587" y="1697852"/>
            <a:ext cx="9300776" cy="4548079"/>
          </a:xfrm>
          <a:prstGeom prst="rect">
            <a:avLst/>
          </a:prstGeom>
        </p:spPr>
      </p:pic>
    </p:spTree>
    <p:extLst>
      <p:ext uri="{BB962C8B-B14F-4D97-AF65-F5344CB8AC3E}">
        <p14:creationId xmlns:p14="http://schemas.microsoft.com/office/powerpoint/2010/main" val="2884276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6607E124-6058-4688-AB22-85BFA02DD337}"/>
              </a:ext>
            </a:extLst>
          </p:cNvPr>
          <p:cNvSpPr/>
          <p:nvPr/>
        </p:nvSpPr>
        <p:spPr>
          <a:xfrm rot="5400000">
            <a:off x="2178250" y="-1831487"/>
            <a:ext cx="591950" cy="49523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 name="文本框 3">
            <a:extLst>
              <a:ext uri="{FF2B5EF4-FFF2-40B4-BE49-F238E27FC236}">
                <a16:creationId xmlns:a16="http://schemas.microsoft.com/office/drawing/2014/main" id="{203C0D43-AB17-4BFC-B97C-2AC1C48A664F}"/>
              </a:ext>
            </a:extLst>
          </p:cNvPr>
          <p:cNvSpPr txBox="1"/>
          <p:nvPr/>
        </p:nvSpPr>
        <p:spPr>
          <a:xfrm>
            <a:off x="86700" y="398557"/>
            <a:ext cx="5801780"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配合验证及模型水印要求</a:t>
            </a:r>
          </a:p>
        </p:txBody>
      </p:sp>
      <p:sp>
        <p:nvSpPr>
          <p:cNvPr id="5" name="文本框 4">
            <a:extLst>
              <a:ext uri="{FF2B5EF4-FFF2-40B4-BE49-F238E27FC236}">
                <a16:creationId xmlns:a16="http://schemas.microsoft.com/office/drawing/2014/main" id="{BFC79085-F189-4498-9C3D-19D60769A51D}"/>
              </a:ext>
            </a:extLst>
          </p:cNvPr>
          <p:cNvSpPr txBox="1"/>
          <p:nvPr/>
        </p:nvSpPr>
        <p:spPr>
          <a:xfrm>
            <a:off x="1818452" y="1715895"/>
            <a:ext cx="2949416" cy="369332"/>
          </a:xfrm>
          <a:prstGeom prst="rect">
            <a:avLst/>
          </a:prstGeom>
          <a:solidFill>
            <a:srgbClr val="2F5597"/>
          </a:solid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黑白盒</a:t>
            </a:r>
            <a:r>
              <a:rPr lang="zh-CN" altLang="en-US" sz="1800" b="0" i="0" dirty="0">
                <a:solidFill>
                  <a:schemeClr val="bg1"/>
                </a:solidFill>
                <a:effectLst/>
                <a:latin typeface="微软雅黑" panose="020B0503020204020204" pitchFamily="34" charset="-122"/>
                <a:ea typeface="微软雅黑" panose="020B0503020204020204" pitchFamily="34" charset="-122"/>
              </a:rPr>
              <a:t>模型水印配合验证</a:t>
            </a:r>
            <a:endParaRPr lang="zh-CN" altLang="en-US" dirty="0">
              <a:solidFill>
                <a:schemeClr val="bg1"/>
              </a:solidFill>
              <a:latin typeface="微软雅黑" panose="020B0503020204020204" pitchFamily="34" charset="-122"/>
              <a:ea typeface="微软雅黑" panose="020B0503020204020204" pitchFamily="34" charset="-122"/>
            </a:endParaRPr>
          </a:p>
        </p:txBody>
      </p:sp>
      <p:graphicFrame>
        <p:nvGraphicFramePr>
          <p:cNvPr id="6" name="表格 7">
            <a:extLst>
              <a:ext uri="{FF2B5EF4-FFF2-40B4-BE49-F238E27FC236}">
                <a16:creationId xmlns:a16="http://schemas.microsoft.com/office/drawing/2014/main" id="{7D9AAEAB-83B7-40C0-A9D0-B2871A181AFC}"/>
              </a:ext>
            </a:extLst>
          </p:cNvPr>
          <p:cNvGraphicFramePr>
            <a:graphicFrameLocks noGrp="1"/>
          </p:cNvGraphicFramePr>
          <p:nvPr>
            <p:extLst>
              <p:ext uri="{D42A27DB-BD31-4B8C-83A1-F6EECF244321}">
                <p14:modId xmlns:p14="http://schemas.microsoft.com/office/powerpoint/2010/main" val="3222725604"/>
              </p:ext>
            </p:extLst>
          </p:nvPr>
        </p:nvGraphicFramePr>
        <p:xfrm>
          <a:off x="6220139" y="2529705"/>
          <a:ext cx="4716783" cy="3302000"/>
        </p:xfrm>
        <a:graphic>
          <a:graphicData uri="http://schemas.openxmlformats.org/drawingml/2006/table">
            <a:tbl>
              <a:tblPr firstRow="1" bandRow="1">
                <a:tableStyleId>{2D5ABB26-0587-4C30-8999-92F81FD0307C}</a:tableStyleId>
              </a:tblPr>
              <a:tblGrid>
                <a:gridCol w="791538">
                  <a:extLst>
                    <a:ext uri="{9D8B030D-6E8A-4147-A177-3AD203B41FA5}">
                      <a16:colId xmlns:a16="http://schemas.microsoft.com/office/drawing/2014/main" val="280540662"/>
                    </a:ext>
                  </a:extLst>
                </a:gridCol>
                <a:gridCol w="3925245">
                  <a:extLst>
                    <a:ext uri="{9D8B030D-6E8A-4147-A177-3AD203B41FA5}">
                      <a16:colId xmlns:a16="http://schemas.microsoft.com/office/drawing/2014/main" val="191460666"/>
                    </a:ext>
                  </a:extLst>
                </a:gridCol>
              </a:tblGrid>
              <a:tr h="0">
                <a:tc>
                  <a:txBody>
                    <a:bodyPr/>
                    <a:lstStyle/>
                    <a:p>
                      <a:pPr algn="ctr"/>
                      <a:r>
                        <a:rPr lang="zh-CN" altLang="en-US" sz="1600" b="1" dirty="0">
                          <a:latin typeface="楷体" panose="02010609060101010101" pitchFamily="49" charset="-122"/>
                          <a:ea typeface="楷体" panose="02010609060101010101" pitchFamily="49" charset="-122"/>
                        </a:rPr>
                        <a:t>要求</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600" b="1" dirty="0">
                          <a:latin typeface="楷体" panose="02010609060101010101" pitchFamily="49" charset="-122"/>
                          <a:ea typeface="楷体" panose="02010609060101010101" pitchFamily="49" charset="-122"/>
                        </a:rPr>
                        <a:t>描述</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5354843"/>
                  </a:ext>
                </a:extLst>
              </a:tr>
              <a:tr h="370840">
                <a:tc>
                  <a:txBody>
                    <a:bodyPr/>
                    <a:lstStyle/>
                    <a:p>
                      <a:pPr algn="ctr"/>
                      <a:r>
                        <a:rPr lang="zh-CN" altLang="en-US" sz="1400" b="1" dirty="0">
                          <a:latin typeface="楷体" panose="02010609060101010101" pitchFamily="49" charset="-122"/>
                          <a:ea typeface="楷体" panose="02010609060101010101" pitchFamily="49" charset="-122"/>
                        </a:rPr>
                        <a:t>保真性</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zh-CN" altLang="en-US" sz="1400" dirty="0">
                          <a:latin typeface="楷体" panose="02010609060101010101" pitchFamily="49" charset="-122"/>
                          <a:ea typeface="楷体" panose="02010609060101010101" pitchFamily="49" charset="-122"/>
                        </a:rPr>
                        <a:t>与原始模型相比，含水印模型的性能几乎不下降</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42062252"/>
                  </a:ext>
                </a:extLst>
              </a:tr>
              <a:tr h="370840">
                <a:tc>
                  <a:txBody>
                    <a:bodyPr/>
                    <a:lstStyle/>
                    <a:p>
                      <a:pPr algn="ctr"/>
                      <a:r>
                        <a:rPr lang="zh-CN" altLang="en-US" sz="1400" b="1" dirty="0">
                          <a:latin typeface="楷体" panose="02010609060101010101" pitchFamily="49" charset="-122"/>
                          <a:ea typeface="楷体" panose="02010609060101010101" pitchFamily="49" charset="-122"/>
                        </a:rPr>
                        <a:t>准确性</a:t>
                      </a:r>
                    </a:p>
                  </a:txBody>
                  <a:tcP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400" dirty="0">
                          <a:latin typeface="楷体" panose="02010609060101010101" pitchFamily="49" charset="-122"/>
                          <a:ea typeface="楷体" panose="02010609060101010101" pitchFamily="49" charset="-122"/>
                        </a:rPr>
                        <a:t>提取的水印和嵌入的水印要尽可能的一致</a:t>
                      </a:r>
                    </a:p>
                  </a:txBody>
                  <a:tcP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0935689"/>
                  </a:ext>
                </a:extLst>
              </a:tr>
              <a:tr h="370840">
                <a:tc>
                  <a:txBody>
                    <a:bodyPr/>
                    <a:lstStyle/>
                    <a:p>
                      <a:pPr algn="ctr"/>
                      <a:r>
                        <a:rPr lang="zh-CN" altLang="en-US" sz="1400" b="1" dirty="0">
                          <a:solidFill>
                            <a:schemeClr val="tx1"/>
                          </a:solidFill>
                          <a:latin typeface="楷体" panose="02010609060101010101" pitchFamily="49" charset="-122"/>
                          <a:ea typeface="楷体" panose="02010609060101010101" pitchFamily="49" charset="-122"/>
                        </a:rPr>
                        <a:t>完整性</a:t>
                      </a:r>
                    </a:p>
                  </a:txBody>
                  <a:tcP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400" b="0" dirty="0">
                          <a:solidFill>
                            <a:schemeClr val="tx1"/>
                          </a:solidFill>
                          <a:latin typeface="楷体" panose="02010609060101010101" pitchFamily="49" charset="-122"/>
                          <a:ea typeface="楷体" panose="02010609060101010101" pitchFamily="49" charset="-122"/>
                        </a:rPr>
                        <a:t>无水印模型不能被检测出水印</a:t>
                      </a:r>
                    </a:p>
                  </a:txBody>
                  <a:tcP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5649707"/>
                  </a:ext>
                </a:extLst>
              </a:tr>
              <a:tr h="370840">
                <a:tc>
                  <a:txBody>
                    <a:bodyPr/>
                    <a:lstStyle/>
                    <a:p>
                      <a:pPr algn="ctr"/>
                      <a:r>
                        <a:rPr lang="zh-CN" altLang="en-US" sz="1400" b="1" dirty="0">
                          <a:latin typeface="楷体" panose="02010609060101010101" pitchFamily="49" charset="-122"/>
                          <a:ea typeface="楷体" panose="02010609060101010101" pitchFamily="49" charset="-122"/>
                        </a:rPr>
                        <a:t>大容量</a:t>
                      </a:r>
                    </a:p>
                  </a:txBody>
                  <a:tcP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400" dirty="0">
                          <a:latin typeface="楷体" panose="02010609060101010101" pitchFamily="49" charset="-122"/>
                          <a:ea typeface="楷体" panose="02010609060101010101" pitchFamily="49" charset="-122"/>
                        </a:rPr>
                        <a:t>水印算法在目标模型中嵌入尽可能多的水印信息</a:t>
                      </a:r>
                    </a:p>
                  </a:txBody>
                  <a:tcP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7659924"/>
                  </a:ext>
                </a:extLst>
              </a:tr>
              <a:tr h="370840">
                <a:tc>
                  <a:txBody>
                    <a:bodyPr/>
                    <a:lstStyle/>
                    <a:p>
                      <a:pPr algn="ctr"/>
                      <a:r>
                        <a:rPr lang="zh-CN" altLang="en-US" sz="1400" b="1" dirty="0">
                          <a:solidFill>
                            <a:schemeClr val="tx1"/>
                          </a:solidFill>
                          <a:latin typeface="楷体" panose="02010609060101010101" pitchFamily="49" charset="-122"/>
                          <a:ea typeface="楷体" panose="02010609060101010101" pitchFamily="49" charset="-122"/>
                        </a:rPr>
                        <a:t>鲁棒性</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zh-CN" altLang="en-US" sz="1400" dirty="0">
                          <a:latin typeface="楷体" panose="02010609060101010101" pitchFamily="49" charset="-122"/>
                          <a:ea typeface="楷体" panose="02010609060101010101" pitchFamily="49" charset="-122"/>
                        </a:rPr>
                        <a:t>嵌入模型的水印不易被擦除</a:t>
                      </a:r>
                      <a:endParaRPr lang="zh-CN" altLang="en-US" sz="1400" b="1" dirty="0">
                        <a:latin typeface="楷体" panose="02010609060101010101" pitchFamily="49" charset="-122"/>
                        <a:ea typeface="楷体" panose="02010609060101010101" pitchFamily="49" charset="-122"/>
                      </a:endParaRP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51038601"/>
                  </a:ext>
                </a:extLst>
              </a:tr>
              <a:tr h="370840">
                <a:tc>
                  <a:txBody>
                    <a:bodyPr/>
                    <a:lstStyle/>
                    <a:p>
                      <a:pPr algn="ctr"/>
                      <a:r>
                        <a:rPr lang="zh-CN" altLang="en-US" sz="1400" b="1" dirty="0">
                          <a:solidFill>
                            <a:schemeClr val="tx1"/>
                          </a:solidFill>
                          <a:latin typeface="楷体" panose="02010609060101010101" pitchFamily="49" charset="-122"/>
                          <a:ea typeface="楷体" panose="02010609060101010101" pitchFamily="49" charset="-122"/>
                        </a:rPr>
                        <a:t>安全性</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zh-CN" altLang="en-US" sz="1400" b="0" dirty="0">
                          <a:latin typeface="楷体" panose="02010609060101010101" pitchFamily="49" charset="-122"/>
                          <a:ea typeface="楷体" panose="02010609060101010101" pitchFamily="49" charset="-122"/>
                        </a:rPr>
                        <a:t>水印不易被检测发现，很难被伪造</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18763220"/>
                  </a:ext>
                </a:extLst>
              </a:tr>
              <a:tr h="370840">
                <a:tc>
                  <a:txBody>
                    <a:bodyPr/>
                    <a:lstStyle/>
                    <a:p>
                      <a:pPr algn="ctr"/>
                      <a:r>
                        <a:rPr lang="zh-CN" altLang="en-US" sz="1400" b="1" dirty="0">
                          <a:latin typeface="楷体" panose="02010609060101010101" pitchFamily="49" charset="-122"/>
                          <a:ea typeface="楷体" panose="02010609060101010101" pitchFamily="49" charset="-122"/>
                        </a:rPr>
                        <a:t>通用性</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zh-CN" altLang="en-US" sz="1400" b="0" dirty="0">
                          <a:latin typeface="楷体" panose="02010609060101010101" pitchFamily="49" charset="-122"/>
                          <a:ea typeface="楷体" panose="02010609060101010101" pitchFamily="49" charset="-122"/>
                        </a:rPr>
                        <a:t>水印方法可以适用于不同类型的模型</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6147174"/>
                  </a:ext>
                </a:extLst>
              </a:tr>
              <a:tr h="370840">
                <a:tc>
                  <a:txBody>
                    <a:bodyPr/>
                    <a:lstStyle/>
                    <a:p>
                      <a:pPr algn="ctr"/>
                      <a:r>
                        <a:rPr lang="zh-CN" altLang="en-US" sz="1400" b="1" dirty="0">
                          <a:latin typeface="楷体" panose="02010609060101010101" pitchFamily="49" charset="-122"/>
                          <a:ea typeface="楷体" panose="02010609060101010101" pitchFamily="49" charset="-122"/>
                        </a:rPr>
                        <a:t>高效性</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400" b="0" dirty="0">
                          <a:latin typeface="楷体" panose="02010609060101010101" pitchFamily="49" charset="-122"/>
                          <a:ea typeface="楷体" panose="02010609060101010101" pitchFamily="49" charset="-122"/>
                        </a:rPr>
                        <a:t>水印嵌入和提取过程的计算开销可以忽略不计</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0142730"/>
                  </a:ext>
                </a:extLst>
              </a:tr>
            </a:tbl>
          </a:graphicData>
        </a:graphic>
      </p:graphicFrame>
      <p:sp>
        <p:nvSpPr>
          <p:cNvPr id="7" name="文本框 6">
            <a:extLst>
              <a:ext uri="{FF2B5EF4-FFF2-40B4-BE49-F238E27FC236}">
                <a16:creationId xmlns:a16="http://schemas.microsoft.com/office/drawing/2014/main" id="{0B8A50AF-1BE9-43E0-81EA-28DB2C93C0DD}"/>
              </a:ext>
            </a:extLst>
          </p:cNvPr>
          <p:cNvSpPr txBox="1"/>
          <p:nvPr/>
        </p:nvSpPr>
        <p:spPr>
          <a:xfrm>
            <a:off x="7005334" y="1722047"/>
            <a:ext cx="2958830" cy="369332"/>
          </a:xfrm>
          <a:prstGeom prst="rect">
            <a:avLst/>
          </a:prstGeom>
          <a:solidFill>
            <a:srgbClr val="2F5597"/>
          </a:solidFill>
        </p:spPr>
        <p:txBody>
          <a:bodyPr wrap="square">
            <a:spAutoFit/>
          </a:bodyPr>
          <a:lstStyle>
            <a:defPPr>
              <a:defRPr lang="en-US"/>
            </a:defPPr>
            <a:lvl1pPr algn="ctr">
              <a:defRPr b="0" i="0">
                <a:solidFill>
                  <a:schemeClr val="bg1"/>
                </a:solidFill>
                <a:effectLst/>
                <a:latin typeface="微软雅黑" panose="020B0503020204020204" pitchFamily="34" charset="-122"/>
                <a:ea typeface="微软雅黑" panose="020B0503020204020204" pitchFamily="34" charset="-122"/>
              </a:defRPr>
            </a:lvl1pPr>
          </a:lstStyle>
          <a:p>
            <a:r>
              <a:rPr lang="zh-CN" altLang="en-US" dirty="0"/>
              <a:t>模型水印的要求</a:t>
            </a:r>
          </a:p>
        </p:txBody>
      </p:sp>
      <p:sp>
        <p:nvSpPr>
          <p:cNvPr id="8" name="矩形 7">
            <a:extLst>
              <a:ext uri="{FF2B5EF4-FFF2-40B4-BE49-F238E27FC236}">
                <a16:creationId xmlns:a16="http://schemas.microsoft.com/office/drawing/2014/main" id="{C8D2315D-D439-4F3B-94CD-EB01C879FADD}"/>
              </a:ext>
            </a:extLst>
          </p:cNvPr>
          <p:cNvSpPr/>
          <p:nvPr/>
        </p:nvSpPr>
        <p:spPr>
          <a:xfrm>
            <a:off x="1420161" y="1574707"/>
            <a:ext cx="3745998" cy="4813123"/>
          </a:xfrm>
          <a:prstGeom prst="rect">
            <a:avLst/>
          </a:prstGeom>
          <a:noFill/>
          <a:ln w="19050">
            <a:solidFill>
              <a:srgbClr val="1F4E7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ED6658DA-BB5A-4C22-B94B-372F2DEEBC2D}"/>
              </a:ext>
            </a:extLst>
          </p:cNvPr>
          <p:cNvSpPr/>
          <p:nvPr/>
        </p:nvSpPr>
        <p:spPr>
          <a:xfrm>
            <a:off x="6036667" y="1574706"/>
            <a:ext cx="4915663" cy="4813123"/>
          </a:xfrm>
          <a:prstGeom prst="rect">
            <a:avLst/>
          </a:prstGeom>
          <a:noFill/>
          <a:ln w="19050">
            <a:solidFill>
              <a:srgbClr val="1F4E7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9FC4AF40-C436-4232-8BAD-49A882C0B498}"/>
              </a:ext>
            </a:extLst>
          </p:cNvPr>
          <p:cNvPicPr>
            <a:picLocks noChangeAspect="1"/>
          </p:cNvPicPr>
          <p:nvPr/>
        </p:nvPicPr>
        <p:blipFill>
          <a:blip r:embed="rId3"/>
          <a:stretch>
            <a:fillRect/>
          </a:stretch>
        </p:blipFill>
        <p:spPr>
          <a:xfrm>
            <a:off x="1642123" y="2252263"/>
            <a:ext cx="3370395" cy="3264554"/>
          </a:xfrm>
          <a:prstGeom prst="rect">
            <a:avLst/>
          </a:prstGeom>
        </p:spPr>
      </p:pic>
      <p:sp>
        <p:nvSpPr>
          <p:cNvPr id="11" name="文本框 10">
            <a:extLst>
              <a:ext uri="{FF2B5EF4-FFF2-40B4-BE49-F238E27FC236}">
                <a16:creationId xmlns:a16="http://schemas.microsoft.com/office/drawing/2014/main" id="{7C7C22D8-A709-4F16-B786-DDBB41A7CB64}"/>
              </a:ext>
            </a:extLst>
          </p:cNvPr>
          <p:cNvSpPr txBox="1"/>
          <p:nvPr/>
        </p:nvSpPr>
        <p:spPr>
          <a:xfrm>
            <a:off x="1818452" y="5561129"/>
            <a:ext cx="3745998" cy="773289"/>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sz="1600" dirty="0">
                <a:latin typeface="楷体" panose="02010609060101010101" pitchFamily="49" charset="-122"/>
                <a:ea typeface="楷体" panose="02010609060101010101" pitchFamily="49" charset="-122"/>
              </a:rPr>
              <a:t>黑盒模型水印</a:t>
            </a:r>
            <a:r>
              <a:rPr lang="zh-CN" altLang="en-US" sz="1600" b="1" dirty="0">
                <a:solidFill>
                  <a:srgbClr val="C00000"/>
                </a:solidFill>
                <a:latin typeface="楷体" panose="02010609060101010101" pitchFamily="49" charset="-122"/>
                <a:ea typeface="楷体" panose="02010609060101010101" pitchFamily="49" charset="-122"/>
              </a:rPr>
              <a:t>初次快速</a:t>
            </a:r>
            <a:r>
              <a:rPr lang="zh-CN" altLang="en-US" sz="1600" dirty="0">
                <a:latin typeface="楷体" panose="02010609060101010101" pitchFamily="49" charset="-122"/>
                <a:ea typeface="楷体" panose="02010609060101010101" pitchFamily="49" charset="-122"/>
              </a:rPr>
              <a:t>验证</a:t>
            </a:r>
            <a:endParaRPr lang="en-US" altLang="zh-CN" sz="1600" dirty="0">
              <a:latin typeface="楷体" panose="02010609060101010101" pitchFamily="49" charset="-122"/>
              <a:ea typeface="楷体" panose="02010609060101010101" pitchFamily="49" charset="-122"/>
            </a:endParaRPr>
          </a:p>
          <a:p>
            <a:pPr marL="285750" indent="-285750">
              <a:lnSpc>
                <a:spcPct val="150000"/>
              </a:lnSpc>
              <a:buFont typeface="Wingdings" panose="05000000000000000000" pitchFamily="2" charset="2"/>
              <a:buChar char="Ø"/>
            </a:pPr>
            <a:r>
              <a:rPr lang="zh-CN" altLang="en-US" sz="1600" dirty="0">
                <a:latin typeface="楷体" panose="02010609060101010101" pitchFamily="49" charset="-122"/>
                <a:ea typeface="楷体" panose="02010609060101010101" pitchFamily="49" charset="-122"/>
              </a:rPr>
              <a:t>白盒模型水印</a:t>
            </a:r>
            <a:r>
              <a:rPr lang="zh-CN" altLang="en-US" sz="1600" b="1" dirty="0">
                <a:solidFill>
                  <a:srgbClr val="C00000"/>
                </a:solidFill>
                <a:latin typeface="楷体" panose="02010609060101010101" pitchFamily="49" charset="-122"/>
                <a:ea typeface="楷体" panose="02010609060101010101" pitchFamily="49" charset="-122"/>
              </a:rPr>
              <a:t>再次精确</a:t>
            </a:r>
            <a:r>
              <a:rPr lang="zh-CN" altLang="en-US" sz="1600" dirty="0">
                <a:latin typeface="楷体" panose="02010609060101010101" pitchFamily="49" charset="-122"/>
                <a:ea typeface="楷体" panose="02010609060101010101" pitchFamily="49" charset="-122"/>
              </a:rPr>
              <a:t>验证</a:t>
            </a:r>
            <a:endParaRPr lang="zh-CN" altLang="en-US" sz="1600" dirty="0">
              <a:solidFill>
                <a:srgbClr val="C00000"/>
              </a:solidFill>
              <a:latin typeface="楷体" panose="02010609060101010101" pitchFamily="49" charset="-122"/>
              <a:ea typeface="楷体" panose="02010609060101010101" pitchFamily="49" charset="-122"/>
            </a:endParaRPr>
          </a:p>
        </p:txBody>
      </p:sp>
      <p:cxnSp>
        <p:nvCxnSpPr>
          <p:cNvPr id="13" name="直接连接符 12">
            <a:extLst>
              <a:ext uri="{FF2B5EF4-FFF2-40B4-BE49-F238E27FC236}">
                <a16:creationId xmlns:a16="http://schemas.microsoft.com/office/drawing/2014/main" id="{1DC04E83-F050-4AD2-B3EF-C2DB2076ED4B}"/>
              </a:ext>
            </a:extLst>
          </p:cNvPr>
          <p:cNvCxnSpPr/>
          <p:nvPr/>
        </p:nvCxnSpPr>
        <p:spPr>
          <a:xfrm>
            <a:off x="0" y="1136379"/>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88557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2353587" y="-2038263"/>
            <a:ext cx="591950" cy="530297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个性化文生图模型的版权保护</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7373C806-E5BC-F045-AD02-015A6661FAE7}"/>
              </a:ext>
            </a:extLst>
          </p:cNvPr>
          <p:cNvPicPr>
            <a:picLocks noChangeAspect="1"/>
          </p:cNvPicPr>
          <p:nvPr/>
        </p:nvPicPr>
        <p:blipFill>
          <a:blip r:embed="rId3"/>
          <a:stretch>
            <a:fillRect/>
          </a:stretch>
        </p:blipFill>
        <p:spPr>
          <a:xfrm>
            <a:off x="288757" y="2193280"/>
            <a:ext cx="6680382" cy="3602041"/>
          </a:xfrm>
          <a:prstGeom prst="rect">
            <a:avLst/>
          </a:prstGeom>
        </p:spPr>
      </p:pic>
      <p:pic>
        <p:nvPicPr>
          <p:cNvPr id="4" name="图片 3">
            <a:extLst>
              <a:ext uri="{FF2B5EF4-FFF2-40B4-BE49-F238E27FC236}">
                <a16:creationId xmlns:a16="http://schemas.microsoft.com/office/drawing/2014/main" id="{7343B09D-C6FD-A745-8116-8EB4C04FCFB9}"/>
              </a:ext>
            </a:extLst>
          </p:cNvPr>
          <p:cNvPicPr>
            <a:picLocks noChangeAspect="1"/>
          </p:cNvPicPr>
          <p:nvPr/>
        </p:nvPicPr>
        <p:blipFill>
          <a:blip r:embed="rId4"/>
          <a:stretch>
            <a:fillRect/>
          </a:stretch>
        </p:blipFill>
        <p:spPr>
          <a:xfrm>
            <a:off x="7216174" y="2090870"/>
            <a:ext cx="4152042" cy="3806860"/>
          </a:xfrm>
          <a:prstGeom prst="rect">
            <a:avLst/>
          </a:prstGeom>
        </p:spPr>
      </p:pic>
      <p:sp>
        <p:nvSpPr>
          <p:cNvPr id="7" name="文本框 48">
            <a:extLst>
              <a:ext uri="{FF2B5EF4-FFF2-40B4-BE49-F238E27FC236}">
                <a16:creationId xmlns:a16="http://schemas.microsoft.com/office/drawing/2014/main" id="{E70B7818-A2FC-5A46-9846-46B2448970D3}"/>
              </a:ext>
            </a:extLst>
          </p:cNvPr>
          <p:cNvSpPr txBox="1"/>
          <p:nvPr/>
        </p:nvSpPr>
        <p:spPr>
          <a:xfrm>
            <a:off x="288757" y="1319733"/>
            <a:ext cx="11471115" cy="4616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latin typeface="Times New Roman" panose="02020603050405020304" pitchFamily="18" charset="0"/>
                <a:cs typeface="Times New Roman" panose="02020603050405020304" pitchFamily="18" charset="0"/>
              </a:rPr>
              <a:t>Catch You Everything Everywhere: Guarding Textual Inversion via Concept</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Watermarking</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929277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2353587" y="-2038263"/>
            <a:ext cx="591950" cy="530297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个性化文生图模型的规范使用</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8B59DAA9-1E5E-2040-8F39-BDB0F4A8B714}"/>
              </a:ext>
            </a:extLst>
          </p:cNvPr>
          <p:cNvSpPr/>
          <p:nvPr/>
        </p:nvSpPr>
        <p:spPr>
          <a:xfrm>
            <a:off x="414800" y="1353750"/>
            <a:ext cx="6999224" cy="461665"/>
          </a:xfrm>
          <a:prstGeom prst="rect">
            <a:avLst/>
          </a:prstGeom>
        </p:spPr>
        <p:txBody>
          <a:bodyPr wrap="none">
            <a:spAutoFit/>
          </a:bodyPr>
          <a:lstStyle/>
          <a:p>
            <a:r>
              <a:rPr lang="en-US" altLang="zh-CN" sz="2400" dirty="0">
                <a:latin typeface="Times New Roman" panose="02020603050405020304" pitchFamily="18" charset="0"/>
                <a:cs typeface="Times New Roman" panose="02020603050405020304" pitchFamily="18" charset="0"/>
              </a:rPr>
              <a:t>Backdooring Textual Inversion for Concept Censorship</a:t>
            </a:r>
            <a:endParaRPr lang="zh-CN" altLang="en-US" sz="2400"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4F1CECFA-4A33-4742-83C9-73667D3A0727}"/>
              </a:ext>
            </a:extLst>
          </p:cNvPr>
          <p:cNvPicPr>
            <a:picLocks noChangeAspect="1"/>
          </p:cNvPicPr>
          <p:nvPr/>
        </p:nvPicPr>
        <p:blipFill>
          <a:blip r:embed="rId3"/>
          <a:stretch>
            <a:fillRect/>
          </a:stretch>
        </p:blipFill>
        <p:spPr>
          <a:xfrm>
            <a:off x="2349058" y="2027177"/>
            <a:ext cx="6331834" cy="4154572"/>
          </a:xfrm>
          <a:prstGeom prst="rect">
            <a:avLst/>
          </a:prstGeom>
        </p:spPr>
      </p:pic>
    </p:spTree>
    <p:extLst>
      <p:ext uri="{BB962C8B-B14F-4D97-AF65-F5344CB8AC3E}">
        <p14:creationId xmlns:p14="http://schemas.microsoft.com/office/powerpoint/2010/main" val="45189773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2353587" y="-2038263"/>
            <a:ext cx="591950" cy="530297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个性化文生图模型的规范使用</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8B59DAA9-1E5E-2040-8F39-BDB0F4A8B714}"/>
              </a:ext>
            </a:extLst>
          </p:cNvPr>
          <p:cNvSpPr/>
          <p:nvPr/>
        </p:nvSpPr>
        <p:spPr>
          <a:xfrm>
            <a:off x="414800" y="1353750"/>
            <a:ext cx="6999224" cy="461665"/>
          </a:xfrm>
          <a:prstGeom prst="rect">
            <a:avLst/>
          </a:prstGeom>
        </p:spPr>
        <p:txBody>
          <a:bodyPr wrap="none">
            <a:spAutoFit/>
          </a:bodyPr>
          <a:lstStyle/>
          <a:p>
            <a:r>
              <a:rPr lang="en-US" altLang="zh-CN" sz="2400" dirty="0">
                <a:latin typeface="Times New Roman" panose="02020603050405020304" pitchFamily="18" charset="0"/>
                <a:cs typeface="Times New Roman" panose="02020603050405020304" pitchFamily="18" charset="0"/>
              </a:rPr>
              <a:t>Backdooring Textual Inversion for Concept Censorship</a:t>
            </a:r>
            <a:endParaRPr lang="zh-CN" altLang="en-US" sz="2400" dirty="0">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id="{0FB9FB0B-1C45-9A41-B05F-41DEB33C50CF}"/>
              </a:ext>
            </a:extLst>
          </p:cNvPr>
          <p:cNvPicPr>
            <a:picLocks noChangeAspect="1"/>
          </p:cNvPicPr>
          <p:nvPr/>
        </p:nvPicPr>
        <p:blipFill rotWithShape="1">
          <a:blip r:embed="rId3"/>
          <a:srcRect b="50172"/>
          <a:stretch/>
        </p:blipFill>
        <p:spPr>
          <a:xfrm>
            <a:off x="128842" y="2274295"/>
            <a:ext cx="5757838" cy="2598293"/>
          </a:xfrm>
          <a:prstGeom prst="rect">
            <a:avLst/>
          </a:prstGeom>
        </p:spPr>
      </p:pic>
      <p:pic>
        <p:nvPicPr>
          <p:cNvPr id="8" name="图片 7">
            <a:extLst>
              <a:ext uri="{FF2B5EF4-FFF2-40B4-BE49-F238E27FC236}">
                <a16:creationId xmlns:a16="http://schemas.microsoft.com/office/drawing/2014/main" id="{088AEAD1-9A67-B34C-9BA4-892CF58AB26E}"/>
              </a:ext>
            </a:extLst>
          </p:cNvPr>
          <p:cNvPicPr>
            <a:picLocks noChangeAspect="1"/>
          </p:cNvPicPr>
          <p:nvPr/>
        </p:nvPicPr>
        <p:blipFill rotWithShape="1">
          <a:blip r:embed="rId3"/>
          <a:srcRect t="50285"/>
          <a:stretch/>
        </p:blipFill>
        <p:spPr>
          <a:xfrm>
            <a:off x="5886680" y="2384386"/>
            <a:ext cx="5757838" cy="2592375"/>
          </a:xfrm>
          <a:prstGeom prst="rect">
            <a:avLst/>
          </a:prstGeom>
        </p:spPr>
      </p:pic>
    </p:spTree>
    <p:extLst>
      <p:ext uri="{BB962C8B-B14F-4D97-AF65-F5344CB8AC3E}">
        <p14:creationId xmlns:p14="http://schemas.microsoft.com/office/powerpoint/2010/main" val="20453491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2353587" y="-2038263"/>
            <a:ext cx="591950" cy="530297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8B59DAA9-1E5E-2040-8F39-BDB0F4A8B714}"/>
              </a:ext>
            </a:extLst>
          </p:cNvPr>
          <p:cNvSpPr/>
          <p:nvPr/>
        </p:nvSpPr>
        <p:spPr>
          <a:xfrm>
            <a:off x="4572000" y="2893183"/>
            <a:ext cx="3208076" cy="1015663"/>
          </a:xfrm>
          <a:prstGeom prst="rect">
            <a:avLst/>
          </a:prstGeom>
        </p:spPr>
        <p:txBody>
          <a:bodyPr wrap="square">
            <a:spAutoFit/>
          </a:bodyPr>
          <a:lstStyle/>
          <a:p>
            <a:r>
              <a:rPr lang="en-US" altLang="zh-CN" sz="6000" dirty="0">
                <a:latin typeface="Times New Roman" panose="02020603050405020304" pitchFamily="18" charset="0"/>
                <a:cs typeface="Times New Roman" panose="02020603050405020304" pitchFamily="18" charset="0"/>
              </a:rPr>
              <a:t>Q&amp;A</a:t>
            </a:r>
            <a:endParaRPr lang="zh-CN" alt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7140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9172BAA-81B9-4DC6-8509-11C62DB47D04}"/>
              </a:ext>
            </a:extLst>
          </p:cNvPr>
          <p:cNvPicPr>
            <a:picLocks noChangeAspect="1"/>
          </p:cNvPicPr>
          <p:nvPr/>
        </p:nvPicPr>
        <p:blipFill>
          <a:blip r:embed="rId3"/>
          <a:stretch>
            <a:fillRect/>
          </a:stretch>
        </p:blipFill>
        <p:spPr>
          <a:xfrm>
            <a:off x="5266407" y="3907375"/>
            <a:ext cx="3778438" cy="686505"/>
          </a:xfrm>
          <a:prstGeom prst="rect">
            <a:avLst/>
          </a:prstGeom>
        </p:spPr>
      </p:pic>
      <p:sp>
        <p:nvSpPr>
          <p:cNvPr id="4" name="流程图: 手动输入 5">
            <a:extLst>
              <a:ext uri="{FF2B5EF4-FFF2-40B4-BE49-F238E27FC236}">
                <a16:creationId xmlns:a16="http://schemas.microsoft.com/office/drawing/2014/main" id="{C0BA82C1-FB83-4A7E-9C0B-9C83EBF48BA6}"/>
              </a:ext>
            </a:extLst>
          </p:cNvPr>
          <p:cNvSpPr/>
          <p:nvPr/>
        </p:nvSpPr>
        <p:spPr>
          <a:xfrm rot="5400000">
            <a:off x="1839292" y="-1493210"/>
            <a:ext cx="591950" cy="427438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AFE1532F-506B-4E0A-9E73-1E7650B53F78}"/>
              </a:ext>
            </a:extLst>
          </p:cNvPr>
          <p:cNvSpPr txBox="1"/>
          <p:nvPr/>
        </p:nvSpPr>
        <p:spPr>
          <a:xfrm>
            <a:off x="166831" y="383550"/>
            <a:ext cx="7176215"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经典模型水印算法</a:t>
            </a:r>
          </a:p>
        </p:txBody>
      </p:sp>
      <p:sp>
        <p:nvSpPr>
          <p:cNvPr id="6" name="矩形 5">
            <a:extLst>
              <a:ext uri="{FF2B5EF4-FFF2-40B4-BE49-F238E27FC236}">
                <a16:creationId xmlns:a16="http://schemas.microsoft.com/office/drawing/2014/main" id="{66407551-B31A-4E15-B21D-CD8369D7B16A}"/>
              </a:ext>
            </a:extLst>
          </p:cNvPr>
          <p:cNvSpPr/>
          <p:nvPr/>
        </p:nvSpPr>
        <p:spPr>
          <a:xfrm>
            <a:off x="1205721" y="1154816"/>
            <a:ext cx="2012089" cy="476541"/>
          </a:xfrm>
          <a:prstGeom prst="rect">
            <a:avLst/>
          </a:prstGeom>
        </p:spPr>
        <p:txBody>
          <a:bodyPr wrap="none">
            <a:spAutoFit/>
          </a:bodyPr>
          <a:lstStyle/>
          <a:p>
            <a:pPr marL="285750" lvl="1" indent="-285750" algn="just" fontAlgn="base">
              <a:lnSpc>
                <a:spcPct val="140000"/>
              </a:lnSpc>
              <a:spcBef>
                <a:spcPts val="281"/>
              </a:spcBef>
              <a:buFont typeface="Wingdings" panose="05000000000000000000" pitchFamily="2" charset="2"/>
              <a:buChar char="p"/>
            </a:pPr>
            <a:r>
              <a:rPr kumimoji="1" lang="zh-CN" altLang="en-US" sz="2000" b="1" dirty="0">
                <a:solidFill>
                  <a:srgbClr val="314371"/>
                </a:solidFill>
                <a:latin typeface="微软雅黑" panose="020B0503020204020204" pitchFamily="34" charset="-122"/>
                <a:ea typeface="微软雅黑" panose="020B0503020204020204" pitchFamily="34" charset="-122"/>
                <a:cs typeface="+mn-ea"/>
                <a:sym typeface="+mn-lt"/>
              </a:rPr>
              <a:t>白盒模型水印</a:t>
            </a:r>
          </a:p>
        </p:txBody>
      </p:sp>
      <p:grpSp>
        <p:nvGrpSpPr>
          <p:cNvPr id="7" name="组合 6">
            <a:extLst>
              <a:ext uri="{FF2B5EF4-FFF2-40B4-BE49-F238E27FC236}">
                <a16:creationId xmlns:a16="http://schemas.microsoft.com/office/drawing/2014/main" id="{57762A52-E91A-43CE-A75B-99E0FD076C36}"/>
              </a:ext>
            </a:extLst>
          </p:cNvPr>
          <p:cNvGrpSpPr/>
          <p:nvPr/>
        </p:nvGrpSpPr>
        <p:grpSpPr>
          <a:xfrm>
            <a:off x="1552335" y="1722433"/>
            <a:ext cx="7012916" cy="466706"/>
            <a:chOff x="629593" y="1820245"/>
            <a:chExt cx="7012916" cy="466706"/>
          </a:xfrm>
        </p:grpSpPr>
        <p:pic>
          <p:nvPicPr>
            <p:cNvPr id="8" name="图片 7">
              <a:extLst>
                <a:ext uri="{FF2B5EF4-FFF2-40B4-BE49-F238E27FC236}">
                  <a16:creationId xmlns:a16="http://schemas.microsoft.com/office/drawing/2014/main" id="{783E3062-47DF-44CA-9474-048C2909E2E0}"/>
                </a:ext>
              </a:extLst>
            </p:cNvPr>
            <p:cNvPicPr>
              <a:picLocks noChangeAspect="1"/>
            </p:cNvPicPr>
            <p:nvPr/>
          </p:nvPicPr>
          <p:blipFill>
            <a:blip r:embed="rId4"/>
            <a:stretch>
              <a:fillRect/>
            </a:stretch>
          </p:blipFill>
          <p:spPr>
            <a:xfrm>
              <a:off x="4117651" y="1820245"/>
              <a:ext cx="3524858" cy="466706"/>
            </a:xfrm>
            <a:prstGeom prst="rect">
              <a:avLst/>
            </a:prstGeom>
            <a:solidFill>
              <a:schemeClr val="tx1"/>
            </a:solidFill>
            <a:ln>
              <a:solidFill>
                <a:schemeClr val="tx1"/>
              </a:solidFill>
            </a:ln>
          </p:spPr>
        </p:pic>
        <p:sp>
          <p:nvSpPr>
            <p:cNvPr id="9" name="文本框 8">
              <a:extLst>
                <a:ext uri="{FF2B5EF4-FFF2-40B4-BE49-F238E27FC236}">
                  <a16:creationId xmlns:a16="http://schemas.microsoft.com/office/drawing/2014/main" id="{F840AF2D-E838-46D6-9A12-791BDA09EFF3}"/>
                </a:ext>
              </a:extLst>
            </p:cNvPr>
            <p:cNvSpPr txBox="1"/>
            <p:nvPr/>
          </p:nvSpPr>
          <p:spPr>
            <a:xfrm>
              <a:off x="629593" y="1882265"/>
              <a:ext cx="3801894" cy="369332"/>
            </a:xfrm>
            <a:prstGeom prst="rect">
              <a:avLst/>
            </a:prstGeom>
            <a:noFill/>
          </p:spPr>
          <p:txBody>
            <a:bodyPr wrap="square">
              <a:spAutoFit/>
            </a:bodyPr>
            <a:lstStyle/>
            <a:p>
              <a:pPr marL="285750" indent="-285750">
                <a:buFont typeface="Wingdings" panose="05000000000000000000" pitchFamily="2" charset="2"/>
                <a:buChar char="Ø"/>
              </a:pPr>
              <a:r>
                <a:rPr lang="zh-CN" altLang="en-US" dirty="0">
                  <a:latin typeface="楷体" panose="02010609060101010101" pitchFamily="49" charset="-122"/>
                  <a:ea typeface="楷体" panose="02010609060101010101" pitchFamily="49" charset="-122"/>
                </a:rPr>
                <a:t>模型水印嵌入（训练）阶段：</a:t>
              </a:r>
            </a:p>
          </p:txBody>
        </p:sp>
      </p:grpSp>
      <p:sp>
        <p:nvSpPr>
          <p:cNvPr id="10" name="文本框 9">
            <a:extLst>
              <a:ext uri="{FF2B5EF4-FFF2-40B4-BE49-F238E27FC236}">
                <a16:creationId xmlns:a16="http://schemas.microsoft.com/office/drawing/2014/main" id="{FC210A4C-CA5F-4E52-9074-44A55862D450}"/>
              </a:ext>
            </a:extLst>
          </p:cNvPr>
          <p:cNvSpPr txBox="1"/>
          <p:nvPr/>
        </p:nvSpPr>
        <p:spPr>
          <a:xfrm>
            <a:off x="1557462" y="2368379"/>
            <a:ext cx="3801894" cy="369332"/>
          </a:xfrm>
          <a:prstGeom prst="rect">
            <a:avLst/>
          </a:prstGeom>
          <a:noFill/>
        </p:spPr>
        <p:txBody>
          <a:bodyPr wrap="square">
            <a:spAutoFit/>
          </a:bodyPr>
          <a:lstStyle/>
          <a:p>
            <a:pPr marL="285750" indent="-285750">
              <a:buFont typeface="Wingdings" panose="05000000000000000000" pitchFamily="2" charset="2"/>
              <a:buChar char="Ø"/>
            </a:pPr>
            <a:r>
              <a:rPr lang="zh-CN" altLang="en-US" dirty="0">
                <a:latin typeface="楷体" panose="02010609060101010101" pitchFamily="49" charset="-122"/>
                <a:ea typeface="楷体" panose="02010609060101010101" pitchFamily="49" charset="-122"/>
              </a:rPr>
              <a:t>模型水印验证阶段：</a:t>
            </a:r>
          </a:p>
        </p:txBody>
      </p:sp>
      <p:pic>
        <p:nvPicPr>
          <p:cNvPr id="11" name="图片 10">
            <a:extLst>
              <a:ext uri="{FF2B5EF4-FFF2-40B4-BE49-F238E27FC236}">
                <a16:creationId xmlns:a16="http://schemas.microsoft.com/office/drawing/2014/main" id="{20F13717-6F1D-44D7-8115-02C71CF9CBE2}"/>
              </a:ext>
            </a:extLst>
          </p:cNvPr>
          <p:cNvPicPr>
            <a:picLocks noChangeAspect="1"/>
          </p:cNvPicPr>
          <p:nvPr/>
        </p:nvPicPr>
        <p:blipFill>
          <a:blip r:embed="rId5"/>
          <a:stretch>
            <a:fillRect/>
          </a:stretch>
        </p:blipFill>
        <p:spPr>
          <a:xfrm>
            <a:off x="4079630" y="2362296"/>
            <a:ext cx="3993506" cy="459318"/>
          </a:xfrm>
          <a:prstGeom prst="rect">
            <a:avLst/>
          </a:prstGeom>
          <a:ln>
            <a:solidFill>
              <a:schemeClr val="tx1"/>
            </a:solidFill>
          </a:ln>
        </p:spPr>
      </p:pic>
      <p:sp>
        <p:nvSpPr>
          <p:cNvPr id="12" name="矩形 11">
            <a:extLst>
              <a:ext uri="{FF2B5EF4-FFF2-40B4-BE49-F238E27FC236}">
                <a16:creationId xmlns:a16="http://schemas.microsoft.com/office/drawing/2014/main" id="{283E68BD-59B3-4ABF-A2DE-46FD490EF1EB}"/>
              </a:ext>
            </a:extLst>
          </p:cNvPr>
          <p:cNvSpPr/>
          <p:nvPr/>
        </p:nvSpPr>
        <p:spPr>
          <a:xfrm>
            <a:off x="4153953" y="3662443"/>
            <a:ext cx="1331620" cy="351315"/>
          </a:xfrm>
          <a:prstGeom prst="rect">
            <a:avLst/>
          </a:prstGeom>
        </p:spPr>
        <p:txBody>
          <a:bodyPr wrap="square">
            <a:spAutoFit/>
          </a:bodyPr>
          <a:lstStyle/>
          <a:p>
            <a:pPr marL="0" lvl="1" algn="just" fontAlgn="base">
              <a:lnSpc>
                <a:spcPct val="140000"/>
              </a:lnSpc>
              <a:spcBef>
                <a:spcPts val="281"/>
              </a:spcBef>
            </a:pPr>
            <a:r>
              <a:rPr kumimoji="1" lang="zh-CN" altLang="en-US" sz="1350" dirty="0">
                <a:solidFill>
                  <a:srgbClr val="314371"/>
                </a:solidFill>
                <a:latin typeface="Arial"/>
                <a:ea typeface="微软雅黑"/>
                <a:cs typeface="+mn-ea"/>
                <a:sym typeface="+mn-lt"/>
              </a:rPr>
              <a:t>原始分类任务</a:t>
            </a:r>
            <a:endParaRPr kumimoji="1" lang="zh-CN" altLang="en-US" sz="1350" dirty="0">
              <a:solidFill>
                <a:srgbClr val="C00000"/>
              </a:solidFill>
              <a:latin typeface="Arial"/>
              <a:ea typeface="微软雅黑"/>
              <a:cs typeface="+mn-ea"/>
              <a:sym typeface="+mn-lt"/>
            </a:endParaRPr>
          </a:p>
        </p:txBody>
      </p:sp>
      <p:sp>
        <p:nvSpPr>
          <p:cNvPr id="13" name="矩形 12">
            <a:extLst>
              <a:ext uri="{FF2B5EF4-FFF2-40B4-BE49-F238E27FC236}">
                <a16:creationId xmlns:a16="http://schemas.microsoft.com/office/drawing/2014/main" id="{8AA5A8C1-527F-4D64-AD5D-40383B15284F}"/>
              </a:ext>
            </a:extLst>
          </p:cNvPr>
          <p:cNvSpPr/>
          <p:nvPr/>
        </p:nvSpPr>
        <p:spPr>
          <a:xfrm>
            <a:off x="5916592" y="3684447"/>
            <a:ext cx="1621721" cy="322524"/>
          </a:xfrm>
          <a:prstGeom prst="rect">
            <a:avLst/>
          </a:prstGeom>
        </p:spPr>
        <p:txBody>
          <a:bodyPr wrap="square">
            <a:spAutoFit/>
          </a:bodyPr>
          <a:lstStyle/>
          <a:p>
            <a:pPr marL="0" lvl="1" algn="just" fontAlgn="base">
              <a:lnSpc>
                <a:spcPct val="140000"/>
              </a:lnSpc>
              <a:spcBef>
                <a:spcPts val="281"/>
              </a:spcBef>
            </a:pPr>
            <a:r>
              <a:rPr kumimoji="1" lang="zh-CN" altLang="en-US" sz="1200" dirty="0">
                <a:solidFill>
                  <a:srgbClr val="C00000"/>
                </a:solidFill>
                <a:latin typeface="Arial"/>
                <a:ea typeface="微软雅黑"/>
                <a:cs typeface="+mn-ea"/>
                <a:sym typeface="+mn-lt"/>
              </a:rPr>
              <a:t>常用交叉熵损失</a:t>
            </a:r>
          </a:p>
        </p:txBody>
      </p:sp>
      <p:sp>
        <p:nvSpPr>
          <p:cNvPr id="14" name="文本框 13">
            <a:extLst>
              <a:ext uri="{FF2B5EF4-FFF2-40B4-BE49-F238E27FC236}">
                <a16:creationId xmlns:a16="http://schemas.microsoft.com/office/drawing/2014/main" id="{74DF4C7A-8684-4E6B-B0B9-C5B6E338DCD5}"/>
              </a:ext>
            </a:extLst>
          </p:cNvPr>
          <p:cNvSpPr txBox="1"/>
          <p:nvPr/>
        </p:nvSpPr>
        <p:spPr>
          <a:xfrm>
            <a:off x="4152428" y="4082599"/>
            <a:ext cx="1312138" cy="351315"/>
          </a:xfrm>
          <a:prstGeom prst="rect">
            <a:avLst/>
          </a:prstGeom>
          <a:noFill/>
        </p:spPr>
        <p:txBody>
          <a:bodyPr wrap="square">
            <a:spAutoFit/>
          </a:bodyPr>
          <a:lstStyle/>
          <a:p>
            <a:pPr marL="0" lvl="1" algn="just" fontAlgn="base">
              <a:lnSpc>
                <a:spcPct val="140000"/>
              </a:lnSpc>
              <a:spcBef>
                <a:spcPts val="281"/>
              </a:spcBef>
            </a:pPr>
            <a:r>
              <a:rPr kumimoji="1" lang="zh-CN" altLang="en-US" sz="1350" dirty="0">
                <a:solidFill>
                  <a:srgbClr val="314371"/>
                </a:solidFill>
                <a:latin typeface="Arial"/>
                <a:ea typeface="微软雅黑"/>
                <a:cs typeface="+mn-ea"/>
                <a:sym typeface="+mn-lt"/>
              </a:rPr>
              <a:t>水印嵌入任务</a:t>
            </a:r>
            <a:endParaRPr kumimoji="1" lang="zh-CN" altLang="en-US" sz="1350" dirty="0">
              <a:solidFill>
                <a:srgbClr val="C00000"/>
              </a:solidFill>
              <a:latin typeface="Arial"/>
              <a:ea typeface="微软雅黑"/>
              <a:cs typeface="+mn-ea"/>
              <a:sym typeface="+mn-lt"/>
            </a:endParaRPr>
          </a:p>
        </p:txBody>
      </p:sp>
      <p:grpSp>
        <p:nvGrpSpPr>
          <p:cNvPr id="15" name="组合 14">
            <a:extLst>
              <a:ext uri="{FF2B5EF4-FFF2-40B4-BE49-F238E27FC236}">
                <a16:creationId xmlns:a16="http://schemas.microsoft.com/office/drawing/2014/main" id="{7A389163-F28C-47FE-B418-341C998E3E8C}"/>
              </a:ext>
            </a:extLst>
          </p:cNvPr>
          <p:cNvGrpSpPr/>
          <p:nvPr/>
        </p:nvGrpSpPr>
        <p:grpSpPr>
          <a:xfrm>
            <a:off x="2508068" y="5974355"/>
            <a:ext cx="3597251" cy="369331"/>
            <a:chOff x="2452505" y="3475900"/>
            <a:chExt cx="3597251" cy="369331"/>
          </a:xfrm>
        </p:grpSpPr>
        <p:sp>
          <p:nvSpPr>
            <p:cNvPr id="16" name="矩形 15">
              <a:extLst>
                <a:ext uri="{FF2B5EF4-FFF2-40B4-BE49-F238E27FC236}">
                  <a16:creationId xmlns:a16="http://schemas.microsoft.com/office/drawing/2014/main" id="{9A0D0489-3DB9-4F7F-9737-C8853F48A000}"/>
                </a:ext>
              </a:extLst>
            </p:cNvPr>
            <p:cNvSpPr/>
            <p:nvPr/>
          </p:nvSpPr>
          <p:spPr>
            <a:xfrm>
              <a:off x="2817820" y="3483253"/>
              <a:ext cx="2646878" cy="338554"/>
            </a:xfrm>
            <a:prstGeom prst="rect">
              <a:avLst/>
            </a:prstGeom>
          </p:spPr>
          <p:txBody>
            <a:bodyPr wrap="none">
              <a:spAutoFit/>
            </a:bodyPr>
            <a:lstStyle/>
            <a:p>
              <a:r>
                <a:rPr lang="zh-CN" altLang="en-US" sz="1600" dirty="0">
                  <a:solidFill>
                    <a:srgbClr val="323232"/>
                  </a:solidFill>
                  <a:latin typeface="楷体" panose="02010609060101010101" pitchFamily="49" charset="-122"/>
                  <a:ea typeface="楷体" panose="02010609060101010101" pitchFamily="49" charset="-122"/>
                  <a:cs typeface="+mn-ea"/>
                  <a:sym typeface="+mn-lt"/>
                </a:rPr>
                <a:t>水印信息与</a:t>
              </a:r>
              <a:r>
                <a:rPr lang="zh-CN" altLang="en-US" sz="1600" b="1" dirty="0">
                  <a:solidFill>
                    <a:srgbClr val="C00000"/>
                  </a:solidFill>
                  <a:latin typeface="楷体" panose="02010609060101010101" pitchFamily="49" charset="-122"/>
                  <a:ea typeface="楷体" panose="02010609060101010101" pitchFamily="49" charset="-122"/>
                  <a:cs typeface="+mn-ea"/>
                  <a:sym typeface="+mn-lt"/>
                </a:rPr>
                <a:t>权值</a:t>
              </a:r>
              <a:r>
                <a:rPr lang="zh-CN" altLang="en-US" sz="1600" dirty="0">
                  <a:solidFill>
                    <a:srgbClr val="323232"/>
                  </a:solidFill>
                  <a:latin typeface="楷体" panose="02010609060101010101" pitchFamily="49" charset="-122"/>
                  <a:ea typeface="楷体" panose="02010609060101010101" pitchFamily="49" charset="-122"/>
                  <a:cs typeface="+mn-ea"/>
                  <a:sym typeface="+mn-lt"/>
                </a:rPr>
                <a:t>和</a:t>
              </a:r>
              <a:r>
                <a:rPr lang="zh-CN" altLang="en-US" sz="1600" b="1" dirty="0">
                  <a:solidFill>
                    <a:srgbClr val="C00000"/>
                  </a:solidFill>
                  <a:latin typeface="楷体" panose="02010609060101010101" pitchFamily="49" charset="-122"/>
                  <a:ea typeface="楷体" panose="02010609060101010101" pitchFamily="49" charset="-122"/>
                  <a:cs typeface="+mn-ea"/>
                  <a:sym typeface="+mn-lt"/>
                </a:rPr>
                <a:t>密钥</a:t>
              </a:r>
              <a:r>
                <a:rPr lang="zh-CN" altLang="en-US" sz="1600" dirty="0">
                  <a:solidFill>
                    <a:srgbClr val="323232"/>
                  </a:solidFill>
                  <a:latin typeface="楷体" panose="02010609060101010101" pitchFamily="49" charset="-122"/>
                  <a:ea typeface="楷体" panose="02010609060101010101" pitchFamily="49" charset="-122"/>
                  <a:cs typeface="+mn-ea"/>
                  <a:sym typeface="+mn-lt"/>
                </a:rPr>
                <a:t>相关</a:t>
              </a:r>
            </a:p>
          </p:txBody>
        </p:sp>
        <p:sp>
          <p:nvSpPr>
            <p:cNvPr id="17" name="圆角矩形 115">
              <a:extLst>
                <a:ext uri="{FF2B5EF4-FFF2-40B4-BE49-F238E27FC236}">
                  <a16:creationId xmlns:a16="http://schemas.microsoft.com/office/drawing/2014/main" id="{CA80199C-7B81-4AD8-95A7-425B084D2A72}"/>
                </a:ext>
              </a:extLst>
            </p:cNvPr>
            <p:cNvSpPr/>
            <p:nvPr/>
          </p:nvSpPr>
          <p:spPr bwMode="auto">
            <a:xfrm>
              <a:off x="2452505" y="3475900"/>
              <a:ext cx="3597251" cy="369331"/>
            </a:xfrm>
            <a:prstGeom prst="roundRect">
              <a:avLst/>
            </a:prstGeom>
            <a:noFill/>
            <a:ln w="34925" cmpd="sng">
              <a:solidFill>
                <a:srgbClr val="FF0000"/>
              </a:solidFill>
              <a:miter lim="800000"/>
              <a:headEnd/>
              <a:tailEnd/>
            </a:ln>
            <a:effectLst/>
          </p:spPr>
          <p:txBody>
            <a:bodyPr vert="horz" wrap="none" lIns="68580" tIns="34290" rIns="68580" bIns="34290" numCol="1" rtlCol="0" anchor="ctr" anchorCtr="0" compatLnSpc="1">
              <a:prstTxWarp prst="textNoShape">
                <a:avLst/>
              </a:prstTxWarp>
              <a:noAutofit/>
            </a:bodyPr>
            <a:lstStyle/>
            <a:p>
              <a:pPr indent="152396" eaLnBrk="0" fontAlgn="base" hangingPunct="0">
                <a:spcBef>
                  <a:spcPct val="0"/>
                </a:spcBef>
                <a:spcAft>
                  <a:spcPct val="0"/>
                </a:spcAft>
              </a:pPr>
              <a:endParaRPr lang="zh-CN" altLang="en-US" sz="1050" dirty="0">
                <a:solidFill>
                  <a:prstClr val="black"/>
                </a:solidFill>
                <a:latin typeface="微软雅黑" pitchFamily="34" charset="-122"/>
                <a:ea typeface="微软雅黑" pitchFamily="34" charset="-122"/>
                <a:cs typeface="Calibri" pitchFamily="34" charset="0"/>
              </a:endParaRPr>
            </a:p>
          </p:txBody>
        </p:sp>
      </p:grpSp>
      <p:pic>
        <p:nvPicPr>
          <p:cNvPr id="18" name="图片 17">
            <a:extLst>
              <a:ext uri="{FF2B5EF4-FFF2-40B4-BE49-F238E27FC236}">
                <a16:creationId xmlns:a16="http://schemas.microsoft.com/office/drawing/2014/main" id="{AF1CE70C-E9C8-4790-8598-D2383C20AB36}"/>
              </a:ext>
            </a:extLst>
          </p:cNvPr>
          <p:cNvPicPr>
            <a:picLocks noChangeAspect="1"/>
          </p:cNvPicPr>
          <p:nvPr/>
        </p:nvPicPr>
        <p:blipFill>
          <a:blip r:embed="rId6"/>
          <a:stretch>
            <a:fillRect/>
          </a:stretch>
        </p:blipFill>
        <p:spPr>
          <a:xfrm>
            <a:off x="2067168" y="3943513"/>
            <a:ext cx="1691085" cy="1237103"/>
          </a:xfrm>
          <a:prstGeom prst="rect">
            <a:avLst/>
          </a:prstGeom>
        </p:spPr>
      </p:pic>
      <p:sp>
        <p:nvSpPr>
          <p:cNvPr id="19" name="文本框 18">
            <a:extLst>
              <a:ext uri="{FF2B5EF4-FFF2-40B4-BE49-F238E27FC236}">
                <a16:creationId xmlns:a16="http://schemas.microsoft.com/office/drawing/2014/main" id="{ACD8F2FC-AC17-4F82-AFAC-2E2DDC0C8E20}"/>
              </a:ext>
            </a:extLst>
          </p:cNvPr>
          <p:cNvSpPr txBox="1"/>
          <p:nvPr/>
        </p:nvSpPr>
        <p:spPr>
          <a:xfrm>
            <a:off x="1552335" y="3026584"/>
            <a:ext cx="3801894" cy="369332"/>
          </a:xfrm>
          <a:prstGeom prst="rect">
            <a:avLst/>
          </a:prstGeom>
          <a:noFill/>
        </p:spPr>
        <p:txBody>
          <a:bodyPr wrap="square">
            <a:spAutoFit/>
          </a:bodyPr>
          <a:lstStyle/>
          <a:p>
            <a:pPr marL="285750" indent="-285750">
              <a:buFont typeface="Wingdings" panose="05000000000000000000" pitchFamily="2" charset="2"/>
              <a:buChar char="Ø"/>
            </a:pPr>
            <a:r>
              <a:rPr lang="zh-CN" altLang="en-US" dirty="0">
                <a:latin typeface="楷体" panose="02010609060101010101" pitchFamily="49" charset="-122"/>
                <a:ea typeface="楷体" panose="02010609060101010101" pitchFamily="49" charset="-122"/>
              </a:rPr>
              <a:t>实例：</a:t>
            </a:r>
          </a:p>
        </p:txBody>
      </p:sp>
      <p:pic>
        <p:nvPicPr>
          <p:cNvPr id="20" name="图片 19">
            <a:extLst>
              <a:ext uri="{FF2B5EF4-FFF2-40B4-BE49-F238E27FC236}">
                <a16:creationId xmlns:a16="http://schemas.microsoft.com/office/drawing/2014/main" id="{6C49A453-B80F-4AF9-9773-A2CC608F2C3C}"/>
              </a:ext>
            </a:extLst>
          </p:cNvPr>
          <p:cNvPicPr>
            <a:picLocks noChangeAspect="1"/>
          </p:cNvPicPr>
          <p:nvPr/>
        </p:nvPicPr>
        <p:blipFill>
          <a:blip r:embed="rId7"/>
          <a:stretch>
            <a:fillRect/>
          </a:stretch>
        </p:blipFill>
        <p:spPr>
          <a:xfrm>
            <a:off x="5328523" y="3686655"/>
            <a:ext cx="462812" cy="321246"/>
          </a:xfrm>
          <a:prstGeom prst="rect">
            <a:avLst/>
          </a:prstGeom>
        </p:spPr>
      </p:pic>
      <p:pic>
        <p:nvPicPr>
          <p:cNvPr id="21" name="图片 20">
            <a:extLst>
              <a:ext uri="{FF2B5EF4-FFF2-40B4-BE49-F238E27FC236}">
                <a16:creationId xmlns:a16="http://schemas.microsoft.com/office/drawing/2014/main" id="{B5127AA7-0B95-4741-96DD-B029FC25BB03}"/>
              </a:ext>
            </a:extLst>
          </p:cNvPr>
          <p:cNvPicPr>
            <a:picLocks noChangeAspect="1"/>
          </p:cNvPicPr>
          <p:nvPr/>
        </p:nvPicPr>
        <p:blipFill>
          <a:blip r:embed="rId8"/>
          <a:stretch>
            <a:fillRect/>
          </a:stretch>
        </p:blipFill>
        <p:spPr>
          <a:xfrm>
            <a:off x="5264785" y="4628409"/>
            <a:ext cx="1603656" cy="526200"/>
          </a:xfrm>
          <a:prstGeom prst="rect">
            <a:avLst/>
          </a:prstGeom>
        </p:spPr>
      </p:pic>
      <p:pic>
        <p:nvPicPr>
          <p:cNvPr id="22" name="图片 21">
            <a:extLst>
              <a:ext uri="{FF2B5EF4-FFF2-40B4-BE49-F238E27FC236}">
                <a16:creationId xmlns:a16="http://schemas.microsoft.com/office/drawing/2014/main" id="{26A30B0E-01A7-4E03-AD20-CF05F7605463}"/>
              </a:ext>
            </a:extLst>
          </p:cNvPr>
          <p:cNvPicPr>
            <a:picLocks noChangeAspect="1"/>
          </p:cNvPicPr>
          <p:nvPr/>
        </p:nvPicPr>
        <p:blipFill>
          <a:blip r:embed="rId9"/>
          <a:stretch>
            <a:fillRect/>
          </a:stretch>
        </p:blipFill>
        <p:spPr>
          <a:xfrm>
            <a:off x="6754628" y="4575712"/>
            <a:ext cx="1399468" cy="526200"/>
          </a:xfrm>
          <a:prstGeom prst="rect">
            <a:avLst/>
          </a:prstGeom>
        </p:spPr>
      </p:pic>
      <p:sp>
        <p:nvSpPr>
          <p:cNvPr id="23" name="文本框 22">
            <a:extLst>
              <a:ext uri="{FF2B5EF4-FFF2-40B4-BE49-F238E27FC236}">
                <a16:creationId xmlns:a16="http://schemas.microsoft.com/office/drawing/2014/main" id="{1A70BB7B-11AE-4629-8055-1380BED0B582}"/>
              </a:ext>
            </a:extLst>
          </p:cNvPr>
          <p:cNvSpPr txBox="1"/>
          <p:nvPr/>
        </p:nvSpPr>
        <p:spPr>
          <a:xfrm>
            <a:off x="4185131" y="5150033"/>
            <a:ext cx="1312138" cy="351315"/>
          </a:xfrm>
          <a:prstGeom prst="rect">
            <a:avLst/>
          </a:prstGeom>
          <a:noFill/>
        </p:spPr>
        <p:txBody>
          <a:bodyPr wrap="square">
            <a:spAutoFit/>
          </a:bodyPr>
          <a:lstStyle/>
          <a:p>
            <a:pPr marL="0" lvl="1" algn="just" fontAlgn="base">
              <a:lnSpc>
                <a:spcPct val="140000"/>
              </a:lnSpc>
              <a:spcBef>
                <a:spcPts val="281"/>
              </a:spcBef>
            </a:pPr>
            <a:r>
              <a:rPr kumimoji="1" lang="zh-CN" altLang="en-US" sz="1350" dirty="0">
                <a:solidFill>
                  <a:srgbClr val="314371"/>
                </a:solidFill>
                <a:latin typeface="Arial"/>
                <a:ea typeface="微软雅黑"/>
                <a:cs typeface="+mn-ea"/>
                <a:sym typeface="+mn-lt"/>
              </a:rPr>
              <a:t>验证阶段</a:t>
            </a:r>
            <a:endParaRPr kumimoji="1" lang="zh-CN" altLang="en-US" sz="1350" dirty="0">
              <a:solidFill>
                <a:srgbClr val="C00000"/>
              </a:solidFill>
              <a:latin typeface="Arial"/>
              <a:ea typeface="微软雅黑"/>
              <a:cs typeface="+mn-ea"/>
              <a:sym typeface="+mn-lt"/>
            </a:endParaRPr>
          </a:p>
        </p:txBody>
      </p:sp>
      <p:pic>
        <p:nvPicPr>
          <p:cNvPr id="24" name="图片 23">
            <a:extLst>
              <a:ext uri="{FF2B5EF4-FFF2-40B4-BE49-F238E27FC236}">
                <a16:creationId xmlns:a16="http://schemas.microsoft.com/office/drawing/2014/main" id="{1191B7F0-088E-4E12-8687-EDE783C8DD0F}"/>
              </a:ext>
            </a:extLst>
          </p:cNvPr>
          <p:cNvPicPr>
            <a:picLocks noChangeAspect="1"/>
          </p:cNvPicPr>
          <p:nvPr/>
        </p:nvPicPr>
        <p:blipFill>
          <a:blip r:embed="rId10"/>
          <a:stretch>
            <a:fillRect/>
          </a:stretch>
        </p:blipFill>
        <p:spPr>
          <a:xfrm>
            <a:off x="5193298" y="5177874"/>
            <a:ext cx="2616234" cy="723502"/>
          </a:xfrm>
          <a:prstGeom prst="rect">
            <a:avLst/>
          </a:prstGeom>
        </p:spPr>
      </p:pic>
      <p:sp>
        <p:nvSpPr>
          <p:cNvPr id="25" name="矩形 24">
            <a:extLst>
              <a:ext uri="{FF2B5EF4-FFF2-40B4-BE49-F238E27FC236}">
                <a16:creationId xmlns:a16="http://schemas.microsoft.com/office/drawing/2014/main" id="{962552A6-92F3-4C08-85E9-DA2F36D91365}"/>
              </a:ext>
            </a:extLst>
          </p:cNvPr>
          <p:cNvSpPr/>
          <p:nvPr/>
        </p:nvSpPr>
        <p:spPr>
          <a:xfrm>
            <a:off x="1913604" y="3535257"/>
            <a:ext cx="7131241" cy="2974736"/>
          </a:xfrm>
          <a:prstGeom prst="rect">
            <a:avLst/>
          </a:prstGeom>
          <a:noFill/>
          <a:ln w="19050">
            <a:solidFill>
              <a:srgbClr val="1F4E7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a:extLst>
              <a:ext uri="{FF2B5EF4-FFF2-40B4-BE49-F238E27FC236}">
                <a16:creationId xmlns:a16="http://schemas.microsoft.com/office/drawing/2014/main" id="{FA3E5E3C-0DEB-42DA-8D69-598D68D31732}"/>
              </a:ext>
            </a:extLst>
          </p:cNvPr>
          <p:cNvCxnSpPr/>
          <p:nvPr/>
        </p:nvCxnSpPr>
        <p:spPr>
          <a:xfrm>
            <a:off x="0" y="1136379"/>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3889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6AF9FFA-28CB-44EF-9F2C-2B24065B423F}"/>
              </a:ext>
            </a:extLst>
          </p:cNvPr>
          <p:cNvSpPr/>
          <p:nvPr/>
        </p:nvSpPr>
        <p:spPr>
          <a:xfrm>
            <a:off x="0" y="0"/>
            <a:ext cx="162962" cy="1231272"/>
          </a:xfrm>
          <a:prstGeom prst="rect">
            <a:avLst/>
          </a:prstGeom>
          <a:solidFill>
            <a:srgbClr val="5D759B"/>
          </a:solidFill>
          <a:ln>
            <a:solidFill>
              <a:srgbClr val="5D75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p>
        </p:txBody>
      </p:sp>
      <p:sp>
        <p:nvSpPr>
          <p:cNvPr id="3" name="矩形 2">
            <a:extLst>
              <a:ext uri="{FF2B5EF4-FFF2-40B4-BE49-F238E27FC236}">
                <a16:creationId xmlns:a16="http://schemas.microsoft.com/office/drawing/2014/main" id="{4D9330B8-4349-4E3D-B121-103C76AC31D2}"/>
              </a:ext>
            </a:extLst>
          </p:cNvPr>
          <p:cNvSpPr/>
          <p:nvPr/>
        </p:nvSpPr>
        <p:spPr>
          <a:xfrm>
            <a:off x="273059" y="1023167"/>
            <a:ext cx="2985148" cy="104148"/>
          </a:xfrm>
          <a:prstGeom prst="rect">
            <a:avLst/>
          </a:prstGeom>
          <a:gradFill flip="none" rotWithShape="1">
            <a:gsLst>
              <a:gs pos="61000">
                <a:srgbClr val="C2C4B6"/>
              </a:gs>
              <a:gs pos="100000">
                <a:srgbClr val="5D759B"/>
              </a:gs>
            </a:gsLst>
            <a:lin ang="8100000" scaled="1"/>
            <a:tileRect/>
          </a:gradFill>
          <a:ln>
            <a:solidFill>
              <a:srgbClr val="C2C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BBF8DE1D-A435-4F5A-9D45-01F0B523EBD5}"/>
              </a:ext>
            </a:extLst>
          </p:cNvPr>
          <p:cNvSpPr txBox="1"/>
          <p:nvPr/>
        </p:nvSpPr>
        <p:spPr>
          <a:xfrm>
            <a:off x="-16115" y="499947"/>
            <a:ext cx="3563495" cy="523220"/>
          </a:xfrm>
          <a:prstGeom prst="rect">
            <a:avLst/>
          </a:prstGeom>
          <a:noFill/>
        </p:spPr>
        <p:txBody>
          <a:bodyPr wrap="square" rtlCol="0">
            <a:spAutoFit/>
          </a:bodyPr>
          <a:lstStyle/>
          <a:p>
            <a:pPr algn="ctr"/>
            <a:r>
              <a:rPr lang="en-US" altLang="zh-CN" sz="2800" b="1" dirty="0">
                <a:solidFill>
                  <a:schemeClr val="accent1">
                    <a:lumMod val="50000"/>
                  </a:schemeClr>
                </a:solidFill>
                <a:latin typeface="微软雅黑" panose="020B0503020204020204" pitchFamily="34" charset="-122"/>
                <a:ea typeface="微软雅黑" panose="020B0503020204020204" pitchFamily="34" charset="-122"/>
              </a:rPr>
              <a:t>BACKGROUND </a:t>
            </a:r>
            <a:endParaRPr lang="zh-CN" altLang="en-US" sz="28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9F8E13DD-3641-4521-82B3-4A6841E581F5}"/>
              </a:ext>
            </a:extLst>
          </p:cNvPr>
          <p:cNvSpPr/>
          <p:nvPr/>
        </p:nvSpPr>
        <p:spPr>
          <a:xfrm>
            <a:off x="587505" y="1276085"/>
            <a:ext cx="2419711" cy="461665"/>
          </a:xfrm>
          <a:prstGeom prst="rect">
            <a:avLst/>
          </a:prstGeom>
        </p:spPr>
        <p:txBody>
          <a:bodyPr wrap="square">
            <a:spAutoFit/>
          </a:bodyPr>
          <a:lstStyle/>
          <a:p>
            <a:r>
              <a:rPr lang="zh-CN" altLang="en-US" sz="2400" b="1" dirty="0">
                <a:solidFill>
                  <a:schemeClr val="accent1">
                    <a:lumMod val="50000"/>
                  </a:schemeClr>
                </a:solidFill>
              </a:rPr>
              <a:t>Uchida </a:t>
            </a:r>
            <a:r>
              <a:rPr lang="en-US" altLang="zh-CN" sz="2400" b="1" dirty="0">
                <a:solidFill>
                  <a:schemeClr val="accent1">
                    <a:lumMod val="50000"/>
                  </a:schemeClr>
                </a:solidFill>
              </a:rPr>
              <a:t>et</a:t>
            </a:r>
            <a:r>
              <a:rPr lang="zh-CN" altLang="en-US" sz="2400" b="1" dirty="0">
                <a:solidFill>
                  <a:schemeClr val="accent1">
                    <a:lumMod val="50000"/>
                  </a:schemeClr>
                </a:solidFill>
              </a:rPr>
              <a:t> </a:t>
            </a:r>
            <a:r>
              <a:rPr lang="en-US" altLang="zh-CN" sz="2400" b="1" dirty="0">
                <a:solidFill>
                  <a:schemeClr val="accent1">
                    <a:lumMod val="50000"/>
                  </a:schemeClr>
                </a:solidFill>
              </a:rPr>
              <a:t>al.</a:t>
            </a:r>
            <a:endParaRPr lang="zh-CN" altLang="en-US" sz="2400" b="1" dirty="0">
              <a:solidFill>
                <a:schemeClr val="accent1">
                  <a:lumMod val="50000"/>
                </a:schemeClr>
              </a:solidFill>
            </a:endParaRPr>
          </a:p>
        </p:txBody>
      </p:sp>
      <p:sp>
        <p:nvSpPr>
          <p:cNvPr id="7" name="矩形 6">
            <a:extLst>
              <a:ext uri="{FF2B5EF4-FFF2-40B4-BE49-F238E27FC236}">
                <a16:creationId xmlns:a16="http://schemas.microsoft.com/office/drawing/2014/main" id="{D67C69A3-0E3C-4C41-8DE7-DA155EB0EDBF}"/>
              </a:ext>
            </a:extLst>
          </p:cNvPr>
          <p:cNvSpPr/>
          <p:nvPr/>
        </p:nvSpPr>
        <p:spPr>
          <a:xfrm>
            <a:off x="3258207" y="6519848"/>
            <a:ext cx="5608702" cy="276999"/>
          </a:xfrm>
          <a:prstGeom prst="rect">
            <a:avLst/>
          </a:prstGeom>
          <a:ln>
            <a:solidFill>
              <a:schemeClr val="accent5">
                <a:lumMod val="75000"/>
              </a:schemeClr>
            </a:solidFill>
          </a:ln>
        </p:spPr>
        <p:txBody>
          <a:bodyPr wrap="square">
            <a:spAutoFit/>
          </a:bodyPr>
          <a:lstStyle/>
          <a:p>
            <a:pPr algn="ctr"/>
            <a:r>
              <a:rPr lang="zh-CN" altLang="en-US" sz="1200" dirty="0"/>
              <a:t>Embedding Watermarks into Deep Neural Networks </a:t>
            </a:r>
            <a:r>
              <a:rPr lang="en-US" altLang="zh-CN" sz="1200" dirty="0"/>
              <a:t>(ICMR</a:t>
            </a:r>
            <a:r>
              <a:rPr lang="zh-CN" altLang="en-US" sz="1200" dirty="0"/>
              <a:t> </a:t>
            </a:r>
            <a:r>
              <a:rPr lang="en-US" altLang="zh-CN" sz="1200" dirty="0"/>
              <a:t>2017)</a:t>
            </a:r>
            <a:endParaRPr lang="zh-CN" altLang="en-US" sz="1200" dirty="0"/>
          </a:p>
        </p:txBody>
      </p:sp>
      <p:grpSp>
        <p:nvGrpSpPr>
          <p:cNvPr id="8" name="组合 7">
            <a:extLst>
              <a:ext uri="{FF2B5EF4-FFF2-40B4-BE49-F238E27FC236}">
                <a16:creationId xmlns:a16="http://schemas.microsoft.com/office/drawing/2014/main" id="{A4671B0C-A33D-4AF7-8483-AA648A478CCD}"/>
              </a:ext>
            </a:extLst>
          </p:cNvPr>
          <p:cNvGrpSpPr/>
          <p:nvPr/>
        </p:nvGrpSpPr>
        <p:grpSpPr>
          <a:xfrm>
            <a:off x="430140" y="3217365"/>
            <a:ext cx="5208032" cy="1601072"/>
            <a:chOff x="407390" y="4598569"/>
            <a:chExt cx="5208032" cy="1601072"/>
          </a:xfrm>
        </p:grpSpPr>
        <p:pic>
          <p:nvPicPr>
            <p:cNvPr id="9" name="图片 8">
              <a:extLst>
                <a:ext uri="{FF2B5EF4-FFF2-40B4-BE49-F238E27FC236}">
                  <a16:creationId xmlns:a16="http://schemas.microsoft.com/office/drawing/2014/main" id="{5483DA6C-2C3D-4628-BAB4-C1BC447B60E1}"/>
                </a:ext>
              </a:extLst>
            </p:cNvPr>
            <p:cNvPicPr>
              <a:picLocks noChangeAspect="1"/>
            </p:cNvPicPr>
            <p:nvPr/>
          </p:nvPicPr>
          <p:blipFill>
            <a:blip r:embed="rId3"/>
            <a:stretch>
              <a:fillRect/>
            </a:stretch>
          </p:blipFill>
          <p:spPr>
            <a:xfrm>
              <a:off x="407390" y="4598569"/>
              <a:ext cx="2921000" cy="571500"/>
            </a:xfrm>
            <a:prstGeom prst="rect">
              <a:avLst/>
            </a:prstGeom>
          </p:spPr>
        </p:pic>
        <p:pic>
          <p:nvPicPr>
            <p:cNvPr id="10" name="图片 9">
              <a:extLst>
                <a:ext uri="{FF2B5EF4-FFF2-40B4-BE49-F238E27FC236}">
                  <a16:creationId xmlns:a16="http://schemas.microsoft.com/office/drawing/2014/main" id="{3FA4EEF3-521C-422F-AED3-E3E665165865}"/>
                </a:ext>
              </a:extLst>
            </p:cNvPr>
            <p:cNvPicPr>
              <a:picLocks noChangeAspect="1"/>
            </p:cNvPicPr>
            <p:nvPr/>
          </p:nvPicPr>
          <p:blipFill>
            <a:blip r:embed="rId4"/>
            <a:stretch>
              <a:fillRect/>
            </a:stretch>
          </p:blipFill>
          <p:spPr>
            <a:xfrm>
              <a:off x="484622" y="5038728"/>
              <a:ext cx="4372473" cy="851175"/>
            </a:xfrm>
            <a:prstGeom prst="rect">
              <a:avLst/>
            </a:prstGeom>
          </p:spPr>
        </p:pic>
        <p:pic>
          <p:nvPicPr>
            <p:cNvPr id="11" name="图片 10">
              <a:extLst>
                <a:ext uri="{FF2B5EF4-FFF2-40B4-BE49-F238E27FC236}">
                  <a16:creationId xmlns:a16="http://schemas.microsoft.com/office/drawing/2014/main" id="{429D86C2-F9B1-4150-98F1-188CA53B7EF4}"/>
                </a:ext>
              </a:extLst>
            </p:cNvPr>
            <p:cNvPicPr>
              <a:picLocks noChangeAspect="1"/>
            </p:cNvPicPr>
            <p:nvPr/>
          </p:nvPicPr>
          <p:blipFill>
            <a:blip r:embed="rId5"/>
            <a:stretch>
              <a:fillRect/>
            </a:stretch>
          </p:blipFill>
          <p:spPr>
            <a:xfrm>
              <a:off x="484622" y="5856741"/>
              <a:ext cx="5130800" cy="342900"/>
            </a:xfrm>
            <a:prstGeom prst="rect">
              <a:avLst/>
            </a:prstGeom>
          </p:spPr>
        </p:pic>
      </p:grpSp>
      <p:pic>
        <p:nvPicPr>
          <p:cNvPr id="12" name="图片 11">
            <a:extLst>
              <a:ext uri="{FF2B5EF4-FFF2-40B4-BE49-F238E27FC236}">
                <a16:creationId xmlns:a16="http://schemas.microsoft.com/office/drawing/2014/main" id="{CE390338-5115-4381-8419-4B9CB298972B}"/>
              </a:ext>
            </a:extLst>
          </p:cNvPr>
          <p:cNvPicPr>
            <a:picLocks noChangeAspect="1"/>
          </p:cNvPicPr>
          <p:nvPr/>
        </p:nvPicPr>
        <p:blipFill>
          <a:blip r:embed="rId6"/>
          <a:stretch>
            <a:fillRect/>
          </a:stretch>
        </p:blipFill>
        <p:spPr>
          <a:xfrm>
            <a:off x="6608119" y="1160992"/>
            <a:ext cx="4768134" cy="2673983"/>
          </a:xfrm>
          <a:prstGeom prst="rect">
            <a:avLst/>
          </a:prstGeom>
        </p:spPr>
      </p:pic>
      <p:pic>
        <p:nvPicPr>
          <p:cNvPr id="13" name="图片 12">
            <a:extLst>
              <a:ext uri="{FF2B5EF4-FFF2-40B4-BE49-F238E27FC236}">
                <a16:creationId xmlns:a16="http://schemas.microsoft.com/office/drawing/2014/main" id="{F04CDB16-7B25-4124-A5E5-46988888DABF}"/>
              </a:ext>
            </a:extLst>
          </p:cNvPr>
          <p:cNvPicPr>
            <a:picLocks noChangeAspect="1"/>
          </p:cNvPicPr>
          <p:nvPr/>
        </p:nvPicPr>
        <p:blipFill rotWithShape="1">
          <a:blip r:embed="rId7"/>
          <a:srcRect r="2114"/>
          <a:stretch/>
        </p:blipFill>
        <p:spPr>
          <a:xfrm>
            <a:off x="597221" y="1851597"/>
            <a:ext cx="1826297" cy="287039"/>
          </a:xfrm>
          <a:prstGeom prst="rect">
            <a:avLst/>
          </a:prstGeom>
        </p:spPr>
      </p:pic>
      <p:pic>
        <p:nvPicPr>
          <p:cNvPr id="14" name="图片 13">
            <a:extLst>
              <a:ext uri="{FF2B5EF4-FFF2-40B4-BE49-F238E27FC236}">
                <a16:creationId xmlns:a16="http://schemas.microsoft.com/office/drawing/2014/main" id="{BDE48FCC-819E-4DD0-B43E-71D1419ED2AC}"/>
              </a:ext>
            </a:extLst>
          </p:cNvPr>
          <p:cNvPicPr>
            <a:picLocks noChangeAspect="1"/>
          </p:cNvPicPr>
          <p:nvPr/>
        </p:nvPicPr>
        <p:blipFill rotWithShape="1">
          <a:blip r:embed="rId8"/>
          <a:srcRect t="11255"/>
          <a:stretch/>
        </p:blipFill>
        <p:spPr>
          <a:xfrm>
            <a:off x="2670859" y="1851597"/>
            <a:ext cx="1905000" cy="328727"/>
          </a:xfrm>
          <a:prstGeom prst="rect">
            <a:avLst/>
          </a:prstGeom>
        </p:spPr>
      </p:pic>
      <p:pic>
        <p:nvPicPr>
          <p:cNvPr id="15" name="图片 14">
            <a:extLst>
              <a:ext uri="{FF2B5EF4-FFF2-40B4-BE49-F238E27FC236}">
                <a16:creationId xmlns:a16="http://schemas.microsoft.com/office/drawing/2014/main" id="{7AA5E352-0AF7-443C-A000-D960DE5CE623}"/>
              </a:ext>
            </a:extLst>
          </p:cNvPr>
          <p:cNvPicPr>
            <a:picLocks noChangeAspect="1"/>
          </p:cNvPicPr>
          <p:nvPr/>
        </p:nvPicPr>
        <p:blipFill>
          <a:blip r:embed="rId9"/>
          <a:stretch>
            <a:fillRect/>
          </a:stretch>
        </p:blipFill>
        <p:spPr>
          <a:xfrm>
            <a:off x="577596" y="2225859"/>
            <a:ext cx="2734249" cy="322218"/>
          </a:xfrm>
          <a:prstGeom prst="rect">
            <a:avLst/>
          </a:prstGeom>
        </p:spPr>
      </p:pic>
      <p:sp>
        <p:nvSpPr>
          <p:cNvPr id="16" name="矩形 15">
            <a:extLst>
              <a:ext uri="{FF2B5EF4-FFF2-40B4-BE49-F238E27FC236}">
                <a16:creationId xmlns:a16="http://schemas.microsoft.com/office/drawing/2014/main" id="{BBBD16C1-9704-437F-811C-ADF67A3209E4}"/>
              </a:ext>
            </a:extLst>
          </p:cNvPr>
          <p:cNvSpPr/>
          <p:nvPr/>
        </p:nvSpPr>
        <p:spPr>
          <a:xfrm>
            <a:off x="560011" y="2644634"/>
            <a:ext cx="3672865" cy="369332"/>
          </a:xfrm>
          <a:prstGeom prst="rect">
            <a:avLst/>
          </a:prstGeom>
        </p:spPr>
        <p:txBody>
          <a:bodyPr wrap="none">
            <a:spAutoFit/>
          </a:bodyPr>
          <a:lstStyle/>
          <a:p>
            <a:r>
              <a:rPr lang="en-US" altLang="zh-CN" u="sng" dirty="0">
                <a:solidFill>
                  <a:srgbClr val="C00000"/>
                </a:solidFill>
              </a:rPr>
              <a:t>Object:</a:t>
            </a:r>
            <a:r>
              <a:rPr lang="zh-CN" altLang="en-US" u="sng" dirty="0">
                <a:solidFill>
                  <a:srgbClr val="C00000"/>
                </a:solidFill>
              </a:rPr>
              <a:t> embed T-bit vector </a:t>
            </a:r>
            <a:r>
              <a:rPr lang="zh-CN" altLang="en-US" i="1" u="sng" dirty="0">
                <a:solidFill>
                  <a:srgbClr val="C00000"/>
                </a:solidFill>
              </a:rPr>
              <a:t>b</a:t>
            </a:r>
            <a:r>
              <a:rPr lang="zh-CN" altLang="en-US" u="sng" dirty="0">
                <a:solidFill>
                  <a:srgbClr val="C00000"/>
                </a:solidFill>
              </a:rPr>
              <a:t> into </a:t>
            </a:r>
            <a:r>
              <a:rPr lang="zh-CN" altLang="en-US" i="1" u="sng" dirty="0">
                <a:solidFill>
                  <a:srgbClr val="C00000"/>
                </a:solidFill>
              </a:rPr>
              <a:t>w</a:t>
            </a:r>
            <a:r>
              <a:rPr lang="zh-CN" altLang="en-US" u="sng" dirty="0">
                <a:solidFill>
                  <a:srgbClr val="C00000"/>
                </a:solidFill>
              </a:rPr>
              <a:t>.</a:t>
            </a:r>
          </a:p>
        </p:txBody>
      </p:sp>
      <p:sp>
        <p:nvSpPr>
          <p:cNvPr id="17" name="矩形 16">
            <a:extLst>
              <a:ext uri="{FF2B5EF4-FFF2-40B4-BE49-F238E27FC236}">
                <a16:creationId xmlns:a16="http://schemas.microsoft.com/office/drawing/2014/main" id="{7AED2A3B-1DFC-4F18-9BD0-7FDDF01BF9FA}"/>
              </a:ext>
            </a:extLst>
          </p:cNvPr>
          <p:cNvSpPr/>
          <p:nvPr/>
        </p:nvSpPr>
        <p:spPr>
          <a:xfrm>
            <a:off x="600346" y="4809992"/>
            <a:ext cx="5219314" cy="369332"/>
          </a:xfrm>
          <a:prstGeom prst="rect">
            <a:avLst/>
          </a:prstGeom>
        </p:spPr>
        <p:txBody>
          <a:bodyPr wrap="none">
            <a:spAutoFit/>
          </a:bodyPr>
          <a:lstStyle/>
          <a:p>
            <a:r>
              <a:rPr lang="zh-CN" altLang="en-US" i="1" u="sng" dirty="0">
                <a:solidFill>
                  <a:srgbClr val="C00000"/>
                </a:solidFill>
              </a:rPr>
              <a:t>w</a:t>
            </a:r>
            <a:r>
              <a:rPr lang="zh-CN" altLang="en-US" u="sng" dirty="0">
                <a:solidFill>
                  <a:srgbClr val="C00000"/>
                </a:solidFill>
              </a:rPr>
              <a:t> is an embedding target and </a:t>
            </a:r>
            <a:r>
              <a:rPr lang="zh-CN" altLang="en-US" i="1" u="sng" dirty="0">
                <a:solidFill>
                  <a:srgbClr val="C00000"/>
                </a:solidFill>
              </a:rPr>
              <a:t>X</a:t>
            </a:r>
            <a:r>
              <a:rPr lang="zh-CN" altLang="en-US" u="sng" dirty="0">
                <a:solidFill>
                  <a:srgbClr val="C00000"/>
                </a:solidFill>
              </a:rPr>
              <a:t> is a fixed parameter</a:t>
            </a:r>
          </a:p>
        </p:txBody>
      </p:sp>
      <p:pic>
        <p:nvPicPr>
          <p:cNvPr id="18" name="图片 17">
            <a:extLst>
              <a:ext uri="{FF2B5EF4-FFF2-40B4-BE49-F238E27FC236}">
                <a16:creationId xmlns:a16="http://schemas.microsoft.com/office/drawing/2014/main" id="{40313E93-6FDE-4BD3-B184-3223E4ABAA53}"/>
              </a:ext>
            </a:extLst>
          </p:cNvPr>
          <p:cNvPicPr>
            <a:picLocks noChangeAspect="1"/>
          </p:cNvPicPr>
          <p:nvPr/>
        </p:nvPicPr>
        <p:blipFill>
          <a:blip r:embed="rId10"/>
          <a:stretch>
            <a:fillRect/>
          </a:stretch>
        </p:blipFill>
        <p:spPr>
          <a:xfrm>
            <a:off x="5731448" y="3989199"/>
            <a:ext cx="2772427" cy="2002588"/>
          </a:xfrm>
          <a:prstGeom prst="rect">
            <a:avLst/>
          </a:prstGeom>
        </p:spPr>
      </p:pic>
      <p:cxnSp>
        <p:nvCxnSpPr>
          <p:cNvPr id="19" name="直接连接符 20">
            <a:extLst>
              <a:ext uri="{FF2B5EF4-FFF2-40B4-BE49-F238E27FC236}">
                <a16:creationId xmlns:a16="http://schemas.microsoft.com/office/drawing/2014/main" id="{D7CEE1F5-9C61-4FFE-8CB0-8F3ADF248A29}"/>
              </a:ext>
            </a:extLst>
          </p:cNvPr>
          <p:cNvCxnSpPr>
            <a:cxnSpLocks/>
          </p:cNvCxnSpPr>
          <p:nvPr/>
        </p:nvCxnSpPr>
        <p:spPr>
          <a:xfrm>
            <a:off x="5726383" y="995009"/>
            <a:ext cx="0" cy="5296300"/>
          </a:xfrm>
          <a:prstGeom prst="line">
            <a:avLst/>
          </a:prstGeom>
          <a:ln w="12700">
            <a:solidFill>
              <a:srgbClr val="5D759B"/>
            </a:solidFill>
            <a:prstDash val="dash"/>
          </a:ln>
        </p:spPr>
        <p:style>
          <a:lnRef idx="1">
            <a:schemeClr val="accent1"/>
          </a:lnRef>
          <a:fillRef idx="0">
            <a:schemeClr val="accent1"/>
          </a:fillRef>
          <a:effectRef idx="0">
            <a:schemeClr val="accent1"/>
          </a:effectRef>
          <a:fontRef idx="minor">
            <a:schemeClr val="tx1"/>
          </a:fontRef>
        </p:style>
      </p:cxnSp>
      <p:pic>
        <p:nvPicPr>
          <p:cNvPr id="20" name="图片 19">
            <a:extLst>
              <a:ext uri="{FF2B5EF4-FFF2-40B4-BE49-F238E27FC236}">
                <a16:creationId xmlns:a16="http://schemas.microsoft.com/office/drawing/2014/main" id="{30BB0DAC-3209-4E77-A07C-64B0AAF34CF4}"/>
              </a:ext>
            </a:extLst>
          </p:cNvPr>
          <p:cNvPicPr>
            <a:picLocks noChangeAspect="1"/>
          </p:cNvPicPr>
          <p:nvPr/>
        </p:nvPicPr>
        <p:blipFill>
          <a:blip r:embed="rId11"/>
          <a:stretch>
            <a:fillRect/>
          </a:stretch>
        </p:blipFill>
        <p:spPr>
          <a:xfrm>
            <a:off x="8382054" y="4386701"/>
            <a:ext cx="3544914" cy="877799"/>
          </a:xfrm>
          <a:prstGeom prst="rect">
            <a:avLst/>
          </a:prstGeom>
        </p:spPr>
      </p:pic>
      <p:pic>
        <p:nvPicPr>
          <p:cNvPr id="21" name="图片 20">
            <a:extLst>
              <a:ext uri="{FF2B5EF4-FFF2-40B4-BE49-F238E27FC236}">
                <a16:creationId xmlns:a16="http://schemas.microsoft.com/office/drawing/2014/main" id="{7DBBFBEE-80BB-4371-AF0A-2AC9884A572B}"/>
              </a:ext>
            </a:extLst>
          </p:cNvPr>
          <p:cNvPicPr>
            <a:picLocks noChangeAspect="1"/>
          </p:cNvPicPr>
          <p:nvPr/>
        </p:nvPicPr>
        <p:blipFill>
          <a:blip r:embed="rId12"/>
          <a:stretch>
            <a:fillRect/>
          </a:stretch>
        </p:blipFill>
        <p:spPr>
          <a:xfrm>
            <a:off x="680733" y="5438740"/>
            <a:ext cx="3245113" cy="293037"/>
          </a:xfrm>
          <a:prstGeom prst="rect">
            <a:avLst/>
          </a:prstGeom>
        </p:spPr>
      </p:pic>
      <p:pic>
        <p:nvPicPr>
          <p:cNvPr id="22" name="图片 21">
            <a:extLst>
              <a:ext uri="{FF2B5EF4-FFF2-40B4-BE49-F238E27FC236}">
                <a16:creationId xmlns:a16="http://schemas.microsoft.com/office/drawing/2014/main" id="{11220751-5F65-4BA0-8F0A-5B1F11F60217}"/>
              </a:ext>
            </a:extLst>
          </p:cNvPr>
          <p:cNvPicPr>
            <a:picLocks noChangeAspect="1"/>
          </p:cNvPicPr>
          <p:nvPr/>
        </p:nvPicPr>
        <p:blipFill>
          <a:blip r:embed="rId13"/>
          <a:stretch>
            <a:fillRect/>
          </a:stretch>
        </p:blipFill>
        <p:spPr>
          <a:xfrm>
            <a:off x="627791" y="5722609"/>
            <a:ext cx="2006600" cy="457200"/>
          </a:xfrm>
          <a:prstGeom prst="rect">
            <a:avLst/>
          </a:prstGeom>
        </p:spPr>
      </p:pic>
      <p:sp>
        <p:nvSpPr>
          <p:cNvPr id="23" name="流程图: 手动输入 7">
            <a:extLst>
              <a:ext uri="{FF2B5EF4-FFF2-40B4-BE49-F238E27FC236}">
                <a16:creationId xmlns:a16="http://schemas.microsoft.com/office/drawing/2014/main" id="{A61BC67D-EB06-464F-A798-DD1A8FD84E0C}"/>
              </a:ext>
            </a:extLst>
          </p:cNvPr>
          <p:cNvSpPr/>
          <p:nvPr/>
        </p:nvSpPr>
        <p:spPr>
          <a:xfrm rot="5400000" flipH="1" flipV="1">
            <a:off x="9502777" y="-1682455"/>
            <a:ext cx="917281" cy="446116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01 w 10000"/>
              <a:gd name="connsiteY0" fmla="*/ 565 h 10000"/>
              <a:gd name="connsiteX1" fmla="*/ 10000 w 10000"/>
              <a:gd name="connsiteY1" fmla="*/ 0 h 10000"/>
              <a:gd name="connsiteX2" fmla="*/ 10000 w 10000"/>
              <a:gd name="connsiteY2" fmla="*/ 10000 h 10000"/>
              <a:gd name="connsiteX3" fmla="*/ 0 w 10000"/>
              <a:gd name="connsiteY3" fmla="*/ 10000 h 10000"/>
              <a:gd name="connsiteX4" fmla="*/ 101 w 10000"/>
              <a:gd name="connsiteY4" fmla="*/ 565 h 10000"/>
              <a:gd name="connsiteX0" fmla="*/ 101 w 10000"/>
              <a:gd name="connsiteY0" fmla="*/ 1187 h 10000"/>
              <a:gd name="connsiteX1" fmla="*/ 10000 w 10000"/>
              <a:gd name="connsiteY1" fmla="*/ 0 h 10000"/>
              <a:gd name="connsiteX2" fmla="*/ 10000 w 10000"/>
              <a:gd name="connsiteY2" fmla="*/ 10000 h 10000"/>
              <a:gd name="connsiteX3" fmla="*/ 0 w 10000"/>
              <a:gd name="connsiteY3" fmla="*/ 10000 h 10000"/>
              <a:gd name="connsiteX4" fmla="*/ 101 w 10000"/>
              <a:gd name="connsiteY4" fmla="*/ 118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1" y="1187"/>
                </a:moveTo>
                <a:lnTo>
                  <a:pt x="10000" y="0"/>
                </a:lnTo>
                <a:lnTo>
                  <a:pt x="10000" y="10000"/>
                </a:lnTo>
                <a:lnTo>
                  <a:pt x="0" y="10000"/>
                </a:lnTo>
                <a:cubicBezTo>
                  <a:pt x="34" y="6855"/>
                  <a:pt x="67" y="4332"/>
                  <a:pt x="101" y="1187"/>
                </a:cubicBezTo>
                <a:close/>
              </a:path>
            </a:pathLst>
          </a:custGeom>
          <a:solidFill>
            <a:srgbClr val="5D759B"/>
          </a:solidFill>
          <a:ln>
            <a:solidFill>
              <a:srgbClr val="B8D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a16="http://schemas.microsoft.com/office/drawing/2014/main" id="{5861DBE8-B2C1-46AD-B13C-303ED61B08A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72729" y="200393"/>
            <a:ext cx="3408708" cy="720359"/>
          </a:xfrm>
          <a:prstGeom prst="rect">
            <a:avLst/>
          </a:prstGeom>
        </p:spPr>
      </p:pic>
    </p:spTree>
    <p:extLst>
      <p:ext uri="{BB962C8B-B14F-4D97-AF65-F5344CB8AC3E}">
        <p14:creationId xmlns:p14="http://schemas.microsoft.com/office/powerpoint/2010/main" val="4121504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7D0DB917-900F-48DC-A28B-87295DF32BF2}"/>
              </a:ext>
            </a:extLst>
          </p:cNvPr>
          <p:cNvSpPr/>
          <p:nvPr/>
        </p:nvSpPr>
        <p:spPr>
          <a:xfrm rot="5400000">
            <a:off x="2531989" y="-2185908"/>
            <a:ext cx="591950" cy="565977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 name="文本框 3">
            <a:extLst>
              <a:ext uri="{FF2B5EF4-FFF2-40B4-BE49-F238E27FC236}">
                <a16:creationId xmlns:a16="http://schemas.microsoft.com/office/drawing/2014/main" id="{728A8D76-029F-48F0-BC52-9F5BC66C1DCA}"/>
              </a:ext>
            </a:extLst>
          </p:cNvPr>
          <p:cNvSpPr txBox="1"/>
          <p:nvPr/>
        </p:nvSpPr>
        <p:spPr>
          <a:xfrm>
            <a:off x="166831" y="383550"/>
            <a:ext cx="7176215"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研究现状</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800" b="1" dirty="0">
                <a:solidFill>
                  <a:schemeClr val="bg1"/>
                </a:solidFill>
                <a:latin typeface="微软雅黑" panose="020B0503020204020204" pitchFamily="34" charset="-122"/>
                <a:ea typeface="微软雅黑" panose="020B0503020204020204" pitchFamily="34" charset="-122"/>
              </a:rPr>
              <a:t>经典模型水印算法</a:t>
            </a:r>
          </a:p>
        </p:txBody>
      </p:sp>
      <p:sp>
        <p:nvSpPr>
          <p:cNvPr id="5" name="矩形 4">
            <a:extLst>
              <a:ext uri="{FF2B5EF4-FFF2-40B4-BE49-F238E27FC236}">
                <a16:creationId xmlns:a16="http://schemas.microsoft.com/office/drawing/2014/main" id="{8AA32A64-B0BB-4007-AC16-F014112E0380}"/>
              </a:ext>
            </a:extLst>
          </p:cNvPr>
          <p:cNvSpPr/>
          <p:nvPr/>
        </p:nvSpPr>
        <p:spPr>
          <a:xfrm>
            <a:off x="1662582" y="1170581"/>
            <a:ext cx="2012089" cy="476541"/>
          </a:xfrm>
          <a:prstGeom prst="rect">
            <a:avLst/>
          </a:prstGeom>
        </p:spPr>
        <p:txBody>
          <a:bodyPr wrap="none">
            <a:spAutoFit/>
          </a:bodyPr>
          <a:lstStyle/>
          <a:p>
            <a:pPr marL="285750" lvl="1" indent="-285750" algn="just" fontAlgn="base">
              <a:lnSpc>
                <a:spcPct val="140000"/>
              </a:lnSpc>
              <a:spcBef>
                <a:spcPts val="281"/>
              </a:spcBef>
              <a:buFont typeface="Wingdings" panose="05000000000000000000" pitchFamily="2" charset="2"/>
              <a:buChar char="p"/>
            </a:pPr>
            <a:r>
              <a:rPr kumimoji="1" lang="zh-CN" altLang="en-US" sz="2000" b="1" dirty="0">
                <a:solidFill>
                  <a:srgbClr val="314371"/>
                </a:solidFill>
                <a:latin typeface="微软雅黑" panose="020B0503020204020204" pitchFamily="34" charset="-122"/>
                <a:ea typeface="微软雅黑" panose="020B0503020204020204" pitchFamily="34" charset="-122"/>
                <a:cs typeface="+mn-ea"/>
                <a:sym typeface="+mn-lt"/>
              </a:rPr>
              <a:t>黑盒模型水印</a:t>
            </a:r>
          </a:p>
        </p:txBody>
      </p:sp>
      <p:sp>
        <p:nvSpPr>
          <p:cNvPr id="6" name="文本框 5">
            <a:extLst>
              <a:ext uri="{FF2B5EF4-FFF2-40B4-BE49-F238E27FC236}">
                <a16:creationId xmlns:a16="http://schemas.microsoft.com/office/drawing/2014/main" id="{8CFBE7FD-ED01-48CF-B07E-AE72A8831E45}"/>
              </a:ext>
            </a:extLst>
          </p:cNvPr>
          <p:cNvSpPr txBox="1"/>
          <p:nvPr/>
        </p:nvSpPr>
        <p:spPr>
          <a:xfrm>
            <a:off x="2009196" y="1800218"/>
            <a:ext cx="3801894" cy="369332"/>
          </a:xfrm>
          <a:prstGeom prst="rect">
            <a:avLst/>
          </a:prstGeom>
          <a:noFill/>
        </p:spPr>
        <p:txBody>
          <a:bodyPr wrap="square">
            <a:spAutoFit/>
          </a:bodyPr>
          <a:lstStyle/>
          <a:p>
            <a:pPr marL="285750" indent="-285750">
              <a:buFont typeface="Wingdings" panose="05000000000000000000" pitchFamily="2" charset="2"/>
              <a:buChar char="Ø"/>
            </a:pPr>
            <a:r>
              <a:rPr lang="zh-CN" altLang="en-US" dirty="0">
                <a:latin typeface="楷体" panose="02010609060101010101" pitchFamily="49" charset="-122"/>
                <a:ea typeface="楷体" panose="02010609060101010101" pitchFamily="49" charset="-122"/>
              </a:rPr>
              <a:t>模型水印嵌入（训练）阶段：</a:t>
            </a:r>
          </a:p>
        </p:txBody>
      </p:sp>
      <p:sp>
        <p:nvSpPr>
          <p:cNvPr id="7" name="文本框 6">
            <a:extLst>
              <a:ext uri="{FF2B5EF4-FFF2-40B4-BE49-F238E27FC236}">
                <a16:creationId xmlns:a16="http://schemas.microsoft.com/office/drawing/2014/main" id="{298D001B-F2F9-4356-AD76-124F2DA045AA}"/>
              </a:ext>
            </a:extLst>
          </p:cNvPr>
          <p:cNvSpPr txBox="1"/>
          <p:nvPr/>
        </p:nvSpPr>
        <p:spPr>
          <a:xfrm>
            <a:off x="2014323" y="2384144"/>
            <a:ext cx="2418406" cy="369332"/>
          </a:xfrm>
          <a:prstGeom prst="rect">
            <a:avLst/>
          </a:prstGeom>
          <a:noFill/>
        </p:spPr>
        <p:txBody>
          <a:bodyPr wrap="square">
            <a:spAutoFit/>
          </a:bodyPr>
          <a:lstStyle/>
          <a:p>
            <a:pPr marL="285750" indent="-285750">
              <a:buFont typeface="Wingdings" panose="05000000000000000000" pitchFamily="2" charset="2"/>
              <a:buChar char="Ø"/>
            </a:pPr>
            <a:r>
              <a:rPr lang="zh-CN" altLang="en-US" dirty="0">
                <a:latin typeface="楷体" panose="02010609060101010101" pitchFamily="49" charset="-122"/>
                <a:ea typeface="楷体" panose="02010609060101010101" pitchFamily="49" charset="-122"/>
              </a:rPr>
              <a:t>模型水印验证阶段：</a:t>
            </a:r>
          </a:p>
        </p:txBody>
      </p:sp>
      <p:sp>
        <p:nvSpPr>
          <p:cNvPr id="8" name="文本框 7">
            <a:extLst>
              <a:ext uri="{FF2B5EF4-FFF2-40B4-BE49-F238E27FC236}">
                <a16:creationId xmlns:a16="http://schemas.microsoft.com/office/drawing/2014/main" id="{8767CFDD-D0DC-4AF4-81E3-B05DB417AAC6}"/>
              </a:ext>
            </a:extLst>
          </p:cNvPr>
          <p:cNvSpPr txBox="1"/>
          <p:nvPr/>
        </p:nvSpPr>
        <p:spPr>
          <a:xfrm>
            <a:off x="2009197" y="4161370"/>
            <a:ext cx="1055176" cy="369332"/>
          </a:xfrm>
          <a:prstGeom prst="rect">
            <a:avLst/>
          </a:prstGeom>
          <a:noFill/>
        </p:spPr>
        <p:txBody>
          <a:bodyPr wrap="square">
            <a:spAutoFit/>
          </a:bodyPr>
          <a:lstStyle/>
          <a:p>
            <a:pPr marL="285750" indent="-285750">
              <a:buFont typeface="Wingdings" panose="05000000000000000000" pitchFamily="2" charset="2"/>
              <a:buChar char="Ø"/>
            </a:pPr>
            <a:r>
              <a:rPr lang="zh-CN" altLang="en-US" dirty="0">
                <a:latin typeface="楷体" panose="02010609060101010101" pitchFamily="49" charset="-122"/>
                <a:ea typeface="楷体" panose="02010609060101010101" pitchFamily="49" charset="-122"/>
              </a:rPr>
              <a:t>实例：</a:t>
            </a:r>
          </a:p>
        </p:txBody>
      </p:sp>
      <p:pic>
        <p:nvPicPr>
          <p:cNvPr id="9" name="图片 8">
            <a:extLst>
              <a:ext uri="{FF2B5EF4-FFF2-40B4-BE49-F238E27FC236}">
                <a16:creationId xmlns:a16="http://schemas.microsoft.com/office/drawing/2014/main" id="{387DC6AE-E377-4422-B347-832AFE4145EC}"/>
              </a:ext>
            </a:extLst>
          </p:cNvPr>
          <p:cNvPicPr>
            <a:picLocks noChangeAspect="1"/>
          </p:cNvPicPr>
          <p:nvPr/>
        </p:nvPicPr>
        <p:blipFill>
          <a:blip r:embed="rId3"/>
          <a:stretch>
            <a:fillRect/>
          </a:stretch>
        </p:blipFill>
        <p:spPr>
          <a:xfrm>
            <a:off x="5365386" y="1787576"/>
            <a:ext cx="3919831" cy="412896"/>
          </a:xfrm>
          <a:prstGeom prst="rect">
            <a:avLst/>
          </a:prstGeom>
          <a:ln>
            <a:solidFill>
              <a:schemeClr val="tx1"/>
            </a:solidFill>
          </a:ln>
        </p:spPr>
      </p:pic>
      <p:pic>
        <p:nvPicPr>
          <p:cNvPr id="10" name="图片 9">
            <a:extLst>
              <a:ext uri="{FF2B5EF4-FFF2-40B4-BE49-F238E27FC236}">
                <a16:creationId xmlns:a16="http://schemas.microsoft.com/office/drawing/2014/main" id="{6EE43081-117D-4E2B-A649-D77E83FE2FE6}"/>
              </a:ext>
            </a:extLst>
          </p:cNvPr>
          <p:cNvPicPr>
            <a:picLocks noChangeAspect="1"/>
          </p:cNvPicPr>
          <p:nvPr/>
        </p:nvPicPr>
        <p:blipFill>
          <a:blip r:embed="rId4"/>
          <a:stretch>
            <a:fillRect/>
          </a:stretch>
        </p:blipFill>
        <p:spPr>
          <a:xfrm>
            <a:off x="4824597" y="2355666"/>
            <a:ext cx="888944" cy="442443"/>
          </a:xfrm>
          <a:prstGeom prst="rect">
            <a:avLst/>
          </a:prstGeom>
        </p:spPr>
      </p:pic>
      <p:sp>
        <p:nvSpPr>
          <p:cNvPr id="11" name="矩形 10">
            <a:extLst>
              <a:ext uri="{FF2B5EF4-FFF2-40B4-BE49-F238E27FC236}">
                <a16:creationId xmlns:a16="http://schemas.microsoft.com/office/drawing/2014/main" id="{9B32A40F-8CEA-4675-8DB8-64A22DBD057A}"/>
              </a:ext>
            </a:extLst>
          </p:cNvPr>
          <p:cNvSpPr/>
          <p:nvPr/>
        </p:nvSpPr>
        <p:spPr>
          <a:xfrm>
            <a:off x="5749608" y="2395260"/>
            <a:ext cx="843874" cy="322524"/>
          </a:xfrm>
          <a:prstGeom prst="rect">
            <a:avLst/>
          </a:prstGeom>
          <a:ln w="12700">
            <a:solidFill>
              <a:schemeClr val="tx1"/>
            </a:solidFill>
          </a:ln>
        </p:spPr>
        <p:txBody>
          <a:bodyPr wrap="square">
            <a:spAutoFit/>
          </a:bodyPr>
          <a:lstStyle/>
          <a:p>
            <a:pPr marL="0" lvl="1" algn="just" fontAlgn="base">
              <a:lnSpc>
                <a:spcPct val="140000"/>
              </a:lnSpc>
              <a:spcBef>
                <a:spcPts val="281"/>
              </a:spcBef>
            </a:pPr>
            <a:r>
              <a:rPr kumimoji="1" lang="zh-CN" altLang="en-US" sz="1200" dirty="0">
                <a:solidFill>
                  <a:srgbClr val="323232"/>
                </a:solidFill>
                <a:latin typeface="Arial"/>
                <a:ea typeface="微软雅黑"/>
                <a:cs typeface="+mn-ea"/>
                <a:sym typeface="+mn-lt"/>
              </a:rPr>
              <a:t>直接判断</a:t>
            </a:r>
          </a:p>
        </p:txBody>
      </p:sp>
      <p:pic>
        <p:nvPicPr>
          <p:cNvPr id="12" name="图片 11">
            <a:extLst>
              <a:ext uri="{FF2B5EF4-FFF2-40B4-BE49-F238E27FC236}">
                <a16:creationId xmlns:a16="http://schemas.microsoft.com/office/drawing/2014/main" id="{132490E0-DB9A-40F9-86BC-7BD9E1B95718}"/>
              </a:ext>
            </a:extLst>
          </p:cNvPr>
          <p:cNvPicPr>
            <a:picLocks noChangeAspect="1"/>
          </p:cNvPicPr>
          <p:nvPr/>
        </p:nvPicPr>
        <p:blipFill rotWithShape="1">
          <a:blip r:embed="rId5"/>
          <a:srcRect r="4033"/>
          <a:stretch/>
        </p:blipFill>
        <p:spPr>
          <a:xfrm>
            <a:off x="6714677" y="2369488"/>
            <a:ext cx="843874" cy="340386"/>
          </a:xfrm>
          <a:prstGeom prst="rect">
            <a:avLst/>
          </a:prstGeom>
        </p:spPr>
      </p:pic>
      <p:pic>
        <p:nvPicPr>
          <p:cNvPr id="13" name="图片 12">
            <a:extLst>
              <a:ext uri="{FF2B5EF4-FFF2-40B4-BE49-F238E27FC236}">
                <a16:creationId xmlns:a16="http://schemas.microsoft.com/office/drawing/2014/main" id="{F89BB16C-6711-470E-84CD-CBC31093E77F}"/>
              </a:ext>
            </a:extLst>
          </p:cNvPr>
          <p:cNvPicPr>
            <a:picLocks noChangeAspect="1"/>
          </p:cNvPicPr>
          <p:nvPr/>
        </p:nvPicPr>
        <p:blipFill>
          <a:blip r:embed="rId6"/>
          <a:stretch>
            <a:fillRect/>
          </a:stretch>
        </p:blipFill>
        <p:spPr>
          <a:xfrm>
            <a:off x="7740688" y="2425347"/>
            <a:ext cx="1637997" cy="328129"/>
          </a:xfrm>
          <a:prstGeom prst="rect">
            <a:avLst/>
          </a:prstGeom>
          <a:ln>
            <a:solidFill>
              <a:schemeClr val="tx1"/>
            </a:solidFill>
          </a:ln>
        </p:spPr>
      </p:pic>
      <p:grpSp>
        <p:nvGrpSpPr>
          <p:cNvPr id="14" name="组合 13">
            <a:extLst>
              <a:ext uri="{FF2B5EF4-FFF2-40B4-BE49-F238E27FC236}">
                <a16:creationId xmlns:a16="http://schemas.microsoft.com/office/drawing/2014/main" id="{3C1F9AB7-8961-4E13-89F1-96E00DE12187}"/>
              </a:ext>
            </a:extLst>
          </p:cNvPr>
          <p:cNvGrpSpPr/>
          <p:nvPr/>
        </p:nvGrpSpPr>
        <p:grpSpPr>
          <a:xfrm>
            <a:off x="3661324" y="4577511"/>
            <a:ext cx="4869351" cy="1822965"/>
            <a:chOff x="1239981" y="2307579"/>
            <a:chExt cx="7276927" cy="3429113"/>
          </a:xfrm>
        </p:grpSpPr>
        <p:grpSp>
          <p:nvGrpSpPr>
            <p:cNvPr id="15" name="组合 14">
              <a:extLst>
                <a:ext uri="{FF2B5EF4-FFF2-40B4-BE49-F238E27FC236}">
                  <a16:creationId xmlns:a16="http://schemas.microsoft.com/office/drawing/2014/main" id="{7C29AFFA-BA07-48BF-A0E8-3236E1EFCEE1}"/>
                </a:ext>
              </a:extLst>
            </p:cNvPr>
            <p:cNvGrpSpPr/>
            <p:nvPr/>
          </p:nvGrpSpPr>
          <p:grpSpPr>
            <a:xfrm>
              <a:off x="1239981" y="2307579"/>
              <a:ext cx="7276927" cy="3429113"/>
              <a:chOff x="1375978" y="2413968"/>
              <a:chExt cx="7276927" cy="3429113"/>
            </a:xfrm>
          </p:grpSpPr>
          <p:pic>
            <p:nvPicPr>
              <p:cNvPr id="18" name="图片 17">
                <a:extLst>
                  <a:ext uri="{FF2B5EF4-FFF2-40B4-BE49-F238E27FC236}">
                    <a16:creationId xmlns:a16="http://schemas.microsoft.com/office/drawing/2014/main" id="{F83489EC-8130-4227-AE61-3C85A20FA31B}"/>
                  </a:ext>
                </a:extLst>
              </p:cNvPr>
              <p:cNvPicPr>
                <a:picLocks noChangeAspect="1"/>
              </p:cNvPicPr>
              <p:nvPr/>
            </p:nvPicPr>
            <p:blipFill rotWithShape="1">
              <a:blip r:embed="rId7"/>
              <a:srcRect b="21416"/>
              <a:stretch/>
            </p:blipFill>
            <p:spPr>
              <a:xfrm>
                <a:off x="1455891" y="4240350"/>
                <a:ext cx="948169" cy="568383"/>
              </a:xfrm>
              <a:prstGeom prst="rect">
                <a:avLst/>
              </a:prstGeom>
            </p:spPr>
          </p:pic>
          <p:pic>
            <p:nvPicPr>
              <p:cNvPr id="19" name="图片 18">
                <a:extLst>
                  <a:ext uri="{FF2B5EF4-FFF2-40B4-BE49-F238E27FC236}">
                    <a16:creationId xmlns:a16="http://schemas.microsoft.com/office/drawing/2014/main" id="{610DBE8E-3054-40BE-AD34-26DCD110F2B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7192"/>
              <a:stretch/>
            </p:blipFill>
            <p:spPr>
              <a:xfrm>
                <a:off x="2544101" y="3827054"/>
                <a:ext cx="3905662" cy="1245427"/>
              </a:xfrm>
              <a:prstGeom prst="rect">
                <a:avLst/>
              </a:prstGeom>
            </p:spPr>
          </p:pic>
          <p:pic>
            <p:nvPicPr>
              <p:cNvPr id="20" name="Picture 2" descr="https://timgsa.baidu.com/timg?image&amp;quality=80&amp;size=b9999_10000&amp;sec=1569302962089&amp;di=10c283372f042205d763dcfdd47df063&amp;imgtype=0&amp;src=http%3A%2F%2F3qeqpr26caki16dnhd19sv6by6v-wpengine.netdna-ssl.com%2Fwp-content%2Fuploads%2F2017%2F08%2FSample-of-Images-from-the-ImageNet-Dataset-used-in-the-ILSVRC-Challenge.png">
                <a:extLst>
                  <a:ext uri="{FF2B5EF4-FFF2-40B4-BE49-F238E27FC236}">
                    <a16:creationId xmlns:a16="http://schemas.microsoft.com/office/drawing/2014/main" id="{E31D7E56-8CB8-4A98-A3C2-343C69D411C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3704" y="2413968"/>
                <a:ext cx="1318783" cy="1254783"/>
              </a:xfrm>
              <a:prstGeom prst="rect">
                <a:avLst/>
              </a:prstGeom>
              <a:noFill/>
              <a:extLst>
                <a:ext uri="{909E8E84-426E-40DD-AFC4-6F175D3DCCD1}">
                  <a14:hiddenFill xmlns:a14="http://schemas.microsoft.com/office/drawing/2010/main">
                    <a:solidFill>
                      <a:srgbClr val="FFFFFF"/>
                    </a:solidFill>
                  </a14:hiddenFill>
                </a:ext>
              </a:extLst>
            </p:spPr>
          </p:pic>
          <p:sp>
            <p:nvSpPr>
              <p:cNvPr id="21" name="文本框 20">
                <a:extLst>
                  <a:ext uri="{FF2B5EF4-FFF2-40B4-BE49-F238E27FC236}">
                    <a16:creationId xmlns:a16="http://schemas.microsoft.com/office/drawing/2014/main" id="{B812C097-1695-456E-886E-E2BCF5599F59}"/>
                  </a:ext>
                </a:extLst>
              </p:cNvPr>
              <p:cNvSpPr txBox="1"/>
              <p:nvPr/>
            </p:nvSpPr>
            <p:spPr>
              <a:xfrm>
                <a:off x="3113699" y="3369943"/>
                <a:ext cx="1310863" cy="564473"/>
              </a:xfrm>
              <a:prstGeom prst="rect">
                <a:avLst/>
              </a:prstGeom>
              <a:noFill/>
            </p:spPr>
            <p:txBody>
              <a:bodyPr wrap="none" rtlCol="0">
                <a:spAutoFit/>
              </a:bodyPr>
              <a:lstStyle/>
              <a:p>
                <a:pPr>
                  <a:defRPr/>
                </a:pPr>
                <a:r>
                  <a:rPr lang="zh-CN" altLang="en-US" sz="1350" kern="0" dirty="0">
                    <a:solidFill>
                      <a:srgbClr val="C00000"/>
                    </a:solidFill>
                    <a:latin typeface="Arial"/>
                    <a:ea typeface="微软雅黑"/>
                    <a:cs typeface="+mn-ea"/>
                    <a:sym typeface="+mn-lt"/>
                  </a:rPr>
                  <a:t>植入后门</a:t>
                </a:r>
              </a:p>
            </p:txBody>
          </p:sp>
          <p:sp>
            <p:nvSpPr>
              <p:cNvPr id="22" name="下箭头 2">
                <a:extLst>
                  <a:ext uri="{FF2B5EF4-FFF2-40B4-BE49-F238E27FC236}">
                    <a16:creationId xmlns:a16="http://schemas.microsoft.com/office/drawing/2014/main" id="{61A18146-F695-4134-969C-CBA11B138B39}"/>
                  </a:ext>
                </a:extLst>
              </p:cNvPr>
              <p:cNvSpPr/>
              <p:nvPr/>
            </p:nvSpPr>
            <p:spPr bwMode="auto">
              <a:xfrm>
                <a:off x="4512360" y="3510274"/>
                <a:ext cx="192909" cy="288032"/>
              </a:xfrm>
              <a:prstGeom prst="downArrow">
                <a:avLst/>
              </a:prstGeom>
              <a:solidFill>
                <a:srgbClr val="323232"/>
              </a:solidFill>
              <a:ln w="3175" cmpd="sng">
                <a:solidFill>
                  <a:srgbClr val="323232"/>
                </a:solidFill>
                <a:miter lim="800000"/>
                <a:headEnd/>
                <a:tailEnd/>
              </a:ln>
              <a:effectLst/>
            </p:spPr>
            <p:txBody>
              <a:bodyPr vert="horz" wrap="none" lIns="68580" tIns="34290" rIns="68580" bIns="34290" numCol="1" rtlCol="0" anchor="ctr" anchorCtr="0" compatLnSpc="1">
                <a:prstTxWarp prst="textNoShape">
                  <a:avLst/>
                </a:prstTxWarp>
                <a:noAutofit/>
              </a:bodyPr>
              <a:lstStyle/>
              <a:p>
                <a:pPr indent="152396" eaLnBrk="0" fontAlgn="base" hangingPunct="0">
                  <a:spcBef>
                    <a:spcPct val="0"/>
                  </a:spcBef>
                  <a:spcAft>
                    <a:spcPct val="0"/>
                  </a:spcAft>
                  <a:defRPr/>
                </a:pPr>
                <a:endParaRPr lang="zh-CN" altLang="en-US" sz="1200" kern="0" dirty="0">
                  <a:solidFill>
                    <a:prstClr val="black"/>
                  </a:solidFill>
                  <a:latin typeface="Arial"/>
                  <a:ea typeface="微软雅黑"/>
                  <a:cs typeface="+mn-ea"/>
                  <a:sym typeface="+mn-lt"/>
                </a:endParaRPr>
              </a:p>
            </p:txBody>
          </p:sp>
          <p:sp>
            <p:nvSpPr>
              <p:cNvPr id="23" name="文本框 22">
                <a:extLst>
                  <a:ext uri="{FF2B5EF4-FFF2-40B4-BE49-F238E27FC236}">
                    <a16:creationId xmlns:a16="http://schemas.microsoft.com/office/drawing/2014/main" id="{8A24F5FF-C44D-424B-9BDE-7E31BA0E29ED}"/>
                  </a:ext>
                </a:extLst>
              </p:cNvPr>
              <p:cNvSpPr txBox="1"/>
              <p:nvPr/>
            </p:nvSpPr>
            <p:spPr>
              <a:xfrm>
                <a:off x="6124365" y="2833340"/>
                <a:ext cx="793418" cy="564473"/>
              </a:xfrm>
              <a:prstGeom prst="rect">
                <a:avLst/>
              </a:prstGeom>
              <a:noFill/>
            </p:spPr>
            <p:txBody>
              <a:bodyPr wrap="none" rtlCol="0">
                <a:spAutoFit/>
              </a:bodyPr>
              <a:lstStyle/>
              <a:p>
                <a:pPr>
                  <a:defRPr/>
                </a:pPr>
                <a:r>
                  <a:rPr lang="zh-CN" altLang="en-US" sz="1350" kern="0" dirty="0">
                    <a:solidFill>
                      <a:srgbClr val="323232"/>
                    </a:solidFill>
                    <a:latin typeface="Arial"/>
                    <a:ea typeface="微软雅黑"/>
                    <a:cs typeface="+mn-ea"/>
                    <a:sym typeface="+mn-lt"/>
                  </a:rPr>
                  <a:t>训练</a:t>
                </a:r>
              </a:p>
            </p:txBody>
          </p:sp>
          <p:sp>
            <p:nvSpPr>
              <p:cNvPr id="24" name="文本框 23">
                <a:extLst>
                  <a:ext uri="{FF2B5EF4-FFF2-40B4-BE49-F238E27FC236}">
                    <a16:creationId xmlns:a16="http://schemas.microsoft.com/office/drawing/2014/main" id="{D1A3BD44-057C-4F24-B2BB-06B0C8E73739}"/>
                  </a:ext>
                </a:extLst>
              </p:cNvPr>
              <p:cNvSpPr txBox="1"/>
              <p:nvPr/>
            </p:nvSpPr>
            <p:spPr>
              <a:xfrm>
                <a:off x="1375978" y="4887819"/>
                <a:ext cx="1310863" cy="955262"/>
              </a:xfrm>
              <a:prstGeom prst="rect">
                <a:avLst/>
              </a:prstGeom>
              <a:noFill/>
            </p:spPr>
            <p:txBody>
              <a:bodyPr wrap="none" rtlCol="0">
                <a:spAutoFit/>
              </a:bodyPr>
              <a:lstStyle/>
              <a:p>
                <a:pPr>
                  <a:defRPr/>
                </a:pPr>
                <a:r>
                  <a:rPr lang="zh-CN" altLang="en-US" sz="1350" kern="0" dirty="0">
                    <a:solidFill>
                      <a:srgbClr val="323232"/>
                    </a:solidFill>
                    <a:latin typeface="Arial"/>
                    <a:ea typeface="微软雅黑"/>
                    <a:cs typeface="+mn-ea"/>
                    <a:sym typeface="+mn-lt"/>
                  </a:rPr>
                  <a:t>触发图片</a:t>
                </a:r>
                <a:endParaRPr lang="en-US" altLang="zh-CN" sz="1350" kern="0" dirty="0">
                  <a:solidFill>
                    <a:srgbClr val="323232"/>
                  </a:solidFill>
                  <a:latin typeface="Arial"/>
                  <a:ea typeface="微软雅黑"/>
                  <a:cs typeface="+mn-ea"/>
                  <a:sym typeface="+mn-lt"/>
                </a:endParaRPr>
              </a:p>
              <a:p>
                <a:pPr algn="ctr">
                  <a:defRPr/>
                </a:pPr>
                <a:r>
                  <a:rPr lang="en-US" altLang="zh-CN" sz="1350" kern="0" dirty="0">
                    <a:solidFill>
                      <a:srgbClr val="FF0000"/>
                    </a:solidFill>
                    <a:latin typeface="Times New Roman" panose="02020603050405020304" pitchFamily="18" charset="0"/>
                    <a:ea typeface="微软雅黑"/>
                    <a:cs typeface="Times New Roman" panose="02020603050405020304" pitchFamily="18" charset="0"/>
                    <a:sym typeface="+mn-lt"/>
                  </a:rPr>
                  <a:t>X</a:t>
                </a:r>
                <a:r>
                  <a:rPr lang="en-US" altLang="zh-CN" sz="1350" kern="0" baseline="-25000" dirty="0">
                    <a:solidFill>
                      <a:srgbClr val="FF0000"/>
                    </a:solidFill>
                    <a:latin typeface="Times New Roman" panose="02020603050405020304" pitchFamily="18" charset="0"/>
                    <a:ea typeface="微软雅黑"/>
                    <a:cs typeface="Times New Roman" panose="02020603050405020304" pitchFamily="18" charset="0"/>
                    <a:sym typeface="+mn-lt"/>
                  </a:rPr>
                  <a:t>T</a:t>
                </a:r>
                <a:endParaRPr lang="zh-CN" altLang="en-US" sz="1350" kern="0" baseline="-25000" dirty="0">
                  <a:solidFill>
                    <a:srgbClr val="FF0000"/>
                  </a:solidFill>
                  <a:latin typeface="Times New Roman" panose="02020603050405020304" pitchFamily="18" charset="0"/>
                  <a:ea typeface="微软雅黑"/>
                  <a:cs typeface="Times New Roman" panose="02020603050405020304" pitchFamily="18" charset="0"/>
                  <a:sym typeface="+mn-lt"/>
                </a:endParaRPr>
              </a:p>
            </p:txBody>
          </p:sp>
          <p:sp>
            <p:nvSpPr>
              <p:cNvPr id="25" name="文本框 24">
                <a:extLst>
                  <a:ext uri="{FF2B5EF4-FFF2-40B4-BE49-F238E27FC236}">
                    <a16:creationId xmlns:a16="http://schemas.microsoft.com/office/drawing/2014/main" id="{74DE81C8-040F-49DD-8E3A-E627B43F22BD}"/>
                  </a:ext>
                </a:extLst>
              </p:cNvPr>
              <p:cNvSpPr txBox="1"/>
              <p:nvPr/>
            </p:nvSpPr>
            <p:spPr>
              <a:xfrm>
                <a:off x="6436512" y="4916563"/>
                <a:ext cx="2216393" cy="564473"/>
              </a:xfrm>
              <a:prstGeom prst="rect">
                <a:avLst/>
              </a:prstGeom>
              <a:noFill/>
            </p:spPr>
            <p:txBody>
              <a:bodyPr wrap="none" rtlCol="0">
                <a:spAutoFit/>
              </a:bodyPr>
              <a:lstStyle/>
              <a:p>
                <a:pPr>
                  <a:defRPr/>
                </a:pPr>
                <a:r>
                  <a:rPr lang="zh-CN" altLang="en-US" sz="1350" kern="0" dirty="0">
                    <a:solidFill>
                      <a:srgbClr val="323232"/>
                    </a:solidFill>
                    <a:latin typeface="Arial"/>
                    <a:ea typeface="微软雅黑"/>
                    <a:cs typeface="+mn-ea"/>
                    <a:sym typeface="+mn-lt"/>
                  </a:rPr>
                  <a:t>水印</a:t>
                </a:r>
                <a:r>
                  <a:rPr lang="en-US" altLang="zh-CN" sz="1350" kern="0" dirty="0">
                    <a:solidFill>
                      <a:srgbClr val="323232"/>
                    </a:solidFill>
                    <a:latin typeface="Arial"/>
                    <a:ea typeface="微软雅黑"/>
                    <a:cs typeface="+mn-ea"/>
                    <a:sym typeface="+mn-lt"/>
                  </a:rPr>
                  <a:t>: </a:t>
                </a:r>
                <a:r>
                  <a:rPr lang="zh-CN" altLang="en-US" sz="1350" kern="0" dirty="0">
                    <a:solidFill>
                      <a:srgbClr val="323232"/>
                    </a:solidFill>
                    <a:latin typeface="Arial"/>
                    <a:ea typeface="微软雅黑"/>
                    <a:cs typeface="+mn-ea"/>
                    <a:sym typeface="+mn-lt"/>
                  </a:rPr>
                  <a:t>特殊输出</a:t>
                </a:r>
                <a:r>
                  <a:rPr lang="en-US" altLang="zh-CN" sz="1350" kern="0" dirty="0">
                    <a:solidFill>
                      <a:srgbClr val="FF0000"/>
                    </a:solidFill>
                    <a:latin typeface="Times New Roman" panose="02020603050405020304" pitchFamily="18" charset="0"/>
                    <a:ea typeface="微软雅黑"/>
                    <a:cs typeface="Times New Roman" panose="02020603050405020304" pitchFamily="18" charset="0"/>
                    <a:sym typeface="+mn-lt"/>
                  </a:rPr>
                  <a:t>L</a:t>
                </a:r>
                <a:r>
                  <a:rPr lang="en-US" altLang="zh-CN" sz="1350" kern="0" baseline="-25000" dirty="0">
                    <a:solidFill>
                      <a:srgbClr val="FF0000"/>
                    </a:solidFill>
                    <a:latin typeface="Times New Roman" panose="02020603050405020304" pitchFamily="18" charset="0"/>
                    <a:ea typeface="微软雅黑"/>
                    <a:cs typeface="Times New Roman" panose="02020603050405020304" pitchFamily="18" charset="0"/>
                    <a:sym typeface="+mn-lt"/>
                  </a:rPr>
                  <a:t>b</a:t>
                </a:r>
                <a:endParaRPr lang="zh-CN" altLang="en-US" sz="1350" kern="0" dirty="0">
                  <a:solidFill>
                    <a:srgbClr val="323232"/>
                  </a:solidFill>
                  <a:latin typeface="Arial"/>
                  <a:ea typeface="微软雅黑"/>
                  <a:cs typeface="+mn-ea"/>
                  <a:sym typeface="+mn-lt"/>
                </a:endParaRPr>
              </a:p>
            </p:txBody>
          </p:sp>
          <p:sp>
            <p:nvSpPr>
              <p:cNvPr id="26" name="文本框 25">
                <a:extLst>
                  <a:ext uri="{FF2B5EF4-FFF2-40B4-BE49-F238E27FC236}">
                    <a16:creationId xmlns:a16="http://schemas.microsoft.com/office/drawing/2014/main" id="{B005562A-30FA-46CE-9EB6-85BE8307A086}"/>
                  </a:ext>
                </a:extLst>
              </p:cNvPr>
              <p:cNvSpPr txBox="1"/>
              <p:nvPr/>
            </p:nvSpPr>
            <p:spPr>
              <a:xfrm>
                <a:off x="3958363" y="4873158"/>
                <a:ext cx="1310863" cy="564473"/>
              </a:xfrm>
              <a:prstGeom prst="rect">
                <a:avLst/>
              </a:prstGeom>
              <a:noFill/>
            </p:spPr>
            <p:txBody>
              <a:bodyPr wrap="none" rtlCol="0">
                <a:spAutoFit/>
              </a:bodyPr>
              <a:lstStyle/>
              <a:p>
                <a:pPr>
                  <a:defRPr/>
                </a:pPr>
                <a:r>
                  <a:rPr lang="zh-CN" altLang="en-US" sz="1350" kern="0" dirty="0">
                    <a:solidFill>
                      <a:srgbClr val="323232"/>
                    </a:solidFill>
                    <a:latin typeface="Arial"/>
                    <a:ea typeface="微软雅黑"/>
                    <a:cs typeface="+mn-ea"/>
                    <a:sym typeface="+mn-lt"/>
                  </a:rPr>
                  <a:t>分类模型</a:t>
                </a:r>
              </a:p>
            </p:txBody>
          </p:sp>
          <p:sp>
            <p:nvSpPr>
              <p:cNvPr id="27" name="文本框 26">
                <a:extLst>
                  <a:ext uri="{FF2B5EF4-FFF2-40B4-BE49-F238E27FC236}">
                    <a16:creationId xmlns:a16="http://schemas.microsoft.com/office/drawing/2014/main" id="{B331E710-66BE-4D4E-97DF-40CADBB76685}"/>
                  </a:ext>
                </a:extLst>
              </p:cNvPr>
              <p:cNvSpPr txBox="1"/>
              <p:nvPr/>
            </p:nvSpPr>
            <p:spPr>
              <a:xfrm>
                <a:off x="6471311" y="4188247"/>
                <a:ext cx="1569587" cy="564473"/>
              </a:xfrm>
              <a:prstGeom prst="rect">
                <a:avLst/>
              </a:prstGeom>
              <a:noFill/>
            </p:spPr>
            <p:txBody>
              <a:bodyPr wrap="none" rtlCol="0">
                <a:spAutoFit/>
              </a:bodyPr>
              <a:lstStyle/>
              <a:p>
                <a:pPr>
                  <a:defRPr/>
                </a:pPr>
                <a:r>
                  <a:rPr lang="zh-CN" altLang="en-US" sz="1350" kern="0" dirty="0">
                    <a:solidFill>
                      <a:srgbClr val="C00000"/>
                    </a:solidFill>
                    <a:latin typeface="Arial"/>
                    <a:ea typeface="微软雅黑"/>
                    <a:cs typeface="+mn-ea"/>
                    <a:sym typeface="+mn-lt"/>
                  </a:rPr>
                  <a:t>标签：汽车</a:t>
                </a:r>
              </a:p>
            </p:txBody>
          </p:sp>
        </p:grpSp>
        <p:pic>
          <p:nvPicPr>
            <p:cNvPr id="16" name="图片 15">
              <a:extLst>
                <a:ext uri="{FF2B5EF4-FFF2-40B4-BE49-F238E27FC236}">
                  <a16:creationId xmlns:a16="http://schemas.microsoft.com/office/drawing/2014/main" id="{E451EC69-F7FE-4F38-B4B1-13CC43F4E492}"/>
                </a:ext>
              </a:extLst>
            </p:cNvPr>
            <p:cNvPicPr>
              <a:picLocks noChangeAspect="1"/>
            </p:cNvPicPr>
            <p:nvPr/>
          </p:nvPicPr>
          <p:blipFill rotWithShape="1">
            <a:blip r:embed="rId7"/>
            <a:srcRect b="21416"/>
            <a:stretch/>
          </p:blipFill>
          <p:spPr>
            <a:xfrm>
              <a:off x="3047676" y="2563171"/>
              <a:ext cx="1170918" cy="701910"/>
            </a:xfrm>
            <a:prstGeom prst="rect">
              <a:avLst/>
            </a:prstGeom>
          </p:spPr>
        </p:pic>
        <p:pic>
          <p:nvPicPr>
            <p:cNvPr id="17" name="图形 7" descr="添加">
              <a:extLst>
                <a:ext uri="{FF2B5EF4-FFF2-40B4-BE49-F238E27FC236}">
                  <a16:creationId xmlns:a16="http://schemas.microsoft.com/office/drawing/2014/main" id="{636CCF1E-E198-4B22-A55B-955747F7D83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83968" y="2829781"/>
              <a:ext cx="358815" cy="358815"/>
            </a:xfrm>
            <a:prstGeom prst="rect">
              <a:avLst/>
            </a:prstGeom>
          </p:spPr>
        </p:pic>
      </p:grpSp>
      <p:sp>
        <p:nvSpPr>
          <p:cNvPr id="28" name="文本框 27">
            <a:extLst>
              <a:ext uri="{FF2B5EF4-FFF2-40B4-BE49-F238E27FC236}">
                <a16:creationId xmlns:a16="http://schemas.microsoft.com/office/drawing/2014/main" id="{A2764F10-6FE7-4D7F-A4D0-32733B99B18A}"/>
              </a:ext>
            </a:extLst>
          </p:cNvPr>
          <p:cNvSpPr txBox="1"/>
          <p:nvPr/>
        </p:nvSpPr>
        <p:spPr>
          <a:xfrm>
            <a:off x="2009196" y="2965904"/>
            <a:ext cx="3801894" cy="369332"/>
          </a:xfrm>
          <a:prstGeom prst="rect">
            <a:avLst/>
          </a:prstGeom>
          <a:noFill/>
        </p:spPr>
        <p:txBody>
          <a:bodyPr wrap="square">
            <a:spAutoFit/>
          </a:bodyPr>
          <a:lstStyle/>
          <a:p>
            <a:pPr marL="285750" indent="-285750">
              <a:buFont typeface="Wingdings" panose="05000000000000000000" pitchFamily="2" charset="2"/>
              <a:buChar char="Ø"/>
            </a:pPr>
            <a:r>
              <a:rPr lang="zh-CN" altLang="en-US" dirty="0">
                <a:latin typeface="楷体" panose="02010609060101010101" pitchFamily="49" charset="-122"/>
                <a:ea typeface="楷体" panose="02010609060101010101" pitchFamily="49" charset="-122"/>
              </a:rPr>
              <a:t>现有方法组合</a:t>
            </a:r>
          </a:p>
        </p:txBody>
      </p:sp>
      <p:pic>
        <p:nvPicPr>
          <p:cNvPr id="29" name="图片 28">
            <a:extLst>
              <a:ext uri="{FF2B5EF4-FFF2-40B4-BE49-F238E27FC236}">
                <a16:creationId xmlns:a16="http://schemas.microsoft.com/office/drawing/2014/main" id="{13F7A975-0079-4463-8217-A49125A19BE3}"/>
              </a:ext>
            </a:extLst>
          </p:cNvPr>
          <p:cNvPicPr>
            <a:picLocks noChangeAspect="1"/>
          </p:cNvPicPr>
          <p:nvPr/>
        </p:nvPicPr>
        <p:blipFill>
          <a:blip r:embed="rId12"/>
          <a:stretch>
            <a:fillRect/>
          </a:stretch>
        </p:blipFill>
        <p:spPr>
          <a:xfrm>
            <a:off x="4067944" y="3007861"/>
            <a:ext cx="4683866" cy="1185390"/>
          </a:xfrm>
          <a:prstGeom prst="rect">
            <a:avLst/>
          </a:prstGeom>
        </p:spPr>
      </p:pic>
      <p:sp>
        <p:nvSpPr>
          <p:cNvPr id="30" name="矩形 29">
            <a:extLst>
              <a:ext uri="{FF2B5EF4-FFF2-40B4-BE49-F238E27FC236}">
                <a16:creationId xmlns:a16="http://schemas.microsoft.com/office/drawing/2014/main" id="{5B9D56AA-6817-45EA-A804-E094EB876418}"/>
              </a:ext>
            </a:extLst>
          </p:cNvPr>
          <p:cNvSpPr/>
          <p:nvPr/>
        </p:nvSpPr>
        <p:spPr>
          <a:xfrm>
            <a:off x="3440508" y="4436779"/>
            <a:ext cx="5311302" cy="1963698"/>
          </a:xfrm>
          <a:prstGeom prst="rect">
            <a:avLst/>
          </a:prstGeom>
          <a:noFill/>
          <a:ln w="19050">
            <a:solidFill>
              <a:srgbClr val="1F4E7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a:extLst>
              <a:ext uri="{FF2B5EF4-FFF2-40B4-BE49-F238E27FC236}">
                <a16:creationId xmlns:a16="http://schemas.microsoft.com/office/drawing/2014/main" id="{062BF02E-E320-4F05-BBE3-3BCDCEE50556}"/>
              </a:ext>
            </a:extLst>
          </p:cNvPr>
          <p:cNvCxnSpPr/>
          <p:nvPr/>
        </p:nvCxnSpPr>
        <p:spPr>
          <a:xfrm>
            <a:off x="0" y="1136379"/>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717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059A268-E574-49A5-8704-61820D00DC3C}"/>
              </a:ext>
            </a:extLst>
          </p:cNvPr>
          <p:cNvSpPr/>
          <p:nvPr/>
        </p:nvSpPr>
        <p:spPr>
          <a:xfrm>
            <a:off x="0" y="0"/>
            <a:ext cx="162962" cy="1231272"/>
          </a:xfrm>
          <a:prstGeom prst="rect">
            <a:avLst/>
          </a:prstGeom>
          <a:solidFill>
            <a:srgbClr val="5D759B"/>
          </a:solidFill>
          <a:ln>
            <a:solidFill>
              <a:srgbClr val="5D75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p>
        </p:txBody>
      </p:sp>
      <p:sp>
        <p:nvSpPr>
          <p:cNvPr id="3" name="矩形 2">
            <a:extLst>
              <a:ext uri="{FF2B5EF4-FFF2-40B4-BE49-F238E27FC236}">
                <a16:creationId xmlns:a16="http://schemas.microsoft.com/office/drawing/2014/main" id="{0E415ABB-8FB4-4E49-973D-B78C7B166BC2}"/>
              </a:ext>
            </a:extLst>
          </p:cNvPr>
          <p:cNvSpPr/>
          <p:nvPr/>
        </p:nvSpPr>
        <p:spPr>
          <a:xfrm>
            <a:off x="273059" y="1023167"/>
            <a:ext cx="2985148" cy="104148"/>
          </a:xfrm>
          <a:prstGeom prst="rect">
            <a:avLst/>
          </a:prstGeom>
          <a:gradFill flip="none" rotWithShape="1">
            <a:gsLst>
              <a:gs pos="61000">
                <a:srgbClr val="C2C4B6"/>
              </a:gs>
              <a:gs pos="100000">
                <a:srgbClr val="5D759B"/>
              </a:gs>
            </a:gsLst>
            <a:lin ang="8100000" scaled="1"/>
            <a:tileRect/>
          </a:gradFill>
          <a:ln>
            <a:solidFill>
              <a:srgbClr val="C2C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F9B1CA3A-2522-4CD5-A662-B4F82CDFE01D}"/>
              </a:ext>
            </a:extLst>
          </p:cNvPr>
          <p:cNvSpPr txBox="1"/>
          <p:nvPr/>
        </p:nvSpPr>
        <p:spPr>
          <a:xfrm>
            <a:off x="-16115" y="499947"/>
            <a:ext cx="3563495" cy="523220"/>
          </a:xfrm>
          <a:prstGeom prst="rect">
            <a:avLst/>
          </a:prstGeom>
          <a:noFill/>
        </p:spPr>
        <p:txBody>
          <a:bodyPr wrap="square" rtlCol="0">
            <a:spAutoFit/>
          </a:bodyPr>
          <a:lstStyle/>
          <a:p>
            <a:pPr algn="ctr"/>
            <a:r>
              <a:rPr lang="en-US" altLang="zh-CN" sz="2800" b="1" dirty="0">
                <a:solidFill>
                  <a:schemeClr val="accent1">
                    <a:lumMod val="50000"/>
                  </a:schemeClr>
                </a:solidFill>
                <a:latin typeface="微软雅黑" panose="020B0503020204020204" pitchFamily="34" charset="-122"/>
                <a:ea typeface="微软雅黑" panose="020B0503020204020204" pitchFamily="34" charset="-122"/>
              </a:rPr>
              <a:t>BACKGROUND </a:t>
            </a:r>
            <a:endParaRPr lang="zh-CN" altLang="en-US" sz="2800" b="1">
              <a:solidFill>
                <a:schemeClr val="accent1">
                  <a:lumMod val="50000"/>
                </a:schemeClr>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C48418E3-5DBB-49A3-ADD5-680454C5626C}"/>
              </a:ext>
            </a:extLst>
          </p:cNvPr>
          <p:cNvSpPr/>
          <p:nvPr/>
        </p:nvSpPr>
        <p:spPr>
          <a:xfrm>
            <a:off x="637263" y="1351507"/>
            <a:ext cx="1775791" cy="461665"/>
          </a:xfrm>
          <a:prstGeom prst="rect">
            <a:avLst/>
          </a:prstGeom>
        </p:spPr>
        <p:txBody>
          <a:bodyPr wrap="square">
            <a:spAutoFit/>
          </a:bodyPr>
          <a:lstStyle/>
          <a:p>
            <a:r>
              <a:rPr lang="en-US" altLang="zh-CN" sz="2400" b="1" dirty="0">
                <a:solidFill>
                  <a:schemeClr val="accent1">
                    <a:lumMod val="50000"/>
                  </a:schemeClr>
                </a:solidFill>
              </a:rPr>
              <a:t>Adi</a:t>
            </a:r>
            <a:r>
              <a:rPr lang="zh-CN" altLang="en-US" sz="2400" b="1" dirty="0">
                <a:solidFill>
                  <a:schemeClr val="accent1">
                    <a:lumMod val="50000"/>
                  </a:schemeClr>
                </a:solidFill>
              </a:rPr>
              <a:t> </a:t>
            </a:r>
            <a:r>
              <a:rPr lang="en-US" altLang="zh-CN" sz="2400" b="1" dirty="0">
                <a:solidFill>
                  <a:schemeClr val="accent1">
                    <a:lumMod val="50000"/>
                  </a:schemeClr>
                </a:solidFill>
              </a:rPr>
              <a:t>et</a:t>
            </a:r>
            <a:r>
              <a:rPr lang="zh-CN" altLang="en-US" sz="2400" b="1" dirty="0">
                <a:solidFill>
                  <a:schemeClr val="accent1">
                    <a:lumMod val="50000"/>
                  </a:schemeClr>
                </a:solidFill>
              </a:rPr>
              <a:t> </a:t>
            </a:r>
            <a:r>
              <a:rPr lang="en-US" altLang="zh-CN" sz="2400" b="1" dirty="0">
                <a:solidFill>
                  <a:schemeClr val="accent1">
                    <a:lumMod val="50000"/>
                  </a:schemeClr>
                </a:solidFill>
              </a:rPr>
              <a:t>al.</a:t>
            </a:r>
            <a:endParaRPr lang="zh-CN" altLang="en-US" sz="2400" b="1" dirty="0">
              <a:solidFill>
                <a:schemeClr val="accent1">
                  <a:lumMod val="50000"/>
                </a:schemeClr>
              </a:solidFill>
            </a:endParaRPr>
          </a:p>
        </p:txBody>
      </p:sp>
      <p:pic>
        <p:nvPicPr>
          <p:cNvPr id="7" name="图片 6">
            <a:extLst>
              <a:ext uri="{FF2B5EF4-FFF2-40B4-BE49-F238E27FC236}">
                <a16:creationId xmlns:a16="http://schemas.microsoft.com/office/drawing/2014/main" id="{C17FBCDE-9FBC-43E2-BA19-44B2F793BACD}"/>
              </a:ext>
            </a:extLst>
          </p:cNvPr>
          <p:cNvPicPr>
            <a:picLocks noChangeAspect="1"/>
          </p:cNvPicPr>
          <p:nvPr/>
        </p:nvPicPr>
        <p:blipFill>
          <a:blip r:embed="rId3"/>
          <a:stretch>
            <a:fillRect/>
          </a:stretch>
        </p:blipFill>
        <p:spPr>
          <a:xfrm>
            <a:off x="969772" y="4261723"/>
            <a:ext cx="4074748" cy="1449475"/>
          </a:xfrm>
          <a:prstGeom prst="rect">
            <a:avLst/>
          </a:prstGeom>
        </p:spPr>
      </p:pic>
      <p:sp>
        <p:nvSpPr>
          <p:cNvPr id="8" name="矩形 7">
            <a:extLst>
              <a:ext uri="{FF2B5EF4-FFF2-40B4-BE49-F238E27FC236}">
                <a16:creationId xmlns:a16="http://schemas.microsoft.com/office/drawing/2014/main" id="{2382B35C-931F-4E0C-BFCE-5B464DDFA1D9}"/>
              </a:ext>
            </a:extLst>
          </p:cNvPr>
          <p:cNvSpPr/>
          <p:nvPr/>
        </p:nvSpPr>
        <p:spPr>
          <a:xfrm>
            <a:off x="2084315" y="6433989"/>
            <a:ext cx="8073586" cy="276999"/>
          </a:xfrm>
          <a:prstGeom prst="rect">
            <a:avLst/>
          </a:prstGeom>
          <a:ln>
            <a:solidFill>
              <a:schemeClr val="accent5">
                <a:lumMod val="75000"/>
              </a:schemeClr>
            </a:solidFill>
          </a:ln>
        </p:spPr>
        <p:txBody>
          <a:bodyPr wrap="square">
            <a:spAutoFit/>
          </a:bodyPr>
          <a:lstStyle/>
          <a:p>
            <a:pPr algn="ctr"/>
            <a:r>
              <a:rPr lang="en" altLang="zh-CN" sz="1200" dirty="0"/>
              <a:t>Turning Your Weakness Into a Strength: Watermarking Deep Neural</a:t>
            </a:r>
            <a:r>
              <a:rPr lang="zh-CN" altLang="en-US" sz="1200" dirty="0"/>
              <a:t> </a:t>
            </a:r>
            <a:r>
              <a:rPr lang="en" altLang="zh-CN" sz="1200" dirty="0"/>
              <a:t>Networks</a:t>
            </a:r>
            <a:r>
              <a:rPr lang="zh-CN" altLang="en-US" sz="1200" dirty="0"/>
              <a:t> </a:t>
            </a:r>
            <a:r>
              <a:rPr lang="en" altLang="zh-CN" sz="1200" dirty="0"/>
              <a:t>by Backdooring </a:t>
            </a:r>
            <a:r>
              <a:rPr lang="zh-CN" altLang="en-US" sz="1200" dirty="0"/>
              <a:t> </a:t>
            </a:r>
            <a:r>
              <a:rPr lang="en-US" altLang="zh-CN" sz="1200" dirty="0"/>
              <a:t>(USENIX</a:t>
            </a:r>
            <a:r>
              <a:rPr lang="zh-CN" altLang="en-US" sz="1200" dirty="0"/>
              <a:t> </a:t>
            </a:r>
            <a:r>
              <a:rPr lang="en-US" altLang="zh-CN" sz="1200" dirty="0"/>
              <a:t>2018)</a:t>
            </a:r>
            <a:endParaRPr lang="zh-CN" altLang="en-US" sz="1200" dirty="0"/>
          </a:p>
        </p:txBody>
      </p:sp>
      <p:pic>
        <p:nvPicPr>
          <p:cNvPr id="9" name="图片 8">
            <a:extLst>
              <a:ext uri="{FF2B5EF4-FFF2-40B4-BE49-F238E27FC236}">
                <a16:creationId xmlns:a16="http://schemas.microsoft.com/office/drawing/2014/main" id="{DD66FC3E-2E63-4840-9FA6-455C1EAB1B1D}"/>
              </a:ext>
            </a:extLst>
          </p:cNvPr>
          <p:cNvPicPr>
            <a:picLocks noChangeAspect="1"/>
          </p:cNvPicPr>
          <p:nvPr/>
        </p:nvPicPr>
        <p:blipFill>
          <a:blip r:embed="rId4"/>
          <a:stretch>
            <a:fillRect/>
          </a:stretch>
        </p:blipFill>
        <p:spPr>
          <a:xfrm>
            <a:off x="969772" y="1861317"/>
            <a:ext cx="3852662" cy="1145386"/>
          </a:xfrm>
          <a:prstGeom prst="rect">
            <a:avLst/>
          </a:prstGeom>
        </p:spPr>
      </p:pic>
      <p:pic>
        <p:nvPicPr>
          <p:cNvPr id="10" name="图片 9">
            <a:extLst>
              <a:ext uri="{FF2B5EF4-FFF2-40B4-BE49-F238E27FC236}">
                <a16:creationId xmlns:a16="http://schemas.microsoft.com/office/drawing/2014/main" id="{F145AD31-8344-4339-B374-2F562A4BCF92}"/>
              </a:ext>
            </a:extLst>
          </p:cNvPr>
          <p:cNvPicPr>
            <a:picLocks noChangeAspect="1"/>
          </p:cNvPicPr>
          <p:nvPr/>
        </p:nvPicPr>
        <p:blipFill>
          <a:blip r:embed="rId5"/>
          <a:stretch>
            <a:fillRect/>
          </a:stretch>
        </p:blipFill>
        <p:spPr>
          <a:xfrm>
            <a:off x="7048718" y="1351507"/>
            <a:ext cx="2763983" cy="2108423"/>
          </a:xfrm>
          <a:prstGeom prst="rect">
            <a:avLst/>
          </a:prstGeom>
        </p:spPr>
      </p:pic>
      <p:cxnSp>
        <p:nvCxnSpPr>
          <p:cNvPr id="11" name="直接连接符 20">
            <a:extLst>
              <a:ext uri="{FF2B5EF4-FFF2-40B4-BE49-F238E27FC236}">
                <a16:creationId xmlns:a16="http://schemas.microsoft.com/office/drawing/2014/main" id="{6292FDC2-2996-4EA7-BCEB-9190D2D3614A}"/>
              </a:ext>
            </a:extLst>
          </p:cNvPr>
          <p:cNvCxnSpPr>
            <a:cxnSpLocks/>
          </p:cNvCxnSpPr>
          <p:nvPr/>
        </p:nvCxnSpPr>
        <p:spPr>
          <a:xfrm>
            <a:off x="5684820" y="1351507"/>
            <a:ext cx="0" cy="4894781"/>
          </a:xfrm>
          <a:prstGeom prst="line">
            <a:avLst/>
          </a:prstGeom>
          <a:ln w="12700">
            <a:solidFill>
              <a:srgbClr val="5D759B"/>
            </a:solidFill>
            <a:prstDash val="dash"/>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2168CCF5-9815-4EE5-8DA2-FA326F4CC517}"/>
              </a:ext>
            </a:extLst>
          </p:cNvPr>
          <p:cNvPicPr>
            <a:picLocks noChangeAspect="1"/>
          </p:cNvPicPr>
          <p:nvPr/>
        </p:nvPicPr>
        <p:blipFill>
          <a:blip r:embed="rId6"/>
          <a:stretch>
            <a:fillRect/>
          </a:stretch>
        </p:blipFill>
        <p:spPr>
          <a:xfrm>
            <a:off x="1163707" y="3069588"/>
            <a:ext cx="3464791" cy="392563"/>
          </a:xfrm>
          <a:prstGeom prst="rect">
            <a:avLst/>
          </a:prstGeom>
        </p:spPr>
      </p:pic>
      <p:pic>
        <p:nvPicPr>
          <p:cNvPr id="13" name="图片 12">
            <a:extLst>
              <a:ext uri="{FF2B5EF4-FFF2-40B4-BE49-F238E27FC236}">
                <a16:creationId xmlns:a16="http://schemas.microsoft.com/office/drawing/2014/main" id="{EC2D6C8A-4820-4B7F-9F46-6B279CE05571}"/>
              </a:ext>
            </a:extLst>
          </p:cNvPr>
          <p:cNvPicPr>
            <a:picLocks noChangeAspect="1"/>
          </p:cNvPicPr>
          <p:nvPr/>
        </p:nvPicPr>
        <p:blipFill>
          <a:blip r:embed="rId7"/>
          <a:stretch>
            <a:fillRect/>
          </a:stretch>
        </p:blipFill>
        <p:spPr>
          <a:xfrm>
            <a:off x="1258840" y="5771883"/>
            <a:ext cx="3369658" cy="400356"/>
          </a:xfrm>
          <a:prstGeom prst="rect">
            <a:avLst/>
          </a:prstGeom>
        </p:spPr>
      </p:pic>
      <p:pic>
        <p:nvPicPr>
          <p:cNvPr id="14" name="图片 13">
            <a:extLst>
              <a:ext uri="{FF2B5EF4-FFF2-40B4-BE49-F238E27FC236}">
                <a16:creationId xmlns:a16="http://schemas.microsoft.com/office/drawing/2014/main" id="{3C5FE891-FFB6-40B6-B790-78EE469E551D}"/>
              </a:ext>
            </a:extLst>
          </p:cNvPr>
          <p:cNvPicPr>
            <a:picLocks noChangeAspect="1"/>
          </p:cNvPicPr>
          <p:nvPr/>
        </p:nvPicPr>
        <p:blipFill>
          <a:blip r:embed="rId8"/>
          <a:stretch>
            <a:fillRect/>
          </a:stretch>
        </p:blipFill>
        <p:spPr>
          <a:xfrm>
            <a:off x="6547207" y="3462151"/>
            <a:ext cx="3826164" cy="2744468"/>
          </a:xfrm>
          <a:prstGeom prst="rect">
            <a:avLst/>
          </a:prstGeom>
        </p:spPr>
      </p:pic>
      <p:sp>
        <p:nvSpPr>
          <p:cNvPr id="15" name="矩形 14">
            <a:extLst>
              <a:ext uri="{FF2B5EF4-FFF2-40B4-BE49-F238E27FC236}">
                <a16:creationId xmlns:a16="http://schemas.microsoft.com/office/drawing/2014/main" id="{9C670B2A-AF36-4E70-A77C-85261DE13A19}"/>
              </a:ext>
            </a:extLst>
          </p:cNvPr>
          <p:cNvSpPr/>
          <p:nvPr/>
        </p:nvSpPr>
        <p:spPr>
          <a:xfrm>
            <a:off x="806785" y="3634306"/>
            <a:ext cx="4621739" cy="523220"/>
          </a:xfrm>
          <a:prstGeom prst="rect">
            <a:avLst/>
          </a:prstGeom>
          <a:ln>
            <a:solidFill>
              <a:srgbClr val="C00000"/>
            </a:solidFill>
          </a:ln>
        </p:spPr>
        <p:txBody>
          <a:bodyPr wrap="square">
            <a:spAutoFit/>
          </a:bodyPr>
          <a:lstStyle/>
          <a:p>
            <a:pPr algn="ctr"/>
            <a:r>
              <a:rPr kumimoji="1" lang="en-US" altLang="zh-CN" sz="1400" dirty="0"/>
              <a:t>Backdoor</a:t>
            </a:r>
            <a:r>
              <a:rPr kumimoji="1" lang="zh-CN" altLang="en-US" sz="1400" dirty="0"/>
              <a:t> </a:t>
            </a:r>
            <a:r>
              <a:rPr kumimoji="1" lang="en-US" altLang="zh-CN" sz="1400" dirty="0"/>
              <a:t>is a technique to deliberately train a machine learning model to output wrong labels TL for certain inputs T.</a:t>
            </a:r>
          </a:p>
        </p:txBody>
      </p:sp>
      <p:sp>
        <p:nvSpPr>
          <p:cNvPr id="16" name="流程图: 手动输入 7">
            <a:extLst>
              <a:ext uri="{FF2B5EF4-FFF2-40B4-BE49-F238E27FC236}">
                <a16:creationId xmlns:a16="http://schemas.microsoft.com/office/drawing/2014/main" id="{9CD76516-C269-4FE8-AF36-9F7658FAFBA5}"/>
              </a:ext>
            </a:extLst>
          </p:cNvPr>
          <p:cNvSpPr/>
          <p:nvPr/>
        </p:nvSpPr>
        <p:spPr>
          <a:xfrm rot="5400000" flipH="1" flipV="1">
            <a:off x="9502777" y="-1682455"/>
            <a:ext cx="917281" cy="446116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01 w 10000"/>
              <a:gd name="connsiteY0" fmla="*/ 565 h 10000"/>
              <a:gd name="connsiteX1" fmla="*/ 10000 w 10000"/>
              <a:gd name="connsiteY1" fmla="*/ 0 h 10000"/>
              <a:gd name="connsiteX2" fmla="*/ 10000 w 10000"/>
              <a:gd name="connsiteY2" fmla="*/ 10000 h 10000"/>
              <a:gd name="connsiteX3" fmla="*/ 0 w 10000"/>
              <a:gd name="connsiteY3" fmla="*/ 10000 h 10000"/>
              <a:gd name="connsiteX4" fmla="*/ 101 w 10000"/>
              <a:gd name="connsiteY4" fmla="*/ 565 h 10000"/>
              <a:gd name="connsiteX0" fmla="*/ 101 w 10000"/>
              <a:gd name="connsiteY0" fmla="*/ 1187 h 10000"/>
              <a:gd name="connsiteX1" fmla="*/ 10000 w 10000"/>
              <a:gd name="connsiteY1" fmla="*/ 0 h 10000"/>
              <a:gd name="connsiteX2" fmla="*/ 10000 w 10000"/>
              <a:gd name="connsiteY2" fmla="*/ 10000 h 10000"/>
              <a:gd name="connsiteX3" fmla="*/ 0 w 10000"/>
              <a:gd name="connsiteY3" fmla="*/ 10000 h 10000"/>
              <a:gd name="connsiteX4" fmla="*/ 101 w 10000"/>
              <a:gd name="connsiteY4" fmla="*/ 118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1" y="1187"/>
                </a:moveTo>
                <a:lnTo>
                  <a:pt x="10000" y="0"/>
                </a:lnTo>
                <a:lnTo>
                  <a:pt x="10000" y="10000"/>
                </a:lnTo>
                <a:lnTo>
                  <a:pt x="0" y="10000"/>
                </a:lnTo>
                <a:cubicBezTo>
                  <a:pt x="34" y="6855"/>
                  <a:pt x="67" y="4332"/>
                  <a:pt x="101" y="1187"/>
                </a:cubicBezTo>
                <a:close/>
              </a:path>
            </a:pathLst>
          </a:custGeom>
          <a:solidFill>
            <a:srgbClr val="5D759B"/>
          </a:solidFill>
          <a:ln>
            <a:solidFill>
              <a:srgbClr val="B8D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E8560C50-2DB0-44F5-B354-82376C729D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72729" y="200393"/>
            <a:ext cx="3408708" cy="720359"/>
          </a:xfrm>
          <a:prstGeom prst="rect">
            <a:avLst/>
          </a:prstGeom>
        </p:spPr>
      </p:pic>
    </p:spTree>
    <p:extLst>
      <p:ext uri="{BB962C8B-B14F-4D97-AF65-F5344CB8AC3E}">
        <p14:creationId xmlns:p14="http://schemas.microsoft.com/office/powerpoint/2010/main" val="3697677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6578979-1763-4BB7-B818-D8A0439F5EBB}"/>
              </a:ext>
            </a:extLst>
          </p:cNvPr>
          <p:cNvSpPr/>
          <p:nvPr/>
        </p:nvSpPr>
        <p:spPr>
          <a:xfrm>
            <a:off x="0" y="0"/>
            <a:ext cx="162962" cy="1231272"/>
          </a:xfrm>
          <a:prstGeom prst="rect">
            <a:avLst/>
          </a:prstGeom>
          <a:solidFill>
            <a:srgbClr val="5D759B"/>
          </a:solidFill>
          <a:ln>
            <a:solidFill>
              <a:srgbClr val="5D75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p>
        </p:txBody>
      </p:sp>
      <p:sp>
        <p:nvSpPr>
          <p:cNvPr id="3" name="矩形 2">
            <a:extLst>
              <a:ext uri="{FF2B5EF4-FFF2-40B4-BE49-F238E27FC236}">
                <a16:creationId xmlns:a16="http://schemas.microsoft.com/office/drawing/2014/main" id="{96632D2C-A9CE-4B97-94A2-2DEFB7D5A0C0}"/>
              </a:ext>
            </a:extLst>
          </p:cNvPr>
          <p:cNvSpPr/>
          <p:nvPr/>
        </p:nvSpPr>
        <p:spPr>
          <a:xfrm>
            <a:off x="273059" y="1023167"/>
            <a:ext cx="2985148" cy="104148"/>
          </a:xfrm>
          <a:prstGeom prst="rect">
            <a:avLst/>
          </a:prstGeom>
          <a:gradFill flip="none" rotWithShape="1">
            <a:gsLst>
              <a:gs pos="61000">
                <a:srgbClr val="C2C4B6"/>
              </a:gs>
              <a:gs pos="100000">
                <a:srgbClr val="5D759B"/>
              </a:gs>
            </a:gsLst>
            <a:lin ang="8100000" scaled="1"/>
            <a:tileRect/>
          </a:gradFill>
          <a:ln>
            <a:solidFill>
              <a:srgbClr val="C2C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EC463189-ADB7-433D-A68D-14649E735D30}"/>
              </a:ext>
            </a:extLst>
          </p:cNvPr>
          <p:cNvSpPr txBox="1"/>
          <p:nvPr/>
        </p:nvSpPr>
        <p:spPr>
          <a:xfrm>
            <a:off x="-16115" y="499947"/>
            <a:ext cx="3563495" cy="523220"/>
          </a:xfrm>
          <a:prstGeom prst="rect">
            <a:avLst/>
          </a:prstGeom>
          <a:noFill/>
        </p:spPr>
        <p:txBody>
          <a:bodyPr wrap="square" rtlCol="0">
            <a:spAutoFit/>
          </a:bodyPr>
          <a:lstStyle/>
          <a:p>
            <a:pPr algn="ctr"/>
            <a:r>
              <a:rPr lang="en-US" altLang="zh-CN" sz="2800" b="1" dirty="0">
                <a:solidFill>
                  <a:schemeClr val="accent1">
                    <a:lumMod val="50000"/>
                  </a:schemeClr>
                </a:solidFill>
                <a:latin typeface="微软雅黑" panose="020B0503020204020204" pitchFamily="34" charset="-122"/>
                <a:ea typeface="微软雅黑" panose="020B0503020204020204" pitchFamily="34" charset="-122"/>
              </a:rPr>
              <a:t>BACKGROUND </a:t>
            </a:r>
            <a:endParaRPr lang="zh-CN" altLang="en-US" sz="2800" b="1">
              <a:solidFill>
                <a:schemeClr val="accent1">
                  <a:lumMod val="50000"/>
                </a:schemeClr>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8452BF07-1985-4989-8484-7B57202002A4}"/>
              </a:ext>
            </a:extLst>
          </p:cNvPr>
          <p:cNvSpPr/>
          <p:nvPr/>
        </p:nvSpPr>
        <p:spPr>
          <a:xfrm>
            <a:off x="383876" y="1344815"/>
            <a:ext cx="1775791" cy="461665"/>
          </a:xfrm>
          <a:prstGeom prst="rect">
            <a:avLst/>
          </a:prstGeom>
        </p:spPr>
        <p:txBody>
          <a:bodyPr wrap="square">
            <a:spAutoFit/>
          </a:bodyPr>
          <a:lstStyle/>
          <a:p>
            <a:r>
              <a:rPr lang="en-US" altLang="zh-CN" sz="2400" b="1" dirty="0">
                <a:solidFill>
                  <a:schemeClr val="accent1">
                    <a:lumMod val="50000"/>
                  </a:schemeClr>
                </a:solidFill>
              </a:rPr>
              <a:t>Fan</a:t>
            </a:r>
            <a:r>
              <a:rPr lang="zh-CN" altLang="en-US" sz="2400" b="1" dirty="0">
                <a:solidFill>
                  <a:schemeClr val="accent1">
                    <a:lumMod val="50000"/>
                  </a:schemeClr>
                </a:solidFill>
              </a:rPr>
              <a:t> </a:t>
            </a:r>
            <a:r>
              <a:rPr lang="en-US" altLang="zh-CN" sz="2400" b="1" dirty="0">
                <a:solidFill>
                  <a:schemeClr val="accent1">
                    <a:lumMod val="50000"/>
                  </a:schemeClr>
                </a:solidFill>
              </a:rPr>
              <a:t>et</a:t>
            </a:r>
            <a:r>
              <a:rPr lang="zh-CN" altLang="en-US" sz="2400" b="1" dirty="0">
                <a:solidFill>
                  <a:schemeClr val="accent1">
                    <a:lumMod val="50000"/>
                  </a:schemeClr>
                </a:solidFill>
              </a:rPr>
              <a:t> </a:t>
            </a:r>
            <a:r>
              <a:rPr lang="en-US" altLang="zh-CN" sz="2400" b="1" dirty="0">
                <a:solidFill>
                  <a:schemeClr val="accent1">
                    <a:lumMod val="50000"/>
                  </a:schemeClr>
                </a:solidFill>
              </a:rPr>
              <a:t>al.</a:t>
            </a:r>
            <a:endParaRPr lang="zh-CN" altLang="en-US" sz="2400" b="1" dirty="0">
              <a:solidFill>
                <a:schemeClr val="accent1">
                  <a:lumMod val="50000"/>
                </a:schemeClr>
              </a:solidFill>
            </a:endParaRPr>
          </a:p>
        </p:txBody>
      </p:sp>
      <p:pic>
        <p:nvPicPr>
          <p:cNvPr id="7" name="图片 6">
            <a:extLst>
              <a:ext uri="{FF2B5EF4-FFF2-40B4-BE49-F238E27FC236}">
                <a16:creationId xmlns:a16="http://schemas.microsoft.com/office/drawing/2014/main" id="{AB6D9D0F-F67D-483A-9681-0BB7112BC35D}"/>
              </a:ext>
            </a:extLst>
          </p:cNvPr>
          <p:cNvPicPr>
            <a:picLocks noChangeAspect="1"/>
          </p:cNvPicPr>
          <p:nvPr/>
        </p:nvPicPr>
        <p:blipFill>
          <a:blip r:embed="rId3"/>
          <a:stretch>
            <a:fillRect/>
          </a:stretch>
        </p:blipFill>
        <p:spPr>
          <a:xfrm>
            <a:off x="5861403" y="3708714"/>
            <a:ext cx="4275484" cy="757238"/>
          </a:xfrm>
          <a:prstGeom prst="rect">
            <a:avLst/>
          </a:prstGeom>
          <a:ln>
            <a:noFill/>
          </a:ln>
        </p:spPr>
      </p:pic>
      <p:pic>
        <p:nvPicPr>
          <p:cNvPr id="8" name="图片 7">
            <a:extLst>
              <a:ext uri="{FF2B5EF4-FFF2-40B4-BE49-F238E27FC236}">
                <a16:creationId xmlns:a16="http://schemas.microsoft.com/office/drawing/2014/main" id="{E76701B1-3CBC-4F05-BDBB-92308C3F26A0}"/>
              </a:ext>
            </a:extLst>
          </p:cNvPr>
          <p:cNvPicPr>
            <a:picLocks noChangeAspect="1"/>
          </p:cNvPicPr>
          <p:nvPr/>
        </p:nvPicPr>
        <p:blipFill>
          <a:blip r:embed="rId4"/>
          <a:stretch>
            <a:fillRect/>
          </a:stretch>
        </p:blipFill>
        <p:spPr>
          <a:xfrm>
            <a:off x="2258330" y="3206593"/>
            <a:ext cx="2578100" cy="3149600"/>
          </a:xfrm>
          <a:prstGeom prst="rect">
            <a:avLst/>
          </a:prstGeom>
        </p:spPr>
      </p:pic>
      <p:sp>
        <p:nvSpPr>
          <p:cNvPr id="9" name="矩形 8">
            <a:extLst>
              <a:ext uri="{FF2B5EF4-FFF2-40B4-BE49-F238E27FC236}">
                <a16:creationId xmlns:a16="http://schemas.microsoft.com/office/drawing/2014/main" id="{60BDCCE1-FACD-4536-9E8B-ACEF1FEFADC6}"/>
              </a:ext>
            </a:extLst>
          </p:cNvPr>
          <p:cNvSpPr/>
          <p:nvPr/>
        </p:nvSpPr>
        <p:spPr>
          <a:xfrm>
            <a:off x="2159667" y="6429547"/>
            <a:ext cx="8274279" cy="284720"/>
          </a:xfrm>
          <a:prstGeom prst="rect">
            <a:avLst/>
          </a:prstGeom>
          <a:ln>
            <a:solidFill>
              <a:schemeClr val="accent5">
                <a:lumMod val="75000"/>
              </a:schemeClr>
            </a:solidFill>
          </a:ln>
        </p:spPr>
        <p:txBody>
          <a:bodyPr wrap="square">
            <a:spAutoFit/>
          </a:bodyPr>
          <a:lstStyle/>
          <a:p>
            <a:pPr algn="ctr"/>
            <a:r>
              <a:rPr lang="en" altLang="zh-CN" sz="1200" dirty="0"/>
              <a:t>Rethinking Deep Neural Network</a:t>
            </a:r>
            <a:r>
              <a:rPr lang="zh-CN" altLang="en-US" sz="1200" dirty="0"/>
              <a:t> </a:t>
            </a:r>
            <a:r>
              <a:rPr lang="en" altLang="zh-CN" sz="1200" dirty="0"/>
              <a:t>Ownership Verification: Embedding Passports to Defeat Ambiguity Attacks</a:t>
            </a:r>
            <a:r>
              <a:rPr lang="zh-CN" altLang="en-US" sz="1200" dirty="0"/>
              <a:t> </a:t>
            </a:r>
            <a:r>
              <a:rPr lang="en-US" altLang="zh-CN" sz="1200" dirty="0"/>
              <a:t>(NeurlPS</a:t>
            </a:r>
            <a:r>
              <a:rPr lang="zh-CN" altLang="en-US" sz="1200" dirty="0"/>
              <a:t> </a:t>
            </a:r>
            <a:r>
              <a:rPr lang="en-US" altLang="zh-CN" sz="1200" dirty="0"/>
              <a:t>2019)</a:t>
            </a:r>
            <a:endParaRPr lang="zh-CN" altLang="en-US" sz="1200" dirty="0"/>
          </a:p>
        </p:txBody>
      </p:sp>
      <p:pic>
        <p:nvPicPr>
          <p:cNvPr id="10" name="图片 9">
            <a:extLst>
              <a:ext uri="{FF2B5EF4-FFF2-40B4-BE49-F238E27FC236}">
                <a16:creationId xmlns:a16="http://schemas.microsoft.com/office/drawing/2014/main" id="{42C9FDCE-5A0A-4C3C-BABA-2009D4E38E11}"/>
              </a:ext>
            </a:extLst>
          </p:cNvPr>
          <p:cNvPicPr>
            <a:picLocks noChangeAspect="1"/>
          </p:cNvPicPr>
          <p:nvPr/>
        </p:nvPicPr>
        <p:blipFill>
          <a:blip r:embed="rId5"/>
          <a:stretch>
            <a:fillRect/>
          </a:stretch>
        </p:blipFill>
        <p:spPr>
          <a:xfrm>
            <a:off x="6507865" y="5055095"/>
            <a:ext cx="2561384" cy="541550"/>
          </a:xfrm>
          <a:prstGeom prst="rect">
            <a:avLst/>
          </a:prstGeom>
        </p:spPr>
      </p:pic>
      <p:sp>
        <p:nvSpPr>
          <p:cNvPr id="11" name="矩形 10">
            <a:extLst>
              <a:ext uri="{FF2B5EF4-FFF2-40B4-BE49-F238E27FC236}">
                <a16:creationId xmlns:a16="http://schemas.microsoft.com/office/drawing/2014/main" id="{526A0B01-7B9C-4A2D-BA20-A55C096CCDF0}"/>
              </a:ext>
            </a:extLst>
          </p:cNvPr>
          <p:cNvSpPr/>
          <p:nvPr/>
        </p:nvSpPr>
        <p:spPr>
          <a:xfrm>
            <a:off x="5727391" y="3332874"/>
            <a:ext cx="1731818" cy="369332"/>
          </a:xfrm>
          <a:prstGeom prst="rect">
            <a:avLst/>
          </a:prstGeom>
        </p:spPr>
        <p:txBody>
          <a:bodyPr wrap="square">
            <a:spAutoFit/>
          </a:bodyPr>
          <a:lstStyle/>
          <a:p>
            <a:r>
              <a:rPr lang="zh-CN" altLang="en-US" dirty="0">
                <a:solidFill>
                  <a:srgbClr val="C00000"/>
                </a:solidFill>
              </a:rPr>
              <a:t>Passport layers</a:t>
            </a:r>
          </a:p>
        </p:txBody>
      </p:sp>
      <p:sp>
        <p:nvSpPr>
          <p:cNvPr id="12" name="矩形 11">
            <a:extLst>
              <a:ext uri="{FF2B5EF4-FFF2-40B4-BE49-F238E27FC236}">
                <a16:creationId xmlns:a16="http://schemas.microsoft.com/office/drawing/2014/main" id="{76D1FDDD-27D2-40E6-B30E-44F7214618A9}"/>
              </a:ext>
            </a:extLst>
          </p:cNvPr>
          <p:cNvSpPr/>
          <p:nvPr/>
        </p:nvSpPr>
        <p:spPr>
          <a:xfrm>
            <a:off x="5830277" y="4596727"/>
            <a:ext cx="4337735" cy="369332"/>
          </a:xfrm>
          <a:prstGeom prst="rect">
            <a:avLst/>
          </a:prstGeom>
        </p:spPr>
        <p:txBody>
          <a:bodyPr wrap="square">
            <a:spAutoFit/>
          </a:bodyPr>
          <a:lstStyle/>
          <a:p>
            <a:r>
              <a:rPr lang="en-US" altLang="zh-CN" dirty="0">
                <a:solidFill>
                  <a:srgbClr val="C00000"/>
                </a:solidFill>
              </a:rPr>
              <a:t>Sign of scale factors as signature</a:t>
            </a:r>
            <a:endParaRPr lang="zh-CN" altLang="en-US" dirty="0">
              <a:solidFill>
                <a:srgbClr val="C00000"/>
              </a:solidFill>
            </a:endParaRPr>
          </a:p>
        </p:txBody>
      </p:sp>
      <p:pic>
        <p:nvPicPr>
          <p:cNvPr id="13" name="图片 12">
            <a:extLst>
              <a:ext uri="{FF2B5EF4-FFF2-40B4-BE49-F238E27FC236}">
                <a16:creationId xmlns:a16="http://schemas.microsoft.com/office/drawing/2014/main" id="{EC6F2F13-D46A-4F0A-8922-6F813B9E872C}"/>
              </a:ext>
            </a:extLst>
          </p:cNvPr>
          <p:cNvPicPr>
            <a:picLocks noChangeAspect="1"/>
          </p:cNvPicPr>
          <p:nvPr/>
        </p:nvPicPr>
        <p:blipFill>
          <a:blip r:embed="rId6"/>
          <a:stretch>
            <a:fillRect/>
          </a:stretch>
        </p:blipFill>
        <p:spPr>
          <a:xfrm>
            <a:off x="6630730" y="5572698"/>
            <a:ext cx="2390293" cy="287882"/>
          </a:xfrm>
          <a:prstGeom prst="rect">
            <a:avLst/>
          </a:prstGeom>
        </p:spPr>
      </p:pic>
      <p:pic>
        <p:nvPicPr>
          <p:cNvPr id="14" name="图片 13">
            <a:extLst>
              <a:ext uri="{FF2B5EF4-FFF2-40B4-BE49-F238E27FC236}">
                <a16:creationId xmlns:a16="http://schemas.microsoft.com/office/drawing/2014/main" id="{6CDA4635-297E-4EA4-9464-111F3571F453}"/>
              </a:ext>
            </a:extLst>
          </p:cNvPr>
          <p:cNvPicPr>
            <a:picLocks noChangeAspect="1"/>
          </p:cNvPicPr>
          <p:nvPr/>
        </p:nvPicPr>
        <p:blipFill>
          <a:blip r:embed="rId7"/>
          <a:stretch>
            <a:fillRect/>
          </a:stretch>
        </p:blipFill>
        <p:spPr>
          <a:xfrm>
            <a:off x="2159667" y="1575647"/>
            <a:ext cx="8195243" cy="1308895"/>
          </a:xfrm>
          <a:prstGeom prst="rect">
            <a:avLst/>
          </a:prstGeom>
          <a:solidFill>
            <a:schemeClr val="accent2"/>
          </a:solidFill>
          <a:ln>
            <a:noFill/>
          </a:ln>
        </p:spPr>
      </p:pic>
      <p:cxnSp>
        <p:nvCxnSpPr>
          <p:cNvPr id="15" name="直接连接符 20">
            <a:extLst>
              <a:ext uri="{FF2B5EF4-FFF2-40B4-BE49-F238E27FC236}">
                <a16:creationId xmlns:a16="http://schemas.microsoft.com/office/drawing/2014/main" id="{EC3963B2-06B5-4DB8-A088-6C400A63A072}"/>
              </a:ext>
            </a:extLst>
          </p:cNvPr>
          <p:cNvCxnSpPr>
            <a:cxnSpLocks/>
          </p:cNvCxnSpPr>
          <p:nvPr/>
        </p:nvCxnSpPr>
        <p:spPr>
          <a:xfrm flipH="1">
            <a:off x="2159667" y="3174854"/>
            <a:ext cx="8615426" cy="0"/>
          </a:xfrm>
          <a:prstGeom prst="line">
            <a:avLst/>
          </a:prstGeom>
          <a:ln w="12700">
            <a:solidFill>
              <a:srgbClr val="5D759B"/>
            </a:solidFill>
            <a:prstDash val="dash"/>
          </a:ln>
        </p:spPr>
        <p:style>
          <a:lnRef idx="1">
            <a:schemeClr val="accent1"/>
          </a:lnRef>
          <a:fillRef idx="0">
            <a:schemeClr val="accent1"/>
          </a:fillRef>
          <a:effectRef idx="0">
            <a:schemeClr val="accent1"/>
          </a:effectRef>
          <a:fontRef idx="minor">
            <a:schemeClr val="tx1"/>
          </a:fontRef>
        </p:style>
      </p:cxnSp>
      <p:sp>
        <p:nvSpPr>
          <p:cNvPr id="16" name="流程图: 手动输入 7">
            <a:extLst>
              <a:ext uri="{FF2B5EF4-FFF2-40B4-BE49-F238E27FC236}">
                <a16:creationId xmlns:a16="http://schemas.microsoft.com/office/drawing/2014/main" id="{3EE7FF80-B814-4084-9CFF-60FB67C5AF63}"/>
              </a:ext>
            </a:extLst>
          </p:cNvPr>
          <p:cNvSpPr/>
          <p:nvPr/>
        </p:nvSpPr>
        <p:spPr>
          <a:xfrm rot="5400000" flipH="1" flipV="1">
            <a:off x="9502777" y="-1682455"/>
            <a:ext cx="917281" cy="446116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01 w 10000"/>
              <a:gd name="connsiteY0" fmla="*/ 565 h 10000"/>
              <a:gd name="connsiteX1" fmla="*/ 10000 w 10000"/>
              <a:gd name="connsiteY1" fmla="*/ 0 h 10000"/>
              <a:gd name="connsiteX2" fmla="*/ 10000 w 10000"/>
              <a:gd name="connsiteY2" fmla="*/ 10000 h 10000"/>
              <a:gd name="connsiteX3" fmla="*/ 0 w 10000"/>
              <a:gd name="connsiteY3" fmla="*/ 10000 h 10000"/>
              <a:gd name="connsiteX4" fmla="*/ 101 w 10000"/>
              <a:gd name="connsiteY4" fmla="*/ 565 h 10000"/>
              <a:gd name="connsiteX0" fmla="*/ 101 w 10000"/>
              <a:gd name="connsiteY0" fmla="*/ 1187 h 10000"/>
              <a:gd name="connsiteX1" fmla="*/ 10000 w 10000"/>
              <a:gd name="connsiteY1" fmla="*/ 0 h 10000"/>
              <a:gd name="connsiteX2" fmla="*/ 10000 w 10000"/>
              <a:gd name="connsiteY2" fmla="*/ 10000 h 10000"/>
              <a:gd name="connsiteX3" fmla="*/ 0 w 10000"/>
              <a:gd name="connsiteY3" fmla="*/ 10000 h 10000"/>
              <a:gd name="connsiteX4" fmla="*/ 101 w 10000"/>
              <a:gd name="connsiteY4" fmla="*/ 118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1" y="1187"/>
                </a:moveTo>
                <a:lnTo>
                  <a:pt x="10000" y="0"/>
                </a:lnTo>
                <a:lnTo>
                  <a:pt x="10000" y="10000"/>
                </a:lnTo>
                <a:lnTo>
                  <a:pt x="0" y="10000"/>
                </a:lnTo>
                <a:cubicBezTo>
                  <a:pt x="34" y="6855"/>
                  <a:pt x="67" y="4332"/>
                  <a:pt x="101" y="1187"/>
                </a:cubicBezTo>
                <a:close/>
              </a:path>
            </a:pathLst>
          </a:custGeom>
          <a:solidFill>
            <a:srgbClr val="5D759B"/>
          </a:solidFill>
          <a:ln>
            <a:solidFill>
              <a:srgbClr val="B8D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1D0DF6C4-3C4B-4BD6-8AEA-17E5E1CE40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72729" y="200393"/>
            <a:ext cx="3408708" cy="720359"/>
          </a:xfrm>
          <a:prstGeom prst="rect">
            <a:avLst/>
          </a:prstGeom>
        </p:spPr>
      </p:pic>
    </p:spTree>
    <p:extLst>
      <p:ext uri="{BB962C8B-B14F-4D97-AF65-F5344CB8AC3E}">
        <p14:creationId xmlns:p14="http://schemas.microsoft.com/office/powerpoint/2010/main" val="2780088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6F16574-484C-4A0E-8946-DB040EF21255}"/>
              </a:ext>
            </a:extLst>
          </p:cNvPr>
          <p:cNvSpPr/>
          <p:nvPr/>
        </p:nvSpPr>
        <p:spPr>
          <a:xfrm>
            <a:off x="0" y="0"/>
            <a:ext cx="162962" cy="1231272"/>
          </a:xfrm>
          <a:prstGeom prst="rect">
            <a:avLst/>
          </a:prstGeom>
          <a:solidFill>
            <a:srgbClr val="5D759B"/>
          </a:solidFill>
          <a:ln>
            <a:solidFill>
              <a:srgbClr val="5D75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p>
        </p:txBody>
      </p:sp>
      <p:sp>
        <p:nvSpPr>
          <p:cNvPr id="3" name="矩形 2">
            <a:extLst>
              <a:ext uri="{FF2B5EF4-FFF2-40B4-BE49-F238E27FC236}">
                <a16:creationId xmlns:a16="http://schemas.microsoft.com/office/drawing/2014/main" id="{2FB20494-9B85-482D-98D9-BACEE137AED3}"/>
              </a:ext>
            </a:extLst>
          </p:cNvPr>
          <p:cNvSpPr/>
          <p:nvPr/>
        </p:nvSpPr>
        <p:spPr>
          <a:xfrm>
            <a:off x="273059" y="1023167"/>
            <a:ext cx="2985148" cy="104148"/>
          </a:xfrm>
          <a:prstGeom prst="rect">
            <a:avLst/>
          </a:prstGeom>
          <a:gradFill flip="none" rotWithShape="1">
            <a:gsLst>
              <a:gs pos="61000">
                <a:srgbClr val="C2C4B6"/>
              </a:gs>
              <a:gs pos="100000">
                <a:srgbClr val="5D759B"/>
              </a:gs>
            </a:gsLst>
            <a:lin ang="8100000" scaled="1"/>
            <a:tileRect/>
          </a:gradFill>
          <a:ln>
            <a:solidFill>
              <a:srgbClr val="C2C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2410778C-3D74-4D33-ACC4-5A56B4CF46AA}"/>
              </a:ext>
            </a:extLst>
          </p:cNvPr>
          <p:cNvSpPr txBox="1"/>
          <p:nvPr/>
        </p:nvSpPr>
        <p:spPr>
          <a:xfrm>
            <a:off x="-16115" y="499947"/>
            <a:ext cx="3563495" cy="523220"/>
          </a:xfrm>
          <a:prstGeom prst="rect">
            <a:avLst/>
          </a:prstGeom>
          <a:noFill/>
        </p:spPr>
        <p:txBody>
          <a:bodyPr wrap="square" rtlCol="0">
            <a:spAutoFit/>
          </a:bodyPr>
          <a:lstStyle/>
          <a:p>
            <a:pPr algn="ctr"/>
            <a:r>
              <a:rPr lang="en-US" altLang="zh-CN" sz="2800" b="1" dirty="0">
                <a:solidFill>
                  <a:schemeClr val="accent1">
                    <a:lumMod val="50000"/>
                  </a:schemeClr>
                </a:solidFill>
                <a:latin typeface="微软雅黑" panose="020B0503020204020204" pitchFamily="34" charset="-122"/>
                <a:ea typeface="微软雅黑" panose="020B0503020204020204" pitchFamily="34" charset="-122"/>
              </a:rPr>
              <a:t>BACKGROUND </a:t>
            </a:r>
            <a:endParaRPr lang="zh-CN" altLang="en-US" sz="2800" b="1">
              <a:solidFill>
                <a:schemeClr val="accent1">
                  <a:lumMod val="50000"/>
                </a:schemeClr>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F56FF422-2E3F-4B59-853E-F78D5FA75EF5}"/>
              </a:ext>
            </a:extLst>
          </p:cNvPr>
          <p:cNvSpPr/>
          <p:nvPr/>
        </p:nvSpPr>
        <p:spPr>
          <a:xfrm>
            <a:off x="383876" y="1344815"/>
            <a:ext cx="1775791" cy="461665"/>
          </a:xfrm>
          <a:prstGeom prst="rect">
            <a:avLst/>
          </a:prstGeom>
        </p:spPr>
        <p:txBody>
          <a:bodyPr wrap="square">
            <a:spAutoFit/>
          </a:bodyPr>
          <a:lstStyle/>
          <a:p>
            <a:r>
              <a:rPr lang="en-US" altLang="zh-CN" sz="2400" b="1" dirty="0">
                <a:solidFill>
                  <a:schemeClr val="accent1">
                    <a:lumMod val="50000"/>
                  </a:schemeClr>
                </a:solidFill>
              </a:rPr>
              <a:t>Fan</a:t>
            </a:r>
            <a:r>
              <a:rPr lang="zh-CN" altLang="en-US" sz="2400" b="1" dirty="0">
                <a:solidFill>
                  <a:schemeClr val="accent1">
                    <a:lumMod val="50000"/>
                  </a:schemeClr>
                </a:solidFill>
              </a:rPr>
              <a:t> </a:t>
            </a:r>
            <a:r>
              <a:rPr lang="en-US" altLang="zh-CN" sz="2400" b="1" dirty="0">
                <a:solidFill>
                  <a:schemeClr val="accent1">
                    <a:lumMod val="50000"/>
                  </a:schemeClr>
                </a:solidFill>
              </a:rPr>
              <a:t>et</a:t>
            </a:r>
            <a:r>
              <a:rPr lang="zh-CN" altLang="en-US" sz="2400" b="1" dirty="0">
                <a:solidFill>
                  <a:schemeClr val="accent1">
                    <a:lumMod val="50000"/>
                  </a:schemeClr>
                </a:solidFill>
              </a:rPr>
              <a:t> </a:t>
            </a:r>
            <a:r>
              <a:rPr lang="en-US" altLang="zh-CN" sz="2400" b="1" dirty="0">
                <a:solidFill>
                  <a:schemeClr val="accent1">
                    <a:lumMod val="50000"/>
                  </a:schemeClr>
                </a:solidFill>
              </a:rPr>
              <a:t>al.</a:t>
            </a:r>
            <a:endParaRPr lang="zh-CN" altLang="en-US" sz="2400" b="1" dirty="0">
              <a:solidFill>
                <a:schemeClr val="accent1">
                  <a:lumMod val="50000"/>
                </a:schemeClr>
              </a:solidFill>
            </a:endParaRPr>
          </a:p>
        </p:txBody>
      </p:sp>
      <p:sp>
        <p:nvSpPr>
          <p:cNvPr id="7" name="矩形 6">
            <a:extLst>
              <a:ext uri="{FF2B5EF4-FFF2-40B4-BE49-F238E27FC236}">
                <a16:creationId xmlns:a16="http://schemas.microsoft.com/office/drawing/2014/main" id="{5DF57619-D204-4F98-A140-D8981C528233}"/>
              </a:ext>
            </a:extLst>
          </p:cNvPr>
          <p:cNvSpPr/>
          <p:nvPr/>
        </p:nvSpPr>
        <p:spPr>
          <a:xfrm>
            <a:off x="1651385" y="6344958"/>
            <a:ext cx="8274279" cy="284720"/>
          </a:xfrm>
          <a:prstGeom prst="rect">
            <a:avLst/>
          </a:prstGeom>
          <a:ln>
            <a:solidFill>
              <a:schemeClr val="accent5">
                <a:lumMod val="75000"/>
              </a:schemeClr>
            </a:solidFill>
          </a:ln>
        </p:spPr>
        <p:txBody>
          <a:bodyPr wrap="square">
            <a:spAutoFit/>
          </a:bodyPr>
          <a:lstStyle/>
          <a:p>
            <a:pPr algn="ctr"/>
            <a:r>
              <a:rPr lang="en" altLang="zh-CN" sz="1200" dirty="0"/>
              <a:t>Rethinking Deep Neural Network</a:t>
            </a:r>
            <a:r>
              <a:rPr lang="zh-CN" altLang="en-US" sz="1200" dirty="0"/>
              <a:t> </a:t>
            </a:r>
            <a:r>
              <a:rPr lang="en" altLang="zh-CN" sz="1200" dirty="0"/>
              <a:t>Ownership Verification: Embedding Passports to Defeat Ambiguity Attacks</a:t>
            </a:r>
            <a:r>
              <a:rPr lang="zh-CN" altLang="en-US" sz="1200" dirty="0"/>
              <a:t> </a:t>
            </a:r>
            <a:r>
              <a:rPr lang="en-US" altLang="zh-CN" sz="1200" dirty="0"/>
              <a:t>(NeurlPS</a:t>
            </a:r>
            <a:r>
              <a:rPr lang="zh-CN" altLang="en-US" sz="1200" dirty="0"/>
              <a:t> </a:t>
            </a:r>
            <a:r>
              <a:rPr lang="en-US" altLang="zh-CN" sz="1200" dirty="0"/>
              <a:t>2019)</a:t>
            </a:r>
            <a:endParaRPr lang="zh-CN" altLang="en-US" sz="1200" dirty="0"/>
          </a:p>
        </p:txBody>
      </p:sp>
      <p:pic>
        <p:nvPicPr>
          <p:cNvPr id="8" name="图片 7">
            <a:extLst>
              <a:ext uri="{FF2B5EF4-FFF2-40B4-BE49-F238E27FC236}">
                <a16:creationId xmlns:a16="http://schemas.microsoft.com/office/drawing/2014/main" id="{D6DB58C3-3384-4464-A064-B7B4F7D2A404}"/>
              </a:ext>
            </a:extLst>
          </p:cNvPr>
          <p:cNvPicPr>
            <a:picLocks noChangeAspect="1"/>
          </p:cNvPicPr>
          <p:nvPr/>
        </p:nvPicPr>
        <p:blipFill>
          <a:blip r:embed="rId3"/>
          <a:stretch>
            <a:fillRect/>
          </a:stretch>
        </p:blipFill>
        <p:spPr>
          <a:xfrm>
            <a:off x="341089" y="4068892"/>
            <a:ext cx="5644573" cy="1542936"/>
          </a:xfrm>
          <a:prstGeom prst="rect">
            <a:avLst/>
          </a:prstGeom>
        </p:spPr>
      </p:pic>
      <p:pic>
        <p:nvPicPr>
          <p:cNvPr id="9" name="图片 8">
            <a:extLst>
              <a:ext uri="{FF2B5EF4-FFF2-40B4-BE49-F238E27FC236}">
                <a16:creationId xmlns:a16="http://schemas.microsoft.com/office/drawing/2014/main" id="{0F22EAA1-4751-48BF-A978-4A1FD2757426}"/>
              </a:ext>
            </a:extLst>
          </p:cNvPr>
          <p:cNvPicPr>
            <a:picLocks noChangeAspect="1"/>
          </p:cNvPicPr>
          <p:nvPr/>
        </p:nvPicPr>
        <p:blipFill>
          <a:blip r:embed="rId4"/>
          <a:stretch>
            <a:fillRect/>
          </a:stretch>
        </p:blipFill>
        <p:spPr>
          <a:xfrm>
            <a:off x="6019538" y="3812870"/>
            <a:ext cx="5730778" cy="1908020"/>
          </a:xfrm>
          <a:prstGeom prst="rect">
            <a:avLst/>
          </a:prstGeom>
        </p:spPr>
      </p:pic>
      <p:pic>
        <p:nvPicPr>
          <p:cNvPr id="10" name="图片 9">
            <a:extLst>
              <a:ext uri="{FF2B5EF4-FFF2-40B4-BE49-F238E27FC236}">
                <a16:creationId xmlns:a16="http://schemas.microsoft.com/office/drawing/2014/main" id="{58C6FA56-1045-4C10-8508-FBBE02586523}"/>
              </a:ext>
            </a:extLst>
          </p:cNvPr>
          <p:cNvPicPr>
            <a:picLocks noChangeAspect="1"/>
          </p:cNvPicPr>
          <p:nvPr/>
        </p:nvPicPr>
        <p:blipFill>
          <a:blip r:embed="rId5"/>
          <a:stretch>
            <a:fillRect/>
          </a:stretch>
        </p:blipFill>
        <p:spPr>
          <a:xfrm>
            <a:off x="507310" y="2090099"/>
            <a:ext cx="4959927" cy="1237681"/>
          </a:xfrm>
          <a:prstGeom prst="rect">
            <a:avLst/>
          </a:prstGeom>
        </p:spPr>
      </p:pic>
      <p:pic>
        <p:nvPicPr>
          <p:cNvPr id="11" name="图片 10">
            <a:extLst>
              <a:ext uri="{FF2B5EF4-FFF2-40B4-BE49-F238E27FC236}">
                <a16:creationId xmlns:a16="http://schemas.microsoft.com/office/drawing/2014/main" id="{F73330B9-271E-46B4-8F14-622E7BA0E46C}"/>
              </a:ext>
            </a:extLst>
          </p:cNvPr>
          <p:cNvPicPr>
            <a:picLocks noChangeAspect="1"/>
          </p:cNvPicPr>
          <p:nvPr/>
        </p:nvPicPr>
        <p:blipFill rotWithShape="1">
          <a:blip r:embed="rId6"/>
          <a:srcRect b="1713"/>
          <a:stretch/>
        </p:blipFill>
        <p:spPr>
          <a:xfrm>
            <a:off x="5788524" y="1634661"/>
            <a:ext cx="6192806" cy="1895055"/>
          </a:xfrm>
          <a:prstGeom prst="rect">
            <a:avLst/>
          </a:prstGeom>
        </p:spPr>
      </p:pic>
      <p:sp>
        <p:nvSpPr>
          <p:cNvPr id="12" name="流程图: 手动输入 7">
            <a:extLst>
              <a:ext uri="{FF2B5EF4-FFF2-40B4-BE49-F238E27FC236}">
                <a16:creationId xmlns:a16="http://schemas.microsoft.com/office/drawing/2014/main" id="{FCC5D003-0A89-4BD6-8261-57561921B7AA}"/>
              </a:ext>
            </a:extLst>
          </p:cNvPr>
          <p:cNvSpPr/>
          <p:nvPr/>
        </p:nvSpPr>
        <p:spPr>
          <a:xfrm rot="5400000" flipH="1" flipV="1">
            <a:off x="9502777" y="-1682455"/>
            <a:ext cx="917281" cy="446116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01 w 10000"/>
              <a:gd name="connsiteY0" fmla="*/ 565 h 10000"/>
              <a:gd name="connsiteX1" fmla="*/ 10000 w 10000"/>
              <a:gd name="connsiteY1" fmla="*/ 0 h 10000"/>
              <a:gd name="connsiteX2" fmla="*/ 10000 w 10000"/>
              <a:gd name="connsiteY2" fmla="*/ 10000 h 10000"/>
              <a:gd name="connsiteX3" fmla="*/ 0 w 10000"/>
              <a:gd name="connsiteY3" fmla="*/ 10000 h 10000"/>
              <a:gd name="connsiteX4" fmla="*/ 101 w 10000"/>
              <a:gd name="connsiteY4" fmla="*/ 565 h 10000"/>
              <a:gd name="connsiteX0" fmla="*/ 101 w 10000"/>
              <a:gd name="connsiteY0" fmla="*/ 1187 h 10000"/>
              <a:gd name="connsiteX1" fmla="*/ 10000 w 10000"/>
              <a:gd name="connsiteY1" fmla="*/ 0 h 10000"/>
              <a:gd name="connsiteX2" fmla="*/ 10000 w 10000"/>
              <a:gd name="connsiteY2" fmla="*/ 10000 h 10000"/>
              <a:gd name="connsiteX3" fmla="*/ 0 w 10000"/>
              <a:gd name="connsiteY3" fmla="*/ 10000 h 10000"/>
              <a:gd name="connsiteX4" fmla="*/ 101 w 10000"/>
              <a:gd name="connsiteY4" fmla="*/ 118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1" y="1187"/>
                </a:moveTo>
                <a:lnTo>
                  <a:pt x="10000" y="0"/>
                </a:lnTo>
                <a:lnTo>
                  <a:pt x="10000" y="10000"/>
                </a:lnTo>
                <a:lnTo>
                  <a:pt x="0" y="10000"/>
                </a:lnTo>
                <a:cubicBezTo>
                  <a:pt x="34" y="6855"/>
                  <a:pt x="67" y="4332"/>
                  <a:pt x="101" y="1187"/>
                </a:cubicBezTo>
                <a:close/>
              </a:path>
            </a:pathLst>
          </a:custGeom>
          <a:solidFill>
            <a:srgbClr val="5D759B"/>
          </a:solidFill>
          <a:ln>
            <a:solidFill>
              <a:srgbClr val="B8D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1E426F1C-534E-441F-A207-8EFA2DCF47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2729" y="200393"/>
            <a:ext cx="3408708" cy="720359"/>
          </a:xfrm>
          <a:prstGeom prst="rect">
            <a:avLst/>
          </a:prstGeom>
        </p:spPr>
      </p:pic>
    </p:spTree>
    <p:extLst>
      <p:ext uri="{BB962C8B-B14F-4D97-AF65-F5344CB8AC3E}">
        <p14:creationId xmlns:p14="http://schemas.microsoft.com/office/powerpoint/2010/main" val="1358316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5F254364-9755-4739-9FB8-A63BF92C60A1}"/>
              </a:ext>
            </a:extLst>
          </p:cNvPr>
          <p:cNvSpPr/>
          <p:nvPr/>
        </p:nvSpPr>
        <p:spPr>
          <a:xfrm>
            <a:off x="1475106" y="1147901"/>
            <a:ext cx="3775393" cy="438133"/>
          </a:xfrm>
          <a:prstGeom prst="rect">
            <a:avLst/>
          </a:prstGeom>
        </p:spPr>
        <p:txBody>
          <a:bodyPr wrap="none">
            <a:spAutoFit/>
          </a:bodyPr>
          <a:lstStyle/>
          <a:p>
            <a:pPr marL="257175" lvl="1" indent="-257175" algn="just" fontAlgn="base">
              <a:lnSpc>
                <a:spcPct val="140000"/>
              </a:lnSpc>
              <a:spcBef>
                <a:spcPts val="375"/>
              </a:spcBef>
              <a:buFont typeface="Wingdings" panose="05000000000000000000" pitchFamily="2" charset="2"/>
              <a:buChar char="u"/>
            </a:pPr>
            <a:r>
              <a:rPr kumimoji="1" lang="zh-CN" altLang="en-US" dirty="0">
                <a:solidFill>
                  <a:srgbClr val="314371"/>
                </a:solidFill>
                <a:latin typeface="微软雅黑" panose="020B0503020204020204" pitchFamily="34" charset="-122"/>
                <a:ea typeface="微软雅黑" panose="020B0503020204020204" pitchFamily="34" charset="-122"/>
                <a:cs typeface="+mn-ea"/>
                <a:sym typeface="+mn-lt"/>
              </a:rPr>
              <a:t>第三代人工智能</a:t>
            </a:r>
            <a:r>
              <a:rPr kumimoji="1" lang="en-US" altLang="zh-CN" dirty="0">
                <a:solidFill>
                  <a:srgbClr val="314371"/>
                </a:solidFill>
                <a:latin typeface="微软雅黑" panose="020B0503020204020204" pitchFamily="34" charset="-122"/>
                <a:ea typeface="微软雅黑" panose="020B0503020204020204" pitchFamily="34" charset="-122"/>
                <a:cs typeface="+mn-ea"/>
                <a:sym typeface="+mn-lt"/>
              </a:rPr>
              <a:t>-</a:t>
            </a:r>
            <a:r>
              <a:rPr kumimoji="1" lang="zh-CN" altLang="en-US" dirty="0">
                <a:solidFill>
                  <a:srgbClr val="C00000"/>
                </a:solidFill>
                <a:latin typeface="微软雅黑" panose="020B0503020204020204" pitchFamily="34" charset="-122"/>
                <a:ea typeface="微软雅黑" panose="020B0503020204020204" pitchFamily="34" charset="-122"/>
                <a:cs typeface="+mn-ea"/>
                <a:sym typeface="+mn-lt"/>
              </a:rPr>
              <a:t>深度学习</a:t>
            </a:r>
            <a:r>
              <a:rPr kumimoji="1" lang="zh-CN" altLang="en-US" dirty="0">
                <a:solidFill>
                  <a:srgbClr val="314371"/>
                </a:solidFill>
                <a:latin typeface="微软雅黑" panose="020B0503020204020204" pitchFamily="34" charset="-122"/>
                <a:ea typeface="微软雅黑" panose="020B0503020204020204" pitchFamily="34" charset="-122"/>
                <a:cs typeface="+mn-ea"/>
                <a:sym typeface="+mn-lt"/>
              </a:rPr>
              <a:t>为核心</a:t>
            </a:r>
          </a:p>
        </p:txBody>
      </p:sp>
      <p:sp>
        <p:nvSpPr>
          <p:cNvPr id="9" name="文本框 8">
            <a:extLst>
              <a:ext uri="{FF2B5EF4-FFF2-40B4-BE49-F238E27FC236}">
                <a16:creationId xmlns:a16="http://schemas.microsoft.com/office/drawing/2014/main" id="{A61EFC73-8907-42F2-B3DD-D096A33CC6B3}"/>
              </a:ext>
            </a:extLst>
          </p:cNvPr>
          <p:cNvSpPr txBox="1"/>
          <p:nvPr/>
        </p:nvSpPr>
        <p:spPr>
          <a:xfrm>
            <a:off x="3215687" y="3084755"/>
            <a:ext cx="2244144" cy="323165"/>
          </a:xfrm>
          <a:prstGeom prst="rect">
            <a:avLst/>
          </a:prstGeom>
          <a:noFill/>
        </p:spPr>
        <p:txBody>
          <a:bodyPr wrap="square" rtlCol="0">
            <a:spAutoFit/>
          </a:bodyPr>
          <a:lstStyle/>
          <a:p>
            <a:pPr algn="ctr"/>
            <a:r>
              <a:rPr lang="zh-CN" altLang="en-US" sz="1500" dirty="0">
                <a:solidFill>
                  <a:srgbClr val="314371"/>
                </a:solidFill>
                <a:latin typeface="微软雅黑" panose="020B0503020204020204" pitchFamily="34" charset="-122"/>
                <a:ea typeface="微软雅黑" panose="020B0503020204020204" pitchFamily="34" charset="-122"/>
                <a:cs typeface="+mn-ea"/>
                <a:sym typeface="+mn-lt"/>
              </a:rPr>
              <a:t>交易量逐年攀升</a:t>
            </a:r>
          </a:p>
        </p:txBody>
      </p:sp>
      <p:sp>
        <p:nvSpPr>
          <p:cNvPr id="10" name="文本框 9">
            <a:extLst>
              <a:ext uri="{FF2B5EF4-FFF2-40B4-BE49-F238E27FC236}">
                <a16:creationId xmlns:a16="http://schemas.microsoft.com/office/drawing/2014/main" id="{C39F74E6-4CF6-479E-B976-4E9EE2E45643}"/>
              </a:ext>
            </a:extLst>
          </p:cNvPr>
          <p:cNvSpPr txBox="1"/>
          <p:nvPr/>
        </p:nvSpPr>
        <p:spPr>
          <a:xfrm>
            <a:off x="1326244" y="3084755"/>
            <a:ext cx="1791152" cy="323165"/>
          </a:xfrm>
          <a:prstGeom prst="rect">
            <a:avLst/>
          </a:prstGeom>
          <a:noFill/>
        </p:spPr>
        <p:txBody>
          <a:bodyPr wrap="square" rtlCol="0">
            <a:spAutoFit/>
          </a:bodyPr>
          <a:lstStyle/>
          <a:p>
            <a:pPr algn="ctr"/>
            <a:r>
              <a:rPr lang="zh-CN" altLang="en-US" sz="1500" dirty="0">
                <a:solidFill>
                  <a:srgbClr val="314371"/>
                </a:solidFill>
                <a:latin typeface="微软雅黑" panose="020B0503020204020204" pitchFamily="34" charset="-122"/>
                <a:ea typeface="微软雅黑" panose="020B0503020204020204" pitchFamily="34" charset="-122"/>
                <a:cs typeface="+mn-ea"/>
                <a:sym typeface="+mn-lt"/>
              </a:rPr>
              <a:t>涉及各行各业</a:t>
            </a:r>
          </a:p>
        </p:txBody>
      </p:sp>
      <p:pic>
        <p:nvPicPr>
          <p:cNvPr id="11" name="Picture 2">
            <a:extLst>
              <a:ext uri="{FF2B5EF4-FFF2-40B4-BE49-F238E27FC236}">
                <a16:creationId xmlns:a16="http://schemas.microsoft.com/office/drawing/2014/main" id="{FB599248-AED7-4D90-9047-4AAF76ECC88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30" t="20439" r="38945" b="15389"/>
          <a:stretch/>
        </p:blipFill>
        <p:spPr bwMode="auto">
          <a:xfrm>
            <a:off x="1326244" y="1764743"/>
            <a:ext cx="1913087" cy="12030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Ièèµé¢åäº¤æé">
            <a:extLst>
              <a:ext uri="{FF2B5EF4-FFF2-40B4-BE49-F238E27FC236}">
                <a16:creationId xmlns:a16="http://schemas.microsoft.com/office/drawing/2014/main" id="{148DB61C-2C32-49A4-AFE4-22E13BBFBA5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22" t="12517" r="30161" b="7434"/>
          <a:stretch/>
        </p:blipFill>
        <p:spPr bwMode="auto">
          <a:xfrm>
            <a:off x="3363481" y="1770026"/>
            <a:ext cx="1868406" cy="1175737"/>
          </a:xfrm>
          <a:prstGeom prst="rect">
            <a:avLst/>
          </a:prstGeom>
          <a:noFill/>
          <a:ln w="3175">
            <a:solidFill>
              <a:schemeClr val="bg2"/>
            </a:solidFill>
            <a:prstDash val="solid"/>
          </a:ln>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id="{684726A6-EA43-4B22-B78E-1704FB8F643E}"/>
              </a:ext>
            </a:extLst>
          </p:cNvPr>
          <p:cNvPicPr>
            <a:picLocks noChangeAspect="1"/>
          </p:cNvPicPr>
          <p:nvPr/>
        </p:nvPicPr>
        <p:blipFill>
          <a:blip r:embed="rId4"/>
          <a:stretch>
            <a:fillRect/>
          </a:stretch>
        </p:blipFill>
        <p:spPr>
          <a:xfrm>
            <a:off x="1302202" y="4083178"/>
            <a:ext cx="1312192" cy="1316156"/>
          </a:xfrm>
          <a:prstGeom prst="rect">
            <a:avLst/>
          </a:prstGeom>
        </p:spPr>
      </p:pic>
      <p:pic>
        <p:nvPicPr>
          <p:cNvPr id="15" name="图片 14">
            <a:extLst>
              <a:ext uri="{FF2B5EF4-FFF2-40B4-BE49-F238E27FC236}">
                <a16:creationId xmlns:a16="http://schemas.microsoft.com/office/drawing/2014/main" id="{FBC39E8A-028A-4266-8AE9-8BD0654E3936}"/>
              </a:ext>
            </a:extLst>
          </p:cNvPr>
          <p:cNvPicPr>
            <a:picLocks noChangeAspect="1"/>
          </p:cNvPicPr>
          <p:nvPr/>
        </p:nvPicPr>
        <p:blipFill>
          <a:blip r:embed="rId5"/>
          <a:stretch>
            <a:fillRect/>
          </a:stretch>
        </p:blipFill>
        <p:spPr>
          <a:xfrm>
            <a:off x="2748669" y="4109205"/>
            <a:ext cx="2775184" cy="1254658"/>
          </a:xfrm>
          <a:prstGeom prst="rect">
            <a:avLst/>
          </a:prstGeom>
        </p:spPr>
      </p:pic>
      <p:sp>
        <p:nvSpPr>
          <p:cNvPr id="16" name="文本框 15">
            <a:extLst>
              <a:ext uri="{FF2B5EF4-FFF2-40B4-BE49-F238E27FC236}">
                <a16:creationId xmlns:a16="http://schemas.microsoft.com/office/drawing/2014/main" id="{203067EC-1D00-49AB-928E-3FD6E1077DF4}"/>
              </a:ext>
            </a:extLst>
          </p:cNvPr>
          <p:cNvSpPr txBox="1"/>
          <p:nvPr/>
        </p:nvSpPr>
        <p:spPr>
          <a:xfrm>
            <a:off x="933716" y="5447783"/>
            <a:ext cx="2049161" cy="484748"/>
          </a:xfrm>
          <a:prstGeom prst="rect">
            <a:avLst/>
          </a:prstGeom>
          <a:noFill/>
        </p:spPr>
        <p:txBody>
          <a:bodyPr wrap="square" rtlCol="0">
            <a:spAutoFit/>
          </a:bodyPr>
          <a:lstStyle/>
          <a:p>
            <a:pPr algn="ctr"/>
            <a:r>
              <a:rPr lang="en-US" altLang="zh-CN" sz="1500" dirty="0">
                <a:solidFill>
                  <a:srgbClr val="314371"/>
                </a:solidFill>
                <a:latin typeface="微软雅黑" panose="020B0503020204020204" pitchFamily="34" charset="-122"/>
                <a:ea typeface="微软雅黑" panose="020B0503020204020204" pitchFamily="34" charset="-122"/>
                <a:cs typeface="+mn-ea"/>
                <a:sym typeface="+mn-lt"/>
              </a:rPr>
              <a:t>AI</a:t>
            </a:r>
            <a:r>
              <a:rPr lang="zh-CN" altLang="en-US" sz="1500" dirty="0">
                <a:solidFill>
                  <a:srgbClr val="314371"/>
                </a:solidFill>
                <a:latin typeface="微软雅黑" panose="020B0503020204020204" pitchFamily="34" charset="-122"/>
                <a:ea typeface="微软雅黑" panose="020B0503020204020204" pitchFamily="34" charset="-122"/>
                <a:cs typeface="+mn-ea"/>
                <a:sym typeface="+mn-lt"/>
              </a:rPr>
              <a:t> 作品</a:t>
            </a:r>
            <a:endParaRPr lang="en-US" altLang="zh-CN" sz="1500" dirty="0">
              <a:solidFill>
                <a:srgbClr val="314371"/>
              </a:solidFill>
              <a:latin typeface="微软雅黑" panose="020B0503020204020204" pitchFamily="34" charset="-122"/>
              <a:ea typeface="微软雅黑" panose="020B0503020204020204" pitchFamily="34" charset="-122"/>
              <a:cs typeface="+mn-ea"/>
              <a:sym typeface="+mn-lt"/>
            </a:endParaRPr>
          </a:p>
          <a:p>
            <a:pPr algn="ctr"/>
            <a:r>
              <a:rPr lang="zh-CN" altLang="en-US" sz="1050" dirty="0">
                <a:solidFill>
                  <a:srgbClr val="314371"/>
                </a:solidFill>
                <a:latin typeface="微软雅黑" panose="020B0503020204020204" pitchFamily="34" charset="-122"/>
                <a:ea typeface="微软雅黑" panose="020B0503020204020204" pitchFamily="34" charset="-122"/>
                <a:cs typeface="+mn-ea"/>
                <a:sym typeface="+mn-lt"/>
              </a:rPr>
              <a:t>（</a:t>
            </a:r>
            <a:r>
              <a:rPr lang="en-US" altLang="zh-CN" sz="1050" dirty="0">
                <a:solidFill>
                  <a:srgbClr val="314371"/>
                </a:solidFill>
                <a:latin typeface="微软雅黑" panose="020B0503020204020204" pitchFamily="34" charset="-122"/>
                <a:ea typeface="微软雅黑" panose="020B0503020204020204" pitchFamily="34" charset="-122"/>
                <a:cs typeface="+mn-ea"/>
                <a:sym typeface="+mn-lt"/>
              </a:rPr>
              <a:t>43.25</a:t>
            </a:r>
            <a:r>
              <a:rPr lang="zh-CN" altLang="en-US" sz="1050" dirty="0">
                <a:solidFill>
                  <a:srgbClr val="314371"/>
                </a:solidFill>
                <a:latin typeface="微软雅黑" panose="020B0503020204020204" pitchFamily="34" charset="-122"/>
                <a:ea typeface="微软雅黑" panose="020B0503020204020204" pitchFamily="34" charset="-122"/>
                <a:cs typeface="+mn-ea"/>
                <a:sym typeface="+mn-lt"/>
              </a:rPr>
              <a:t>万美元）</a:t>
            </a:r>
          </a:p>
        </p:txBody>
      </p:sp>
      <p:sp>
        <p:nvSpPr>
          <p:cNvPr id="17" name="矩形 16">
            <a:extLst>
              <a:ext uri="{FF2B5EF4-FFF2-40B4-BE49-F238E27FC236}">
                <a16:creationId xmlns:a16="http://schemas.microsoft.com/office/drawing/2014/main" id="{E7811CBB-B2FE-4234-835C-04CA61211090}"/>
              </a:ext>
            </a:extLst>
          </p:cNvPr>
          <p:cNvSpPr/>
          <p:nvPr/>
        </p:nvSpPr>
        <p:spPr>
          <a:xfrm>
            <a:off x="7382780" y="1147901"/>
            <a:ext cx="3214341" cy="438133"/>
          </a:xfrm>
          <a:prstGeom prst="rect">
            <a:avLst/>
          </a:prstGeom>
        </p:spPr>
        <p:txBody>
          <a:bodyPr wrap="none">
            <a:spAutoFit/>
          </a:bodyPr>
          <a:lstStyle/>
          <a:p>
            <a:pPr marL="257175" lvl="1" indent="-257175" algn="just" fontAlgn="base">
              <a:lnSpc>
                <a:spcPct val="140000"/>
              </a:lnSpc>
              <a:spcBef>
                <a:spcPts val="375"/>
              </a:spcBef>
              <a:buFont typeface="Wingdings" panose="05000000000000000000" pitchFamily="2" charset="2"/>
              <a:buChar char="u"/>
            </a:pPr>
            <a:r>
              <a:rPr kumimoji="1" lang="zh-CN" altLang="en-US" dirty="0">
                <a:solidFill>
                  <a:srgbClr val="314371"/>
                </a:solidFill>
                <a:latin typeface="微软雅黑" panose="020B0503020204020204" pitchFamily="34" charset="-122"/>
                <a:ea typeface="微软雅黑" panose="020B0503020204020204" pitchFamily="34" charset="-122"/>
                <a:cs typeface="+mn-ea"/>
                <a:sym typeface="+mn-lt"/>
              </a:rPr>
              <a:t>深度模型</a:t>
            </a:r>
            <a:r>
              <a:rPr kumimoji="1" lang="zh-CN" altLang="en-US" dirty="0">
                <a:solidFill>
                  <a:srgbClr val="C00000"/>
                </a:solidFill>
                <a:latin typeface="微软雅黑" panose="020B0503020204020204" pitchFamily="34" charset="-122"/>
                <a:ea typeface="微软雅黑" panose="020B0503020204020204" pitchFamily="34" charset="-122"/>
                <a:cs typeface="+mn-ea"/>
                <a:sym typeface="+mn-lt"/>
              </a:rPr>
              <a:t>设计、训练、部署</a:t>
            </a:r>
          </a:p>
        </p:txBody>
      </p:sp>
      <p:sp>
        <p:nvSpPr>
          <p:cNvPr id="18" name="文本框 17">
            <a:extLst>
              <a:ext uri="{FF2B5EF4-FFF2-40B4-BE49-F238E27FC236}">
                <a16:creationId xmlns:a16="http://schemas.microsoft.com/office/drawing/2014/main" id="{2CB25AC9-1BD7-4D53-838B-0D8D559CCEAF}"/>
              </a:ext>
            </a:extLst>
          </p:cNvPr>
          <p:cNvSpPr txBox="1"/>
          <p:nvPr/>
        </p:nvSpPr>
        <p:spPr>
          <a:xfrm>
            <a:off x="3043457" y="5443500"/>
            <a:ext cx="2049161" cy="323165"/>
          </a:xfrm>
          <a:prstGeom prst="rect">
            <a:avLst/>
          </a:prstGeom>
          <a:noFill/>
        </p:spPr>
        <p:txBody>
          <a:bodyPr wrap="square" rtlCol="0">
            <a:spAutoFit/>
          </a:bodyPr>
          <a:lstStyle/>
          <a:p>
            <a:pPr algn="ctr"/>
            <a:r>
              <a:rPr lang="en-US" altLang="zh-CN" sz="1500" dirty="0">
                <a:solidFill>
                  <a:srgbClr val="314371"/>
                </a:solidFill>
                <a:latin typeface="微软雅黑" panose="020B0503020204020204" pitchFamily="34" charset="-122"/>
                <a:ea typeface="微软雅黑" panose="020B0503020204020204" pitchFamily="34" charset="-122"/>
                <a:cs typeface="+mn-ea"/>
                <a:sym typeface="+mn-lt"/>
              </a:rPr>
              <a:t>AI</a:t>
            </a:r>
            <a:r>
              <a:rPr lang="zh-CN" altLang="en-US" sz="1500" dirty="0">
                <a:solidFill>
                  <a:srgbClr val="314371"/>
                </a:solidFill>
                <a:latin typeface="微软雅黑" panose="020B0503020204020204" pitchFamily="34" charset="-122"/>
                <a:ea typeface="微软雅黑" panose="020B0503020204020204" pitchFamily="34" charset="-122"/>
                <a:cs typeface="+mn-ea"/>
                <a:sym typeface="+mn-lt"/>
              </a:rPr>
              <a:t> 模型</a:t>
            </a:r>
          </a:p>
        </p:txBody>
      </p:sp>
      <p:sp>
        <p:nvSpPr>
          <p:cNvPr id="19" name="矩形 18">
            <a:extLst>
              <a:ext uri="{FF2B5EF4-FFF2-40B4-BE49-F238E27FC236}">
                <a16:creationId xmlns:a16="http://schemas.microsoft.com/office/drawing/2014/main" id="{A32396E7-B89C-48C0-A148-E404703521F5}"/>
              </a:ext>
            </a:extLst>
          </p:cNvPr>
          <p:cNvSpPr/>
          <p:nvPr/>
        </p:nvSpPr>
        <p:spPr>
          <a:xfrm>
            <a:off x="1539128" y="3496443"/>
            <a:ext cx="2752677" cy="438133"/>
          </a:xfrm>
          <a:prstGeom prst="rect">
            <a:avLst/>
          </a:prstGeom>
        </p:spPr>
        <p:txBody>
          <a:bodyPr wrap="none">
            <a:spAutoFit/>
          </a:bodyPr>
          <a:lstStyle/>
          <a:p>
            <a:pPr marL="257175" lvl="1" indent="-257175" algn="just" fontAlgn="base">
              <a:lnSpc>
                <a:spcPct val="140000"/>
              </a:lnSpc>
              <a:spcBef>
                <a:spcPts val="375"/>
              </a:spcBef>
              <a:buFont typeface="Wingdings" panose="05000000000000000000" pitchFamily="2" charset="2"/>
              <a:buChar char="u"/>
            </a:pPr>
            <a:r>
              <a:rPr kumimoji="1" lang="zh-CN" altLang="en-US" dirty="0">
                <a:solidFill>
                  <a:srgbClr val="314371"/>
                </a:solidFill>
                <a:latin typeface="微软雅黑" panose="020B0503020204020204" pitchFamily="34" charset="-122"/>
                <a:ea typeface="微软雅黑" panose="020B0503020204020204" pitchFamily="34" charset="-122"/>
                <a:cs typeface="+mn-ea"/>
                <a:sym typeface="+mn-lt"/>
              </a:rPr>
              <a:t>艺术、商业等</a:t>
            </a:r>
            <a:r>
              <a:rPr kumimoji="1" lang="zh-CN" altLang="en-US" dirty="0">
                <a:solidFill>
                  <a:srgbClr val="C00000"/>
                </a:solidFill>
                <a:latin typeface="微软雅黑" panose="020B0503020204020204" pitchFamily="34" charset="-122"/>
                <a:ea typeface="微软雅黑" panose="020B0503020204020204" pitchFamily="34" charset="-122"/>
                <a:cs typeface="+mn-ea"/>
                <a:sym typeface="+mn-lt"/>
              </a:rPr>
              <a:t>价值巨大</a:t>
            </a:r>
          </a:p>
        </p:txBody>
      </p:sp>
      <p:grpSp>
        <p:nvGrpSpPr>
          <p:cNvPr id="20" name="组合 19">
            <a:extLst>
              <a:ext uri="{FF2B5EF4-FFF2-40B4-BE49-F238E27FC236}">
                <a16:creationId xmlns:a16="http://schemas.microsoft.com/office/drawing/2014/main" id="{A7CBF25C-4CC8-403B-A1CE-282DD8AFF519}"/>
              </a:ext>
            </a:extLst>
          </p:cNvPr>
          <p:cNvGrpSpPr/>
          <p:nvPr/>
        </p:nvGrpSpPr>
        <p:grpSpPr>
          <a:xfrm>
            <a:off x="8251568" y="2751699"/>
            <a:ext cx="2423965" cy="1605476"/>
            <a:chOff x="5776554" y="2564904"/>
            <a:chExt cx="2488859" cy="1656379"/>
          </a:xfrm>
        </p:grpSpPr>
        <p:grpSp>
          <p:nvGrpSpPr>
            <p:cNvPr id="21" name="组合 20">
              <a:extLst>
                <a:ext uri="{FF2B5EF4-FFF2-40B4-BE49-F238E27FC236}">
                  <a16:creationId xmlns:a16="http://schemas.microsoft.com/office/drawing/2014/main" id="{5463938D-3073-4D69-B0A0-7076ABD383A0}"/>
                </a:ext>
              </a:extLst>
            </p:cNvPr>
            <p:cNvGrpSpPr/>
            <p:nvPr/>
          </p:nvGrpSpPr>
          <p:grpSpPr>
            <a:xfrm>
              <a:off x="5776554" y="2564904"/>
              <a:ext cx="2488859" cy="1656379"/>
              <a:chOff x="5379933" y="2651943"/>
              <a:chExt cx="2488859" cy="1656379"/>
            </a:xfrm>
          </p:grpSpPr>
          <p:pic>
            <p:nvPicPr>
              <p:cNvPr id="26" name="图片 25">
                <a:extLst>
                  <a:ext uri="{FF2B5EF4-FFF2-40B4-BE49-F238E27FC236}">
                    <a16:creationId xmlns:a16="http://schemas.microsoft.com/office/drawing/2014/main" id="{82D83FE5-8C18-4CD0-B18F-39B7E8399427}"/>
                  </a:ext>
                </a:extLst>
              </p:cNvPr>
              <p:cNvPicPr>
                <a:picLocks noChangeAspect="1"/>
              </p:cNvPicPr>
              <p:nvPr/>
            </p:nvPicPr>
            <p:blipFill>
              <a:blip r:embed="rId6"/>
              <a:stretch>
                <a:fillRect/>
              </a:stretch>
            </p:blipFill>
            <p:spPr>
              <a:xfrm>
                <a:off x="5379933" y="2651943"/>
                <a:ext cx="2488859" cy="1656379"/>
              </a:xfrm>
              <a:prstGeom prst="rect">
                <a:avLst/>
              </a:prstGeom>
            </p:spPr>
          </p:pic>
          <p:sp>
            <p:nvSpPr>
              <p:cNvPr id="27" name="矩形 26">
                <a:extLst>
                  <a:ext uri="{FF2B5EF4-FFF2-40B4-BE49-F238E27FC236}">
                    <a16:creationId xmlns:a16="http://schemas.microsoft.com/office/drawing/2014/main" id="{A4378493-BD8D-4BB5-9B77-C8EBDE97943D}"/>
                  </a:ext>
                </a:extLst>
              </p:cNvPr>
              <p:cNvSpPr/>
              <p:nvPr/>
            </p:nvSpPr>
            <p:spPr bwMode="auto">
              <a:xfrm>
                <a:off x="6782338" y="2666082"/>
                <a:ext cx="1030022" cy="258862"/>
              </a:xfrm>
              <a:prstGeom prst="rect">
                <a:avLst/>
              </a:prstGeom>
              <a:solidFill>
                <a:schemeClr val="tx1"/>
              </a:solidFill>
              <a:ln w="3175" cmpd="sng">
                <a:solidFill>
                  <a:schemeClr val="tx1"/>
                </a:solidFill>
                <a:miter lim="800000"/>
                <a:headEnd/>
                <a:tailEnd/>
              </a:ln>
              <a:effectLst/>
            </p:spPr>
            <p:txBody>
              <a:bodyPr vert="horz" wrap="none" lIns="91440" tIns="45720" rIns="91440" bIns="45720" numCol="1" rtlCol="0" anchor="ctr" anchorCtr="0" compatLnSpc="1">
                <a:prstTxWarp prst="textNoShape">
                  <a:avLst/>
                </a:prstTxWarp>
                <a:noAutofit/>
              </a:bodyPr>
              <a:lstStyle/>
              <a:p>
                <a:pPr marL="0" marR="0" indent="203200" algn="l" defTabSz="914400" rtl="0" eaLnBrk="0" fontAlgn="base" latinLnBrk="0" hangingPunct="0">
                  <a:lnSpc>
                    <a:spcPct val="100000"/>
                  </a:lnSpc>
                  <a:spcBef>
                    <a:spcPct val="0"/>
                  </a:spcBef>
                  <a:spcAft>
                    <a:spcPct val="0"/>
                  </a:spcAft>
                  <a:buClrTx/>
                  <a:buSzTx/>
                  <a:buFontTx/>
                  <a:buNone/>
                  <a:tabLst/>
                </a:pPr>
                <a:endParaRPr kumimoji="0" lang="zh-CN" altLang="en-US" sz="1600" b="1" i="0" u="none" strike="noStrike" cap="none" normalizeH="0" baseline="0" dirty="0">
                  <a:ln>
                    <a:solidFill>
                      <a:schemeClr val="tx1"/>
                    </a:solidFill>
                  </a:ln>
                  <a:effectLst/>
                  <a:latin typeface="微软雅黑" panose="020B0503020204020204" pitchFamily="34" charset="-122"/>
                  <a:ea typeface="微软雅黑" panose="020B0503020204020204" pitchFamily="34" charset="-122"/>
                  <a:cs typeface="+mn-ea"/>
                  <a:sym typeface="+mn-lt"/>
                </a:endParaRPr>
              </a:p>
            </p:txBody>
          </p:sp>
          <p:grpSp>
            <p:nvGrpSpPr>
              <p:cNvPr id="28" name="组合 27">
                <a:extLst>
                  <a:ext uri="{FF2B5EF4-FFF2-40B4-BE49-F238E27FC236}">
                    <a16:creationId xmlns:a16="http://schemas.microsoft.com/office/drawing/2014/main" id="{7157DA70-0CB5-4668-BCB5-1053C243ED8E}"/>
                  </a:ext>
                </a:extLst>
              </p:cNvPr>
              <p:cNvGrpSpPr/>
              <p:nvPr/>
            </p:nvGrpSpPr>
            <p:grpSpPr>
              <a:xfrm>
                <a:off x="5508104" y="2852936"/>
                <a:ext cx="1986318" cy="628724"/>
                <a:chOff x="5508104" y="2852936"/>
                <a:chExt cx="1986318" cy="628724"/>
              </a:xfrm>
            </p:grpSpPr>
            <p:sp>
              <p:nvSpPr>
                <p:cNvPr id="29" name="矩形 28">
                  <a:extLst>
                    <a:ext uri="{FF2B5EF4-FFF2-40B4-BE49-F238E27FC236}">
                      <a16:creationId xmlns:a16="http://schemas.microsoft.com/office/drawing/2014/main" id="{ACE5D0FF-6C67-4DF8-A1FC-DE6C1FD8E2BE}"/>
                    </a:ext>
                  </a:extLst>
                </p:cNvPr>
                <p:cNvSpPr/>
                <p:nvPr/>
              </p:nvSpPr>
              <p:spPr bwMode="auto">
                <a:xfrm>
                  <a:off x="5508104" y="2852936"/>
                  <a:ext cx="592500" cy="438133"/>
                </a:xfrm>
                <a:prstGeom prst="rect">
                  <a:avLst/>
                </a:prstGeom>
                <a:solidFill>
                  <a:schemeClr val="tx1"/>
                </a:solidFill>
                <a:ln w="3175" cmpd="sng">
                  <a:solidFill>
                    <a:schemeClr val="tx1"/>
                  </a:solidFill>
                  <a:miter lim="800000"/>
                  <a:headEnd/>
                  <a:tailEnd/>
                </a:ln>
                <a:effectLst/>
              </p:spPr>
              <p:txBody>
                <a:bodyPr vert="horz" wrap="none" lIns="91440" tIns="45720" rIns="91440" bIns="45720" numCol="1" rtlCol="0" anchor="ctr" anchorCtr="0" compatLnSpc="1">
                  <a:prstTxWarp prst="textNoShape">
                    <a:avLst/>
                  </a:prstTxWarp>
                  <a:noAutofit/>
                </a:bodyPr>
                <a:lstStyle/>
                <a:p>
                  <a:pPr marL="0" marR="0" indent="203200" algn="l" defTabSz="914400" rtl="0" eaLnBrk="0" fontAlgn="base" latinLnBrk="0" hangingPunct="0">
                    <a:lnSpc>
                      <a:spcPct val="100000"/>
                    </a:lnSpc>
                    <a:spcBef>
                      <a:spcPct val="0"/>
                    </a:spcBef>
                    <a:spcAft>
                      <a:spcPct val="0"/>
                    </a:spcAft>
                    <a:buClrTx/>
                    <a:buSzTx/>
                    <a:buFontTx/>
                    <a:buNone/>
                    <a:tabLst/>
                  </a:pPr>
                  <a:endParaRPr kumimoji="0" lang="zh-CN" altLang="en-US" sz="1600" b="1" i="0" u="none" strike="noStrike" cap="none" normalizeH="0" baseline="0" dirty="0">
                    <a:ln>
                      <a:solidFill>
                        <a:schemeClr val="tx1"/>
                      </a:solidFill>
                    </a:ln>
                    <a:effectLst/>
                    <a:latin typeface="微软雅黑" panose="020B0503020204020204" pitchFamily="34" charset="-122"/>
                    <a:ea typeface="微软雅黑" panose="020B0503020204020204" pitchFamily="34" charset="-122"/>
                    <a:cs typeface="+mn-ea"/>
                    <a:sym typeface="+mn-lt"/>
                  </a:endParaRPr>
                </a:p>
              </p:txBody>
            </p:sp>
            <p:sp>
              <p:nvSpPr>
                <p:cNvPr id="30" name="矩形 29">
                  <a:extLst>
                    <a:ext uri="{FF2B5EF4-FFF2-40B4-BE49-F238E27FC236}">
                      <a16:creationId xmlns:a16="http://schemas.microsoft.com/office/drawing/2014/main" id="{80160939-3959-454D-A347-5BE57F3DFB42}"/>
                    </a:ext>
                  </a:extLst>
                </p:cNvPr>
                <p:cNvSpPr/>
                <p:nvPr/>
              </p:nvSpPr>
              <p:spPr bwMode="auto">
                <a:xfrm>
                  <a:off x="6153798" y="3291069"/>
                  <a:ext cx="592500" cy="190591"/>
                </a:xfrm>
                <a:prstGeom prst="rect">
                  <a:avLst/>
                </a:prstGeom>
                <a:solidFill>
                  <a:schemeClr val="tx1"/>
                </a:solidFill>
                <a:ln w="3175" cmpd="sng">
                  <a:solidFill>
                    <a:schemeClr val="tx1"/>
                  </a:solidFill>
                  <a:miter lim="800000"/>
                  <a:headEnd/>
                  <a:tailEnd/>
                </a:ln>
                <a:effectLst/>
              </p:spPr>
              <p:txBody>
                <a:bodyPr vert="horz" wrap="none" lIns="91440" tIns="45720" rIns="91440" bIns="45720" numCol="1" rtlCol="0" anchor="ctr" anchorCtr="0" compatLnSpc="1">
                  <a:prstTxWarp prst="textNoShape">
                    <a:avLst/>
                  </a:prstTxWarp>
                  <a:noAutofit/>
                </a:bodyPr>
                <a:lstStyle/>
                <a:p>
                  <a:pPr marL="0" marR="0" indent="203200" algn="l" defTabSz="914400" rtl="0" eaLnBrk="0" fontAlgn="base" latinLnBrk="0" hangingPunct="0">
                    <a:lnSpc>
                      <a:spcPct val="100000"/>
                    </a:lnSpc>
                    <a:spcBef>
                      <a:spcPct val="0"/>
                    </a:spcBef>
                    <a:spcAft>
                      <a:spcPct val="0"/>
                    </a:spcAft>
                    <a:buClrTx/>
                    <a:buSzTx/>
                    <a:buFontTx/>
                    <a:buNone/>
                    <a:tabLst/>
                  </a:pPr>
                  <a:endParaRPr kumimoji="0" lang="zh-CN" altLang="en-US" sz="1600" b="1" i="0" u="none" strike="noStrike" cap="none" normalizeH="0" baseline="0" dirty="0">
                    <a:ln>
                      <a:solidFill>
                        <a:schemeClr val="tx1"/>
                      </a:solidFill>
                    </a:ln>
                    <a:effectLst/>
                    <a:latin typeface="微软雅黑" panose="020B0503020204020204" pitchFamily="34" charset="-122"/>
                    <a:ea typeface="微软雅黑" panose="020B0503020204020204" pitchFamily="34" charset="-122"/>
                    <a:cs typeface="+mn-ea"/>
                    <a:sym typeface="+mn-lt"/>
                  </a:endParaRPr>
                </a:p>
              </p:txBody>
            </p:sp>
            <p:sp>
              <p:nvSpPr>
                <p:cNvPr id="31" name="矩形 30">
                  <a:extLst>
                    <a:ext uri="{FF2B5EF4-FFF2-40B4-BE49-F238E27FC236}">
                      <a16:creationId xmlns:a16="http://schemas.microsoft.com/office/drawing/2014/main" id="{90FB2AB1-CC07-46B5-853C-C1B713945DE9}"/>
                    </a:ext>
                  </a:extLst>
                </p:cNvPr>
                <p:cNvSpPr/>
                <p:nvPr/>
              </p:nvSpPr>
              <p:spPr bwMode="auto">
                <a:xfrm>
                  <a:off x="6948263" y="3139196"/>
                  <a:ext cx="546159" cy="151873"/>
                </a:xfrm>
                <a:prstGeom prst="rect">
                  <a:avLst/>
                </a:prstGeom>
                <a:solidFill>
                  <a:srgbClr val="5B9BD5"/>
                </a:solidFill>
                <a:ln w="3175" cmpd="sng">
                  <a:solidFill>
                    <a:srgbClr val="5B9BD5"/>
                  </a:solidFill>
                  <a:miter lim="800000"/>
                  <a:headEnd/>
                  <a:tailEnd/>
                </a:ln>
                <a:effectLst/>
              </p:spPr>
              <p:txBody>
                <a:bodyPr vert="horz" wrap="none" lIns="91440" tIns="45720" rIns="91440" bIns="45720" numCol="1" rtlCol="0" anchor="ctr" anchorCtr="0" compatLnSpc="1">
                  <a:prstTxWarp prst="textNoShape">
                    <a:avLst/>
                  </a:prstTxWarp>
                  <a:noAutofit/>
                </a:bodyPr>
                <a:lstStyle/>
                <a:p>
                  <a:pPr marL="0" marR="0" indent="203200" algn="l" defTabSz="914400" rtl="0" eaLnBrk="0" fontAlgn="base" latinLnBrk="0" hangingPunct="0">
                    <a:lnSpc>
                      <a:spcPct val="100000"/>
                    </a:lnSpc>
                    <a:spcBef>
                      <a:spcPct val="0"/>
                    </a:spcBef>
                    <a:spcAft>
                      <a:spcPct val="0"/>
                    </a:spcAft>
                    <a:buClrTx/>
                    <a:buSzTx/>
                    <a:buFontTx/>
                    <a:buNone/>
                    <a:tabLst/>
                  </a:pPr>
                  <a:endParaRPr kumimoji="0" lang="zh-CN" altLang="en-US" sz="1600" b="1" i="0" u="none" strike="noStrike" cap="none" normalizeH="0" baseline="0" dirty="0">
                    <a:ln>
                      <a:solidFill>
                        <a:schemeClr val="tx1"/>
                      </a:solidFill>
                    </a:ln>
                    <a:effectLst/>
                    <a:latin typeface="微软雅黑" panose="020B0503020204020204" pitchFamily="34" charset="-122"/>
                    <a:ea typeface="微软雅黑" panose="020B0503020204020204" pitchFamily="34" charset="-122"/>
                    <a:cs typeface="+mn-ea"/>
                    <a:sym typeface="+mn-lt"/>
                  </a:endParaRPr>
                </a:p>
              </p:txBody>
            </p:sp>
          </p:grpSp>
        </p:grpSp>
        <p:sp>
          <p:nvSpPr>
            <p:cNvPr id="22" name="文本框 21">
              <a:extLst>
                <a:ext uri="{FF2B5EF4-FFF2-40B4-BE49-F238E27FC236}">
                  <a16:creationId xmlns:a16="http://schemas.microsoft.com/office/drawing/2014/main" id="{11E034B6-B033-4CA7-B0B1-EEABCBD5F522}"/>
                </a:ext>
              </a:extLst>
            </p:cNvPr>
            <p:cNvSpPr txBox="1"/>
            <p:nvPr/>
          </p:nvSpPr>
          <p:spPr>
            <a:xfrm>
              <a:off x="5812691" y="2887412"/>
              <a:ext cx="842288" cy="269905"/>
            </a:xfrm>
            <a:prstGeom prst="rect">
              <a:avLst/>
            </a:prstGeom>
            <a:noFill/>
          </p:spPr>
          <p:txBody>
            <a:bodyPr wrap="square" rtlCol="0">
              <a:spAutoFit/>
            </a:bodyPr>
            <a:lstStyle/>
            <a:p>
              <a:r>
                <a:rPr lang="zh-CN" altLang="en-US" sz="1100" b="1" dirty="0">
                  <a:solidFill>
                    <a:schemeClr val="bg1"/>
                  </a:solidFill>
                  <a:latin typeface="微软雅黑" panose="020B0503020204020204" pitchFamily="34" charset="-122"/>
                  <a:ea typeface="微软雅黑" panose="020B0503020204020204" pitchFamily="34" charset="-122"/>
                  <a:cs typeface="+mn-ea"/>
                  <a:sym typeface="+mn-lt"/>
                </a:rPr>
                <a:t>数据</a:t>
              </a:r>
              <a:r>
                <a:rPr lang="en-US" altLang="zh-CN" sz="1100" b="1" dirty="0">
                  <a:solidFill>
                    <a:schemeClr val="bg1"/>
                  </a:solidFill>
                  <a:latin typeface="微软雅黑" panose="020B0503020204020204" pitchFamily="34" charset="-122"/>
                  <a:ea typeface="微软雅黑" panose="020B0503020204020204" pitchFamily="34" charset="-122"/>
                  <a:cs typeface="+mn-ea"/>
                  <a:sym typeface="+mn-lt"/>
                </a:rPr>
                <a:t>/</a:t>
              </a:r>
              <a:r>
                <a:rPr lang="zh-CN" altLang="en-US" sz="1100" b="1" dirty="0">
                  <a:solidFill>
                    <a:schemeClr val="bg1"/>
                  </a:solidFill>
                  <a:latin typeface="微软雅黑" panose="020B0503020204020204" pitchFamily="34" charset="-122"/>
                  <a:ea typeface="微软雅黑" panose="020B0503020204020204" pitchFamily="34" charset="-122"/>
                  <a:cs typeface="+mn-ea"/>
                  <a:sym typeface="+mn-lt"/>
                </a:rPr>
                <a:t>模型</a:t>
              </a:r>
            </a:p>
          </p:txBody>
        </p:sp>
        <p:sp>
          <p:nvSpPr>
            <p:cNvPr id="23" name="文本框 22">
              <a:extLst>
                <a:ext uri="{FF2B5EF4-FFF2-40B4-BE49-F238E27FC236}">
                  <a16:creationId xmlns:a16="http://schemas.microsoft.com/office/drawing/2014/main" id="{017D3448-CB9E-4C32-9904-4736730FB056}"/>
                </a:ext>
              </a:extLst>
            </p:cNvPr>
            <p:cNvSpPr txBox="1"/>
            <p:nvPr/>
          </p:nvSpPr>
          <p:spPr>
            <a:xfrm>
              <a:off x="6570382" y="3172256"/>
              <a:ext cx="552497" cy="269905"/>
            </a:xfrm>
            <a:prstGeom prst="rect">
              <a:avLst/>
            </a:prstGeom>
            <a:noFill/>
          </p:spPr>
          <p:txBody>
            <a:bodyPr wrap="square" rtlCol="0">
              <a:spAutoFit/>
            </a:bodyPr>
            <a:lstStyle/>
            <a:p>
              <a:r>
                <a:rPr lang="zh-CN" altLang="en-US" sz="1100" b="1" dirty="0">
                  <a:solidFill>
                    <a:schemeClr val="bg1"/>
                  </a:solidFill>
                  <a:latin typeface="微软雅黑" panose="020B0503020204020204" pitchFamily="34" charset="-122"/>
                  <a:ea typeface="微软雅黑" panose="020B0503020204020204" pitchFamily="34" charset="-122"/>
                  <a:cs typeface="+mn-ea"/>
                  <a:sym typeface="+mn-lt"/>
                </a:rPr>
                <a:t>训练</a:t>
              </a:r>
            </a:p>
          </p:txBody>
        </p:sp>
        <p:sp>
          <p:nvSpPr>
            <p:cNvPr id="24" name="文本框 23">
              <a:extLst>
                <a:ext uri="{FF2B5EF4-FFF2-40B4-BE49-F238E27FC236}">
                  <a16:creationId xmlns:a16="http://schemas.microsoft.com/office/drawing/2014/main" id="{AB426584-2C9D-4B94-B98F-44E250E179A3}"/>
                </a:ext>
              </a:extLst>
            </p:cNvPr>
            <p:cNvSpPr txBox="1"/>
            <p:nvPr/>
          </p:nvSpPr>
          <p:spPr>
            <a:xfrm>
              <a:off x="7292149" y="2605088"/>
              <a:ext cx="651628" cy="269905"/>
            </a:xfrm>
            <a:prstGeom prst="rect">
              <a:avLst/>
            </a:prstGeom>
            <a:noFill/>
          </p:spPr>
          <p:txBody>
            <a:bodyPr wrap="square" rtlCol="0">
              <a:spAutoFit/>
            </a:bodyPr>
            <a:lstStyle/>
            <a:p>
              <a:r>
                <a:rPr lang="zh-CN" altLang="en-US" sz="1100" b="1" dirty="0">
                  <a:solidFill>
                    <a:schemeClr val="bg1"/>
                  </a:solidFill>
                  <a:latin typeface="微软雅黑" panose="020B0503020204020204" pitchFamily="34" charset="-122"/>
                  <a:ea typeface="微软雅黑" panose="020B0503020204020204" pitchFamily="34" charset="-122"/>
                  <a:cs typeface="+mn-ea"/>
                  <a:sym typeface="+mn-lt"/>
                </a:rPr>
                <a:t>云服务</a:t>
              </a:r>
            </a:p>
          </p:txBody>
        </p:sp>
        <p:sp>
          <p:nvSpPr>
            <p:cNvPr id="25" name="文本框 24">
              <a:extLst>
                <a:ext uri="{FF2B5EF4-FFF2-40B4-BE49-F238E27FC236}">
                  <a16:creationId xmlns:a16="http://schemas.microsoft.com/office/drawing/2014/main" id="{47971088-DE6E-449F-A483-31F24E34C6A0}"/>
                </a:ext>
              </a:extLst>
            </p:cNvPr>
            <p:cNvSpPr txBox="1"/>
            <p:nvPr/>
          </p:nvSpPr>
          <p:spPr>
            <a:xfrm>
              <a:off x="7331110" y="3000006"/>
              <a:ext cx="651628" cy="269905"/>
            </a:xfrm>
            <a:prstGeom prst="rect">
              <a:avLst/>
            </a:prstGeom>
            <a:noFill/>
          </p:spPr>
          <p:txBody>
            <a:bodyPr wrap="square" rtlCol="0">
              <a:spAutoFit/>
            </a:bodyPr>
            <a:lstStyle/>
            <a:p>
              <a:r>
                <a:rPr lang="zh-CN" altLang="en-US" sz="1100" b="1" dirty="0">
                  <a:solidFill>
                    <a:schemeClr val="bg1"/>
                  </a:solidFill>
                  <a:latin typeface="微软雅黑" panose="020B0503020204020204" pitchFamily="34" charset="-122"/>
                  <a:ea typeface="微软雅黑" panose="020B0503020204020204" pitchFamily="34" charset="-122"/>
                  <a:cs typeface="+mn-ea"/>
                  <a:sym typeface="+mn-lt"/>
                </a:rPr>
                <a:t>数据集</a:t>
              </a:r>
            </a:p>
          </p:txBody>
        </p:sp>
      </p:grpSp>
      <p:sp>
        <p:nvSpPr>
          <p:cNvPr id="32" name="文本框 31">
            <a:extLst>
              <a:ext uri="{FF2B5EF4-FFF2-40B4-BE49-F238E27FC236}">
                <a16:creationId xmlns:a16="http://schemas.microsoft.com/office/drawing/2014/main" id="{6DB69713-4138-4E3D-AF58-5DC2D323B1A0}"/>
              </a:ext>
            </a:extLst>
          </p:cNvPr>
          <p:cNvSpPr txBox="1"/>
          <p:nvPr/>
        </p:nvSpPr>
        <p:spPr>
          <a:xfrm>
            <a:off x="6862704" y="3508848"/>
            <a:ext cx="1791152" cy="553998"/>
          </a:xfrm>
          <a:prstGeom prst="rect">
            <a:avLst/>
          </a:prstGeom>
          <a:noFill/>
        </p:spPr>
        <p:txBody>
          <a:bodyPr wrap="square" rtlCol="0">
            <a:spAutoFit/>
          </a:bodyPr>
          <a:lstStyle/>
          <a:p>
            <a:pPr algn="ctr"/>
            <a:r>
              <a:rPr lang="zh-CN" altLang="en-US" sz="1500" dirty="0">
                <a:solidFill>
                  <a:srgbClr val="314371"/>
                </a:solidFill>
                <a:latin typeface="微软雅黑" panose="020B0503020204020204" pitchFamily="34" charset="-122"/>
                <a:ea typeface="微软雅黑" panose="020B0503020204020204" pitchFamily="34" charset="-122"/>
                <a:cs typeface="+mn-ea"/>
                <a:sym typeface="+mn-lt"/>
              </a:rPr>
              <a:t>高价值训练</a:t>
            </a:r>
            <a:endParaRPr lang="en-US" altLang="zh-CN" sz="1500" dirty="0">
              <a:solidFill>
                <a:srgbClr val="314371"/>
              </a:solidFill>
              <a:latin typeface="微软雅黑" panose="020B0503020204020204" pitchFamily="34" charset="-122"/>
              <a:ea typeface="微软雅黑" panose="020B0503020204020204" pitchFamily="34" charset="-122"/>
              <a:cs typeface="+mn-ea"/>
              <a:sym typeface="+mn-lt"/>
            </a:endParaRPr>
          </a:p>
          <a:p>
            <a:pPr algn="ctr"/>
            <a:r>
              <a:rPr lang="zh-CN" altLang="en-US" sz="1500" dirty="0">
                <a:solidFill>
                  <a:srgbClr val="314371"/>
                </a:solidFill>
                <a:latin typeface="微软雅黑" panose="020B0503020204020204" pitchFamily="34" charset="-122"/>
                <a:ea typeface="微软雅黑" panose="020B0503020204020204" pitchFamily="34" charset="-122"/>
                <a:cs typeface="+mn-ea"/>
                <a:sym typeface="+mn-lt"/>
              </a:rPr>
              <a:t>数据</a:t>
            </a:r>
          </a:p>
        </p:txBody>
      </p:sp>
      <p:grpSp>
        <p:nvGrpSpPr>
          <p:cNvPr id="33" name="组合 32">
            <a:extLst>
              <a:ext uri="{FF2B5EF4-FFF2-40B4-BE49-F238E27FC236}">
                <a16:creationId xmlns:a16="http://schemas.microsoft.com/office/drawing/2014/main" id="{E5E9CA9B-97CE-4DAA-830E-B4C75EF75225}"/>
              </a:ext>
            </a:extLst>
          </p:cNvPr>
          <p:cNvGrpSpPr/>
          <p:nvPr/>
        </p:nvGrpSpPr>
        <p:grpSpPr>
          <a:xfrm>
            <a:off x="8320272" y="1818228"/>
            <a:ext cx="1408453" cy="651511"/>
            <a:chOff x="5045326" y="2298631"/>
            <a:chExt cx="1408453" cy="651511"/>
          </a:xfrm>
        </p:grpSpPr>
        <p:pic>
          <p:nvPicPr>
            <p:cNvPr id="34" name="图形 33" descr="毕业帽">
              <a:extLst>
                <a:ext uri="{FF2B5EF4-FFF2-40B4-BE49-F238E27FC236}">
                  <a16:creationId xmlns:a16="http://schemas.microsoft.com/office/drawing/2014/main" id="{14AEB3BF-697E-493F-A092-CD7DC7FEE41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52252" y="2348615"/>
              <a:ext cx="601527" cy="601527"/>
            </a:xfrm>
            <a:prstGeom prst="rect">
              <a:avLst/>
            </a:prstGeom>
          </p:spPr>
        </p:pic>
        <p:pic>
          <p:nvPicPr>
            <p:cNvPr id="35" name="图形 34" descr="带齿轮的头部">
              <a:extLst>
                <a:ext uri="{FF2B5EF4-FFF2-40B4-BE49-F238E27FC236}">
                  <a16:creationId xmlns:a16="http://schemas.microsoft.com/office/drawing/2014/main" id="{F7D001CD-6D93-477B-9B85-F02FE3F4646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45326" y="2298631"/>
              <a:ext cx="640867" cy="640867"/>
            </a:xfrm>
            <a:prstGeom prst="rect">
              <a:avLst/>
            </a:prstGeom>
          </p:spPr>
        </p:pic>
      </p:grpSp>
      <p:sp>
        <p:nvSpPr>
          <p:cNvPr id="36" name="文本框 35">
            <a:extLst>
              <a:ext uri="{FF2B5EF4-FFF2-40B4-BE49-F238E27FC236}">
                <a16:creationId xmlns:a16="http://schemas.microsoft.com/office/drawing/2014/main" id="{77759A22-5FF1-4C60-90ED-03ACA3FD038B}"/>
              </a:ext>
            </a:extLst>
          </p:cNvPr>
          <p:cNvSpPr txBox="1"/>
          <p:nvPr/>
        </p:nvSpPr>
        <p:spPr>
          <a:xfrm>
            <a:off x="6798290" y="2027760"/>
            <a:ext cx="1791152" cy="323165"/>
          </a:xfrm>
          <a:prstGeom prst="rect">
            <a:avLst/>
          </a:prstGeom>
          <a:noFill/>
        </p:spPr>
        <p:txBody>
          <a:bodyPr wrap="square" rtlCol="0">
            <a:spAutoFit/>
          </a:bodyPr>
          <a:lstStyle/>
          <a:p>
            <a:pPr algn="ctr"/>
            <a:r>
              <a:rPr lang="zh-CN" altLang="en-US" sz="1500" dirty="0">
                <a:solidFill>
                  <a:srgbClr val="314371"/>
                </a:solidFill>
                <a:latin typeface="微软雅黑" panose="020B0503020204020204" pitchFamily="34" charset="-122"/>
                <a:ea typeface="微软雅黑" panose="020B0503020204020204" pitchFamily="34" charset="-122"/>
                <a:cs typeface="+mn-ea"/>
                <a:sym typeface="+mn-lt"/>
              </a:rPr>
              <a:t>专家知识</a:t>
            </a:r>
          </a:p>
        </p:txBody>
      </p:sp>
      <p:sp>
        <p:nvSpPr>
          <p:cNvPr id="37" name="文本框 36">
            <a:extLst>
              <a:ext uri="{FF2B5EF4-FFF2-40B4-BE49-F238E27FC236}">
                <a16:creationId xmlns:a16="http://schemas.microsoft.com/office/drawing/2014/main" id="{C3BE2B8F-C24B-46D1-B218-82194EF71C8A}"/>
              </a:ext>
            </a:extLst>
          </p:cNvPr>
          <p:cNvSpPr txBox="1"/>
          <p:nvPr/>
        </p:nvSpPr>
        <p:spPr>
          <a:xfrm>
            <a:off x="6849553" y="5094546"/>
            <a:ext cx="1791152" cy="323165"/>
          </a:xfrm>
          <a:prstGeom prst="rect">
            <a:avLst/>
          </a:prstGeom>
          <a:noFill/>
        </p:spPr>
        <p:txBody>
          <a:bodyPr wrap="square" rtlCol="0">
            <a:spAutoFit/>
          </a:bodyPr>
          <a:lstStyle/>
          <a:p>
            <a:pPr algn="ctr"/>
            <a:r>
              <a:rPr lang="zh-CN" altLang="en-US" sz="1500" dirty="0">
                <a:solidFill>
                  <a:srgbClr val="314371"/>
                </a:solidFill>
                <a:latin typeface="微软雅黑" panose="020B0503020204020204" pitchFamily="34" charset="-122"/>
                <a:ea typeface="微软雅黑" panose="020B0503020204020204" pitchFamily="34" charset="-122"/>
                <a:cs typeface="+mn-ea"/>
                <a:sym typeface="+mn-lt"/>
              </a:rPr>
              <a:t>计算成本高昂</a:t>
            </a:r>
          </a:p>
        </p:txBody>
      </p:sp>
      <p:pic>
        <p:nvPicPr>
          <p:cNvPr id="38" name="图形 37" descr="线箭头平直">
            <a:extLst>
              <a:ext uri="{FF2B5EF4-FFF2-40B4-BE49-F238E27FC236}">
                <a16:creationId xmlns:a16="http://schemas.microsoft.com/office/drawing/2014/main" id="{B2338D50-6F10-4E8C-AFF0-43F102F82DE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6200000">
            <a:off x="8401546" y="2491818"/>
            <a:ext cx="601527" cy="601527"/>
          </a:xfrm>
          <a:prstGeom prst="rect">
            <a:avLst/>
          </a:prstGeom>
        </p:spPr>
      </p:pic>
      <p:pic>
        <p:nvPicPr>
          <p:cNvPr id="39" name="图形 38" descr="线箭头平直">
            <a:extLst>
              <a:ext uri="{FF2B5EF4-FFF2-40B4-BE49-F238E27FC236}">
                <a16:creationId xmlns:a16="http://schemas.microsoft.com/office/drawing/2014/main" id="{0C50FEDB-3A4A-4A4A-B028-9A9BE130588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6200000">
            <a:off x="9826430" y="4336703"/>
            <a:ext cx="365691" cy="601527"/>
          </a:xfrm>
          <a:prstGeom prst="rect">
            <a:avLst/>
          </a:prstGeom>
        </p:spPr>
      </p:pic>
      <p:grpSp>
        <p:nvGrpSpPr>
          <p:cNvPr id="40" name="组合 39">
            <a:extLst>
              <a:ext uri="{FF2B5EF4-FFF2-40B4-BE49-F238E27FC236}">
                <a16:creationId xmlns:a16="http://schemas.microsoft.com/office/drawing/2014/main" id="{CC0B23CA-4ED6-4E64-A9E5-C08802EFDB5E}"/>
              </a:ext>
            </a:extLst>
          </p:cNvPr>
          <p:cNvGrpSpPr/>
          <p:nvPr/>
        </p:nvGrpSpPr>
        <p:grpSpPr>
          <a:xfrm>
            <a:off x="8225449" y="4523303"/>
            <a:ext cx="2319150" cy="1622088"/>
            <a:chOff x="6087809" y="4476722"/>
            <a:chExt cx="2349150" cy="1686787"/>
          </a:xfrm>
        </p:grpSpPr>
        <p:pic>
          <p:nvPicPr>
            <p:cNvPr id="41" name="图片 40">
              <a:extLst>
                <a:ext uri="{FF2B5EF4-FFF2-40B4-BE49-F238E27FC236}">
                  <a16:creationId xmlns:a16="http://schemas.microsoft.com/office/drawing/2014/main" id="{637ED07A-FAAE-400D-8E17-AE1A54D84743}"/>
                </a:ext>
              </a:extLst>
            </p:cNvPr>
            <p:cNvPicPr>
              <a:picLocks noChangeAspect="1"/>
            </p:cNvPicPr>
            <p:nvPr/>
          </p:nvPicPr>
          <p:blipFill>
            <a:blip r:embed="rId13"/>
            <a:stretch>
              <a:fillRect/>
            </a:stretch>
          </p:blipFill>
          <p:spPr>
            <a:xfrm flipH="1">
              <a:off x="6087809" y="4537551"/>
              <a:ext cx="2192468" cy="1625958"/>
            </a:xfrm>
            <a:prstGeom prst="rect">
              <a:avLst/>
            </a:prstGeom>
            <a:scene3d>
              <a:camera prst="orthographicFront">
                <a:rot lat="0" lon="0" rev="0"/>
              </a:camera>
              <a:lightRig rig="threePt" dir="t"/>
            </a:scene3d>
          </p:spPr>
        </p:pic>
        <p:sp>
          <p:nvSpPr>
            <p:cNvPr id="42" name="矩形 41">
              <a:extLst>
                <a:ext uri="{FF2B5EF4-FFF2-40B4-BE49-F238E27FC236}">
                  <a16:creationId xmlns:a16="http://schemas.microsoft.com/office/drawing/2014/main" id="{428DCD51-BD5F-44E9-ACFA-03DCC568E52A}"/>
                </a:ext>
              </a:extLst>
            </p:cNvPr>
            <p:cNvSpPr/>
            <p:nvPr/>
          </p:nvSpPr>
          <p:spPr bwMode="auto">
            <a:xfrm>
              <a:off x="7524328" y="5778195"/>
              <a:ext cx="692107" cy="289469"/>
            </a:xfrm>
            <a:prstGeom prst="rect">
              <a:avLst/>
            </a:prstGeom>
            <a:solidFill>
              <a:schemeClr val="tx1"/>
            </a:solidFill>
            <a:ln w="3175" cmpd="sng">
              <a:solidFill>
                <a:schemeClr val="tx1"/>
              </a:solidFill>
              <a:miter lim="800000"/>
              <a:headEnd/>
              <a:tailEnd/>
            </a:ln>
            <a:effectLst/>
          </p:spPr>
          <p:txBody>
            <a:bodyPr vert="horz" wrap="none" lIns="91440" tIns="45720" rIns="91440" bIns="45720" numCol="1" rtlCol="0" anchor="ctr" anchorCtr="0" compatLnSpc="1">
              <a:prstTxWarp prst="textNoShape">
                <a:avLst/>
              </a:prstTxWarp>
              <a:noAutofit/>
            </a:bodyPr>
            <a:lstStyle/>
            <a:p>
              <a:pPr marL="0" marR="0" indent="203200" algn="l" defTabSz="914400" rtl="0" eaLnBrk="0" fontAlgn="base" latinLnBrk="0" hangingPunct="0">
                <a:lnSpc>
                  <a:spcPct val="100000"/>
                </a:lnSpc>
                <a:spcBef>
                  <a:spcPct val="0"/>
                </a:spcBef>
                <a:spcAft>
                  <a:spcPct val="0"/>
                </a:spcAft>
                <a:buClrTx/>
                <a:buSzTx/>
                <a:buFontTx/>
                <a:buNone/>
                <a:tabLst/>
              </a:pPr>
              <a:endParaRPr kumimoji="0" lang="zh-CN" altLang="en-US" sz="1600" b="1" i="0" u="none" strike="noStrike" cap="none" normalizeH="0" baseline="0" dirty="0">
                <a:ln>
                  <a:solidFill>
                    <a:schemeClr val="tx1"/>
                  </a:solidFill>
                </a:ln>
                <a:effectLst/>
                <a:latin typeface="微软雅黑" panose="020B0503020204020204" pitchFamily="34" charset="-122"/>
                <a:ea typeface="微软雅黑" panose="020B0503020204020204" pitchFamily="34" charset="-122"/>
                <a:cs typeface="+mn-ea"/>
                <a:sym typeface="+mn-lt"/>
              </a:endParaRPr>
            </a:p>
          </p:txBody>
        </p:sp>
        <p:sp>
          <p:nvSpPr>
            <p:cNvPr id="43" name="矩形 42">
              <a:extLst>
                <a:ext uri="{FF2B5EF4-FFF2-40B4-BE49-F238E27FC236}">
                  <a16:creationId xmlns:a16="http://schemas.microsoft.com/office/drawing/2014/main" id="{773995F7-4CBC-4ED0-9C95-4E1B0A3A5421}"/>
                </a:ext>
              </a:extLst>
            </p:cNvPr>
            <p:cNvSpPr/>
            <p:nvPr/>
          </p:nvSpPr>
          <p:spPr bwMode="auto">
            <a:xfrm>
              <a:off x="6218615" y="5539056"/>
              <a:ext cx="729649" cy="216859"/>
            </a:xfrm>
            <a:prstGeom prst="rect">
              <a:avLst/>
            </a:prstGeom>
            <a:solidFill>
              <a:schemeClr val="tx1"/>
            </a:solidFill>
            <a:ln w="3175" cmpd="sng">
              <a:solidFill>
                <a:schemeClr val="tx1"/>
              </a:solidFill>
              <a:miter lim="800000"/>
              <a:headEnd/>
              <a:tailEnd/>
            </a:ln>
            <a:effectLst/>
          </p:spPr>
          <p:txBody>
            <a:bodyPr vert="horz" wrap="none" lIns="91440" tIns="45720" rIns="91440" bIns="45720" numCol="1" rtlCol="0" anchor="ctr" anchorCtr="0" compatLnSpc="1">
              <a:prstTxWarp prst="textNoShape">
                <a:avLst/>
              </a:prstTxWarp>
              <a:noAutofit/>
            </a:bodyPr>
            <a:lstStyle/>
            <a:p>
              <a:pPr marL="0" marR="0" indent="203200" algn="l" defTabSz="914400" rtl="0" eaLnBrk="0" fontAlgn="base" latinLnBrk="0" hangingPunct="0">
                <a:lnSpc>
                  <a:spcPct val="100000"/>
                </a:lnSpc>
                <a:spcBef>
                  <a:spcPct val="0"/>
                </a:spcBef>
                <a:spcAft>
                  <a:spcPct val="0"/>
                </a:spcAft>
                <a:buClrTx/>
                <a:buSzTx/>
                <a:buFontTx/>
                <a:buNone/>
                <a:tabLst/>
              </a:pPr>
              <a:endParaRPr kumimoji="0" lang="zh-CN" altLang="en-US" sz="1600" b="1" i="0" u="none" strike="noStrike" cap="none" normalizeH="0" baseline="0" dirty="0">
                <a:ln>
                  <a:solidFill>
                    <a:schemeClr val="tx1"/>
                  </a:solidFill>
                </a:ln>
                <a:effectLst/>
                <a:latin typeface="微软雅黑" panose="020B0503020204020204" pitchFamily="34" charset="-122"/>
                <a:ea typeface="微软雅黑" panose="020B0503020204020204" pitchFamily="34" charset="-122"/>
                <a:cs typeface="+mn-ea"/>
                <a:sym typeface="+mn-lt"/>
              </a:endParaRPr>
            </a:p>
          </p:txBody>
        </p:sp>
        <p:sp>
          <p:nvSpPr>
            <p:cNvPr id="44" name="矩形 43">
              <a:extLst>
                <a:ext uri="{FF2B5EF4-FFF2-40B4-BE49-F238E27FC236}">
                  <a16:creationId xmlns:a16="http://schemas.microsoft.com/office/drawing/2014/main" id="{35C651E0-F035-4C9E-A555-A2CE7C54B205}"/>
                </a:ext>
              </a:extLst>
            </p:cNvPr>
            <p:cNvSpPr/>
            <p:nvPr/>
          </p:nvSpPr>
          <p:spPr bwMode="auto">
            <a:xfrm>
              <a:off x="6218615" y="4499119"/>
              <a:ext cx="782783" cy="219427"/>
            </a:xfrm>
            <a:prstGeom prst="rect">
              <a:avLst/>
            </a:prstGeom>
            <a:solidFill>
              <a:schemeClr val="tx1"/>
            </a:solidFill>
            <a:ln w="3175" cmpd="sng">
              <a:solidFill>
                <a:schemeClr val="tx1"/>
              </a:solidFill>
              <a:miter lim="800000"/>
              <a:headEnd/>
              <a:tailEnd/>
            </a:ln>
            <a:effectLst/>
          </p:spPr>
          <p:txBody>
            <a:bodyPr vert="horz" wrap="none" lIns="91440" tIns="45720" rIns="91440" bIns="45720" numCol="1" rtlCol="0" anchor="ctr" anchorCtr="0" compatLnSpc="1">
              <a:prstTxWarp prst="textNoShape">
                <a:avLst/>
              </a:prstTxWarp>
              <a:noAutofit/>
            </a:bodyPr>
            <a:lstStyle/>
            <a:p>
              <a:pPr marL="0" marR="0" indent="203200" algn="l" defTabSz="914400" rtl="0" eaLnBrk="0" fontAlgn="base" latinLnBrk="0" hangingPunct="0">
                <a:lnSpc>
                  <a:spcPct val="100000"/>
                </a:lnSpc>
                <a:spcBef>
                  <a:spcPct val="0"/>
                </a:spcBef>
                <a:spcAft>
                  <a:spcPct val="0"/>
                </a:spcAft>
                <a:buClrTx/>
                <a:buSzTx/>
                <a:buFontTx/>
                <a:buNone/>
                <a:tabLst/>
              </a:pPr>
              <a:endParaRPr kumimoji="0" lang="zh-CN" altLang="en-US" sz="1600" b="1" i="0" u="none" strike="noStrike" cap="none" normalizeH="0" baseline="0" dirty="0">
                <a:ln>
                  <a:solidFill>
                    <a:schemeClr val="tx1"/>
                  </a:solidFill>
                </a:ln>
                <a:effectLst/>
                <a:latin typeface="微软雅黑" panose="020B0503020204020204" pitchFamily="34" charset="-122"/>
                <a:ea typeface="微软雅黑" panose="020B0503020204020204" pitchFamily="34" charset="-122"/>
                <a:cs typeface="+mn-ea"/>
                <a:sym typeface="+mn-lt"/>
              </a:endParaRPr>
            </a:p>
          </p:txBody>
        </p:sp>
        <p:sp>
          <p:nvSpPr>
            <p:cNvPr id="45" name="文本框 44">
              <a:extLst>
                <a:ext uri="{FF2B5EF4-FFF2-40B4-BE49-F238E27FC236}">
                  <a16:creationId xmlns:a16="http://schemas.microsoft.com/office/drawing/2014/main" id="{6D851102-EE60-441B-9630-BB842BB2FF26}"/>
                </a:ext>
              </a:extLst>
            </p:cNvPr>
            <p:cNvSpPr txBox="1"/>
            <p:nvPr/>
          </p:nvSpPr>
          <p:spPr>
            <a:xfrm>
              <a:off x="6240709" y="5492590"/>
              <a:ext cx="965832" cy="272045"/>
            </a:xfrm>
            <a:prstGeom prst="rect">
              <a:avLst/>
            </a:prstGeom>
            <a:noFill/>
          </p:spPr>
          <p:txBody>
            <a:bodyPr wrap="square" rtlCol="0">
              <a:spAutoFit/>
            </a:bodyPr>
            <a:lstStyle/>
            <a:p>
              <a:r>
                <a:rPr lang="zh-CN" altLang="en-US" sz="1100" b="1" dirty="0">
                  <a:solidFill>
                    <a:schemeClr val="bg1"/>
                  </a:solidFill>
                  <a:latin typeface="微软雅黑" panose="020B0503020204020204" pitchFamily="34" charset="-122"/>
                  <a:ea typeface="微软雅黑" panose="020B0503020204020204" pitchFamily="34" charset="-122"/>
                  <a:cs typeface="+mn-ea"/>
                  <a:sym typeface="+mn-lt"/>
                </a:rPr>
                <a:t>离线</a:t>
              </a:r>
              <a:r>
                <a:rPr lang="en-US" altLang="zh-CN" sz="1100" b="1" dirty="0">
                  <a:solidFill>
                    <a:schemeClr val="bg1"/>
                  </a:solidFill>
                  <a:latin typeface="微软雅黑" panose="020B0503020204020204" pitchFamily="34" charset="-122"/>
                  <a:ea typeface="微软雅黑" panose="020B0503020204020204" pitchFamily="34" charset="-122"/>
                  <a:cs typeface="+mn-ea"/>
                  <a:sym typeface="+mn-lt"/>
                </a:rPr>
                <a:t>API</a:t>
              </a:r>
              <a:endParaRPr lang="zh-CN" altLang="en-US" sz="11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6" name="文本框 45">
              <a:extLst>
                <a:ext uri="{FF2B5EF4-FFF2-40B4-BE49-F238E27FC236}">
                  <a16:creationId xmlns:a16="http://schemas.microsoft.com/office/drawing/2014/main" id="{7A02ACC7-AFE2-417A-BAE5-EC178ADCACB9}"/>
                </a:ext>
              </a:extLst>
            </p:cNvPr>
            <p:cNvSpPr txBox="1"/>
            <p:nvPr/>
          </p:nvSpPr>
          <p:spPr>
            <a:xfrm>
              <a:off x="7471127" y="5786907"/>
              <a:ext cx="965832" cy="272045"/>
            </a:xfrm>
            <a:prstGeom prst="rect">
              <a:avLst/>
            </a:prstGeom>
            <a:noFill/>
          </p:spPr>
          <p:txBody>
            <a:bodyPr wrap="square" rtlCol="0">
              <a:spAutoFit/>
            </a:bodyPr>
            <a:lstStyle/>
            <a:p>
              <a:r>
                <a:rPr lang="zh-CN" altLang="en-US" sz="1100" b="1" dirty="0">
                  <a:solidFill>
                    <a:schemeClr val="bg1"/>
                  </a:solidFill>
                  <a:latin typeface="微软雅黑" panose="020B0503020204020204" pitchFamily="34" charset="-122"/>
                  <a:ea typeface="微软雅黑" panose="020B0503020204020204" pitchFamily="34" charset="-122"/>
                  <a:cs typeface="+mn-ea"/>
                  <a:sym typeface="+mn-lt"/>
                </a:rPr>
                <a:t>模型训练</a:t>
              </a:r>
            </a:p>
          </p:txBody>
        </p:sp>
        <p:sp>
          <p:nvSpPr>
            <p:cNvPr id="47" name="文本框 46">
              <a:extLst>
                <a:ext uri="{FF2B5EF4-FFF2-40B4-BE49-F238E27FC236}">
                  <a16:creationId xmlns:a16="http://schemas.microsoft.com/office/drawing/2014/main" id="{03BE832B-1898-4A5D-95E9-B8280C1FDBB9}"/>
                </a:ext>
              </a:extLst>
            </p:cNvPr>
            <p:cNvSpPr txBox="1"/>
            <p:nvPr/>
          </p:nvSpPr>
          <p:spPr>
            <a:xfrm>
              <a:off x="6265721" y="4476722"/>
              <a:ext cx="965832" cy="272045"/>
            </a:xfrm>
            <a:prstGeom prst="rect">
              <a:avLst/>
            </a:prstGeom>
            <a:noFill/>
          </p:spPr>
          <p:txBody>
            <a:bodyPr wrap="square" rtlCol="0">
              <a:spAutoFit/>
            </a:bodyPr>
            <a:lstStyle/>
            <a:p>
              <a:r>
                <a:rPr lang="zh-CN" altLang="en-US" sz="1100" b="1" dirty="0">
                  <a:solidFill>
                    <a:schemeClr val="bg1"/>
                  </a:solidFill>
                  <a:latin typeface="微软雅黑" panose="020B0503020204020204" pitchFamily="34" charset="-122"/>
                  <a:ea typeface="微软雅黑" panose="020B0503020204020204" pitchFamily="34" charset="-122"/>
                  <a:cs typeface="+mn-ea"/>
                  <a:sym typeface="+mn-lt"/>
                </a:rPr>
                <a:t>云端</a:t>
              </a:r>
              <a:r>
                <a:rPr lang="en-US" altLang="zh-CN" sz="1100" b="1" dirty="0">
                  <a:solidFill>
                    <a:schemeClr val="bg1"/>
                  </a:solidFill>
                  <a:latin typeface="微软雅黑" panose="020B0503020204020204" pitchFamily="34" charset="-122"/>
                  <a:ea typeface="微软雅黑" panose="020B0503020204020204" pitchFamily="34" charset="-122"/>
                  <a:cs typeface="+mn-ea"/>
                  <a:sym typeface="+mn-lt"/>
                </a:rPr>
                <a:t>API</a:t>
              </a:r>
              <a:endParaRPr lang="zh-CN" altLang="en-US" sz="1100" b="1" dirty="0">
                <a:solidFill>
                  <a:schemeClr val="bg1"/>
                </a:solidFill>
                <a:latin typeface="微软雅黑" panose="020B0503020204020204" pitchFamily="34" charset="-122"/>
                <a:ea typeface="微软雅黑" panose="020B0503020204020204" pitchFamily="34" charset="-122"/>
                <a:cs typeface="+mn-ea"/>
                <a:sym typeface="+mn-lt"/>
              </a:endParaRPr>
            </a:p>
          </p:txBody>
        </p:sp>
      </p:grpSp>
      <p:pic>
        <p:nvPicPr>
          <p:cNvPr id="48" name="图形 47" descr="笔记本电脑">
            <a:extLst>
              <a:ext uri="{FF2B5EF4-FFF2-40B4-BE49-F238E27FC236}">
                <a16:creationId xmlns:a16="http://schemas.microsoft.com/office/drawing/2014/main" id="{D51764FC-AF16-4A5E-9BA0-D1F1C7D7E06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873872" y="1841266"/>
            <a:ext cx="638091" cy="638091"/>
          </a:xfrm>
          <a:prstGeom prst="rect">
            <a:avLst/>
          </a:prstGeom>
        </p:spPr>
      </p:pic>
      <p:sp>
        <p:nvSpPr>
          <p:cNvPr id="49" name="流程图: 手动输入 5">
            <a:extLst>
              <a:ext uri="{FF2B5EF4-FFF2-40B4-BE49-F238E27FC236}">
                <a16:creationId xmlns:a16="http://schemas.microsoft.com/office/drawing/2014/main" id="{A3C5291B-4D79-47BF-A3D5-F24E9CC29B31}"/>
              </a:ext>
            </a:extLst>
          </p:cNvPr>
          <p:cNvSpPr/>
          <p:nvPr/>
        </p:nvSpPr>
        <p:spPr>
          <a:xfrm rot="5400000">
            <a:off x="3165266" y="-2851706"/>
            <a:ext cx="591950" cy="693518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0" name="文本框 49">
            <a:extLst>
              <a:ext uri="{FF2B5EF4-FFF2-40B4-BE49-F238E27FC236}">
                <a16:creationId xmlns:a16="http://schemas.microsoft.com/office/drawing/2014/main" id="{80743850-7C22-449F-B7CB-9118CB73F4B0}"/>
              </a:ext>
            </a:extLst>
          </p:cNvPr>
          <p:cNvSpPr txBox="1"/>
          <p:nvPr/>
        </p:nvSpPr>
        <p:spPr>
          <a:xfrm>
            <a:off x="168611" y="355683"/>
            <a:ext cx="6507282"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深度学习模型及其相关数据：价值巨大</a:t>
            </a:r>
          </a:p>
        </p:txBody>
      </p:sp>
    </p:spTree>
    <p:extLst>
      <p:ext uri="{BB962C8B-B14F-4D97-AF65-F5344CB8AC3E}">
        <p14:creationId xmlns:p14="http://schemas.microsoft.com/office/powerpoint/2010/main" val="3911633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585AD32-5E55-4CE3-B386-B42B60AD617A}"/>
              </a:ext>
            </a:extLst>
          </p:cNvPr>
          <p:cNvSpPr/>
          <p:nvPr/>
        </p:nvSpPr>
        <p:spPr>
          <a:xfrm>
            <a:off x="2045315" y="1413840"/>
            <a:ext cx="8742739" cy="4154984"/>
          </a:xfrm>
          <a:prstGeom prst="rect">
            <a:avLst/>
          </a:prstGeom>
        </p:spPr>
        <p:txBody>
          <a:bodyPr wrap="square">
            <a:spAutoFit/>
          </a:bodyPr>
          <a:lstStyle/>
          <a:p>
            <a:r>
              <a:rPr lang="zh-CN" altLang="en-US" sz="2400" b="1" dirty="0">
                <a:solidFill>
                  <a:srgbClr val="C00000"/>
                </a:solidFill>
                <a:latin typeface="微软雅黑" panose="020B0503020204020204" pitchFamily="34" charset="-122"/>
                <a:ea typeface="微软雅黑" panose="020B0503020204020204" pitchFamily="34" charset="-122"/>
                <a:cs typeface="+mn-ea"/>
                <a:sym typeface="+mn-lt"/>
              </a:rPr>
              <a:t>第一类水印：基于内部权重</a:t>
            </a:r>
            <a:r>
              <a:rPr lang="en-US" altLang="zh-CN" sz="2400" b="1" dirty="0">
                <a:solidFill>
                  <a:srgbClr val="C00000"/>
                </a:solidFill>
                <a:latin typeface="微软雅黑" panose="020B0503020204020204" pitchFamily="34" charset="-122"/>
                <a:ea typeface="微软雅黑" panose="020B0503020204020204" pitchFamily="34" charset="-122"/>
                <a:cs typeface="+mn-ea"/>
                <a:sym typeface="+mn-lt"/>
              </a:rPr>
              <a:t>/</a:t>
            </a:r>
            <a:r>
              <a:rPr lang="zh-CN" altLang="en-US" sz="2400" b="1" dirty="0">
                <a:solidFill>
                  <a:srgbClr val="C00000"/>
                </a:solidFill>
                <a:latin typeface="微软雅黑" panose="020B0503020204020204" pitchFamily="34" charset="-122"/>
                <a:ea typeface="微软雅黑" panose="020B0503020204020204" pitchFamily="34" charset="-122"/>
                <a:cs typeface="+mn-ea"/>
                <a:sym typeface="+mn-lt"/>
              </a:rPr>
              <a:t>特征的水印（白盒）</a:t>
            </a:r>
            <a:endParaRPr lang="en-US" altLang="zh-CN" sz="2400" b="1" dirty="0">
              <a:solidFill>
                <a:srgbClr val="C00000"/>
              </a:solidFill>
              <a:latin typeface="微软雅黑" panose="020B0503020204020204" pitchFamily="34" charset="-122"/>
              <a:ea typeface="微软雅黑" panose="020B0503020204020204" pitchFamily="34" charset="-122"/>
              <a:cs typeface="+mn-ea"/>
              <a:sym typeface="+mn-lt"/>
            </a:endParaRPr>
          </a:p>
          <a:p>
            <a:r>
              <a:rPr lang="zh-CN" altLang="en-US" sz="2400" b="1" dirty="0">
                <a:solidFill>
                  <a:srgbClr val="002060"/>
                </a:solidFill>
                <a:latin typeface="微软雅黑" panose="020B0503020204020204" pitchFamily="34" charset="-122"/>
                <a:ea typeface="微软雅黑" panose="020B0503020204020204" pitchFamily="34" charset="-122"/>
                <a:cs typeface="+mn-ea"/>
              </a:rPr>
              <a:t>分类模型、语音识别模型</a:t>
            </a:r>
            <a:r>
              <a:rPr lang="en-US" altLang="zh-CN" sz="2400" b="1" dirty="0">
                <a:solidFill>
                  <a:srgbClr val="002060"/>
                </a:solidFill>
                <a:latin typeface="微软雅黑" panose="020B0503020204020204" pitchFamily="34" charset="-122"/>
                <a:ea typeface="微软雅黑" panose="020B0503020204020204" pitchFamily="34" charset="-122"/>
                <a:cs typeface="+mn-ea"/>
              </a:rPr>
              <a:t> </a:t>
            </a:r>
            <a:endParaRPr lang="en-US" altLang="zh-CN" sz="2400" b="1" dirty="0">
              <a:solidFill>
                <a:srgbClr val="002060"/>
              </a:solidFill>
              <a:latin typeface="微软雅黑" panose="020B0503020204020204" pitchFamily="34" charset="-122"/>
              <a:ea typeface="微软雅黑" panose="020B0503020204020204" pitchFamily="34" charset="-122"/>
              <a:cs typeface="+mn-ea"/>
              <a:sym typeface="+mn-lt"/>
            </a:endParaRPr>
          </a:p>
          <a:p>
            <a:endParaRPr lang="en-US" altLang="zh-CN" sz="2400" b="1" dirty="0">
              <a:solidFill>
                <a:srgbClr val="002060"/>
              </a:solidFill>
              <a:latin typeface="微软雅黑" panose="020B0503020204020204" pitchFamily="34" charset="-122"/>
              <a:ea typeface="微软雅黑" panose="020B0503020204020204" pitchFamily="34" charset="-122"/>
              <a:cs typeface="+mn-ea"/>
              <a:sym typeface="+mn-lt"/>
            </a:endParaRPr>
          </a:p>
          <a:p>
            <a:r>
              <a:rPr lang="zh-CN" altLang="en-US" sz="2400" b="1" dirty="0">
                <a:solidFill>
                  <a:srgbClr val="C00000"/>
                </a:solidFill>
                <a:latin typeface="微软雅黑" panose="020B0503020204020204" pitchFamily="34" charset="-122"/>
                <a:ea typeface="微软雅黑" panose="020B0503020204020204" pitchFamily="34" charset="-122"/>
                <a:cs typeface="+mn-ea"/>
                <a:sym typeface="+mn-lt"/>
              </a:rPr>
              <a:t>第二类水印：基于外部触发器的水印（黑盒</a:t>
            </a:r>
            <a:r>
              <a:rPr lang="zh-CN" altLang="en-US" sz="2400" b="1" dirty="0">
                <a:solidFill>
                  <a:srgbClr val="002060"/>
                </a:solidFill>
                <a:latin typeface="微软雅黑" panose="020B0503020204020204" pitchFamily="34" charset="-122"/>
                <a:ea typeface="微软雅黑" panose="020B0503020204020204" pitchFamily="34" charset="-122"/>
                <a:cs typeface="+mn-ea"/>
                <a:sym typeface="+mn-lt"/>
              </a:rPr>
              <a:t>）</a:t>
            </a:r>
            <a:endParaRPr lang="en-US" altLang="zh-CN" sz="2400" b="1" dirty="0">
              <a:solidFill>
                <a:srgbClr val="002060"/>
              </a:solidFill>
              <a:latin typeface="微软雅黑" panose="020B0503020204020204" pitchFamily="34" charset="-122"/>
              <a:ea typeface="微软雅黑" panose="020B0503020204020204" pitchFamily="34" charset="-122"/>
              <a:cs typeface="+mn-ea"/>
              <a:sym typeface="+mn-lt"/>
            </a:endParaRPr>
          </a:p>
          <a:p>
            <a:r>
              <a:rPr lang="zh-CN" altLang="en-US" sz="2400" b="1" dirty="0">
                <a:solidFill>
                  <a:srgbClr val="002060"/>
                </a:solidFill>
                <a:latin typeface="微软雅黑" panose="020B0503020204020204" pitchFamily="34" charset="-122"/>
                <a:ea typeface="微软雅黑" panose="020B0503020204020204" pitchFamily="34" charset="-122"/>
                <a:cs typeface="+mn-ea"/>
                <a:sym typeface="+mn-lt"/>
              </a:rPr>
              <a:t>分类模型、图像处理模型、</a:t>
            </a:r>
            <a:r>
              <a:rPr lang="en-US" altLang="zh-CN" sz="2400" b="1" dirty="0">
                <a:solidFill>
                  <a:srgbClr val="002060"/>
                </a:solidFill>
                <a:latin typeface="微软雅黑" panose="020B0503020204020204" pitchFamily="34" charset="-122"/>
                <a:ea typeface="微软雅黑" panose="020B0503020204020204" pitchFamily="34" charset="-122"/>
                <a:cs typeface="+mn-ea"/>
                <a:sym typeface="+mn-lt"/>
              </a:rPr>
              <a:t>Graph</a:t>
            </a:r>
            <a:r>
              <a:rPr lang="zh-CN" altLang="en-US" sz="2400" b="1" dirty="0">
                <a:solidFill>
                  <a:srgbClr val="002060"/>
                </a:solidFill>
                <a:latin typeface="微软雅黑" panose="020B0503020204020204" pitchFamily="34" charset="-122"/>
                <a:ea typeface="微软雅黑" panose="020B0503020204020204" pitchFamily="34" charset="-122"/>
                <a:cs typeface="+mn-ea"/>
                <a:sym typeface="+mn-lt"/>
              </a:rPr>
              <a:t>、联邦学习</a:t>
            </a:r>
            <a:endParaRPr lang="en-US" altLang="zh-CN" sz="2400" b="1" dirty="0">
              <a:solidFill>
                <a:srgbClr val="002060"/>
              </a:solidFill>
              <a:latin typeface="微软雅黑" panose="020B0503020204020204" pitchFamily="34" charset="-122"/>
              <a:ea typeface="微软雅黑" panose="020B0503020204020204" pitchFamily="34" charset="-122"/>
              <a:cs typeface="+mn-ea"/>
              <a:sym typeface="+mn-lt"/>
            </a:endParaRPr>
          </a:p>
          <a:p>
            <a:endParaRPr lang="en-US" altLang="zh-CN" sz="2400" b="1" dirty="0">
              <a:solidFill>
                <a:srgbClr val="002060"/>
              </a:solidFill>
              <a:latin typeface="微软雅黑" panose="020B0503020204020204" pitchFamily="34" charset="-122"/>
              <a:ea typeface="微软雅黑" panose="020B0503020204020204" pitchFamily="34" charset="-122"/>
              <a:cs typeface="+mn-ea"/>
              <a:sym typeface="+mn-lt"/>
            </a:endParaRPr>
          </a:p>
          <a:p>
            <a:r>
              <a:rPr lang="zh-CN" altLang="en-US" sz="2400" b="1" dirty="0">
                <a:solidFill>
                  <a:srgbClr val="C00000"/>
                </a:solidFill>
                <a:latin typeface="微软雅黑" panose="020B0503020204020204" pitchFamily="34" charset="-122"/>
                <a:ea typeface="微软雅黑" panose="020B0503020204020204" pitchFamily="34" charset="-122"/>
                <a:cs typeface="+mn-ea"/>
                <a:sym typeface="+mn-lt"/>
              </a:rPr>
              <a:t>第三类水印：基于护照的水印（白盒，联合训练的可插入模块）</a:t>
            </a:r>
            <a:endParaRPr lang="en-US" altLang="zh-CN" sz="2400" b="1" dirty="0">
              <a:solidFill>
                <a:srgbClr val="C00000"/>
              </a:solidFill>
              <a:latin typeface="微软雅黑" panose="020B0503020204020204" pitchFamily="34" charset="-122"/>
              <a:ea typeface="微软雅黑" panose="020B0503020204020204" pitchFamily="34" charset="-122"/>
              <a:cs typeface="+mn-ea"/>
              <a:sym typeface="+mn-lt"/>
            </a:endParaRPr>
          </a:p>
          <a:p>
            <a:r>
              <a:rPr lang="zh-CN" altLang="en-US" sz="2400" b="1" dirty="0">
                <a:solidFill>
                  <a:srgbClr val="002060"/>
                </a:solidFill>
                <a:latin typeface="微软雅黑" panose="020B0503020204020204" pitchFamily="34" charset="-122"/>
                <a:ea typeface="微软雅黑" panose="020B0503020204020204" pitchFamily="34" charset="-122"/>
                <a:cs typeface="+mn-ea"/>
                <a:sym typeface="+mn-lt"/>
              </a:rPr>
              <a:t>分类模型、图像描述模型</a:t>
            </a:r>
            <a:endParaRPr lang="en-US" altLang="zh-CN" sz="2400" b="1" dirty="0">
              <a:solidFill>
                <a:srgbClr val="002060"/>
              </a:solidFill>
              <a:latin typeface="微软雅黑" panose="020B0503020204020204" pitchFamily="34" charset="-122"/>
              <a:ea typeface="微软雅黑" panose="020B0503020204020204" pitchFamily="34" charset="-122"/>
              <a:cs typeface="+mn-ea"/>
              <a:sym typeface="+mn-lt"/>
            </a:endParaRPr>
          </a:p>
          <a:p>
            <a:endParaRPr lang="en-US" altLang="zh-CN" sz="2400" b="1" dirty="0">
              <a:solidFill>
                <a:srgbClr val="002060"/>
              </a:solidFill>
              <a:latin typeface="微软雅黑" panose="020B0503020204020204" pitchFamily="34" charset="-122"/>
              <a:ea typeface="微软雅黑" panose="020B0503020204020204" pitchFamily="34" charset="-122"/>
              <a:cs typeface="+mn-ea"/>
              <a:sym typeface="+mn-lt"/>
            </a:endParaRPr>
          </a:p>
          <a:p>
            <a:r>
              <a:rPr lang="zh-CN" altLang="en-US" sz="2400" b="1" dirty="0">
                <a:solidFill>
                  <a:srgbClr val="C00000"/>
                </a:solidFill>
                <a:latin typeface="微软雅黑" panose="020B0503020204020204" pitchFamily="34" charset="-122"/>
                <a:ea typeface="微软雅黑" panose="020B0503020204020204" pitchFamily="34" charset="-122"/>
                <a:cs typeface="+mn-ea"/>
                <a:sym typeface="+mn-lt"/>
              </a:rPr>
              <a:t>第四类水印：基于训练集的水印</a:t>
            </a:r>
            <a:endParaRPr lang="en-US" altLang="zh-CN" sz="2400" b="1" dirty="0">
              <a:solidFill>
                <a:srgbClr val="C00000"/>
              </a:solidFill>
              <a:latin typeface="微软雅黑" panose="020B0503020204020204" pitchFamily="34" charset="-122"/>
              <a:ea typeface="微软雅黑" panose="020B0503020204020204" pitchFamily="34" charset="-122"/>
              <a:cs typeface="+mn-ea"/>
              <a:sym typeface="+mn-lt"/>
            </a:endParaRPr>
          </a:p>
          <a:p>
            <a:r>
              <a:rPr lang="zh-CN" altLang="en-US" sz="2400" b="1" dirty="0">
                <a:solidFill>
                  <a:srgbClr val="002060"/>
                </a:solidFill>
                <a:latin typeface="微软雅黑" panose="020B0503020204020204" pitchFamily="34" charset="-122"/>
                <a:ea typeface="微软雅黑" panose="020B0503020204020204" pitchFamily="34" charset="-122"/>
                <a:cs typeface="+mn-ea"/>
                <a:sym typeface="+mn-lt"/>
              </a:rPr>
              <a:t>图像处理模型、生成模型（</a:t>
            </a:r>
            <a:r>
              <a:rPr lang="en-US" altLang="zh-CN" sz="2400" b="1" dirty="0">
                <a:solidFill>
                  <a:srgbClr val="002060"/>
                </a:solidFill>
                <a:latin typeface="微软雅黑" panose="020B0503020204020204" pitchFamily="34" charset="-122"/>
                <a:ea typeface="微软雅黑" panose="020B0503020204020204" pitchFamily="34" charset="-122"/>
                <a:cs typeface="+mn-ea"/>
                <a:sym typeface="+mn-lt"/>
              </a:rPr>
              <a:t>GAN</a:t>
            </a:r>
            <a:r>
              <a:rPr lang="zh-CN" altLang="en-US" sz="2400" b="1" dirty="0">
                <a:solidFill>
                  <a:srgbClr val="002060"/>
                </a:solidFill>
                <a:latin typeface="微软雅黑" panose="020B0503020204020204" pitchFamily="34" charset="-122"/>
                <a:ea typeface="微软雅黑" panose="020B0503020204020204" pitchFamily="34" charset="-122"/>
                <a:cs typeface="+mn-ea"/>
                <a:sym typeface="+mn-lt"/>
              </a:rPr>
              <a:t>）、</a:t>
            </a:r>
            <a:r>
              <a:rPr lang="en-US" altLang="zh-CN" sz="2400" b="1" dirty="0" err="1">
                <a:solidFill>
                  <a:srgbClr val="002060"/>
                </a:solidFill>
                <a:latin typeface="微软雅黑" panose="020B0503020204020204" pitchFamily="34" charset="-122"/>
                <a:ea typeface="微软雅黑" panose="020B0503020204020204" pitchFamily="34" charset="-122"/>
                <a:cs typeface="+mn-ea"/>
                <a:sym typeface="+mn-lt"/>
              </a:rPr>
              <a:t>DeepFake</a:t>
            </a:r>
            <a:r>
              <a:rPr lang="zh-CN" altLang="en-US" sz="2400" b="1" dirty="0">
                <a:solidFill>
                  <a:srgbClr val="002060"/>
                </a:solidFill>
                <a:latin typeface="微软雅黑" panose="020B0503020204020204" pitchFamily="34" charset="-122"/>
                <a:ea typeface="微软雅黑" panose="020B0503020204020204" pitchFamily="34" charset="-122"/>
                <a:cs typeface="+mn-ea"/>
                <a:sym typeface="+mn-lt"/>
              </a:rPr>
              <a:t>、分类模型</a:t>
            </a:r>
            <a:endParaRPr lang="en-US" altLang="zh-CN" sz="2400" b="1" dirty="0">
              <a:solidFill>
                <a:srgbClr val="002060"/>
              </a:solidFill>
              <a:latin typeface="微软雅黑" panose="020B0503020204020204" pitchFamily="34" charset="-122"/>
              <a:ea typeface="微软雅黑" panose="020B0503020204020204" pitchFamily="34" charset="-122"/>
              <a:cs typeface="+mn-ea"/>
              <a:sym typeface="+mn-lt"/>
            </a:endParaRPr>
          </a:p>
        </p:txBody>
      </p:sp>
      <p:cxnSp>
        <p:nvCxnSpPr>
          <p:cNvPr id="4" name="直接连接符 3">
            <a:extLst>
              <a:ext uri="{FF2B5EF4-FFF2-40B4-BE49-F238E27FC236}">
                <a16:creationId xmlns:a16="http://schemas.microsoft.com/office/drawing/2014/main" id="{1804A805-6246-4E14-B9B9-4B638E3C2841}"/>
              </a:ext>
            </a:extLst>
          </p:cNvPr>
          <p:cNvCxnSpPr/>
          <p:nvPr/>
        </p:nvCxnSpPr>
        <p:spPr>
          <a:xfrm>
            <a:off x="0" y="1136379"/>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5" name="流程图: 手动输入 5">
            <a:extLst>
              <a:ext uri="{FF2B5EF4-FFF2-40B4-BE49-F238E27FC236}">
                <a16:creationId xmlns:a16="http://schemas.microsoft.com/office/drawing/2014/main" id="{F8A7DD4C-FF59-4548-A223-46AE2DCD0BAB}"/>
              </a:ext>
            </a:extLst>
          </p:cNvPr>
          <p:cNvSpPr/>
          <p:nvPr/>
        </p:nvSpPr>
        <p:spPr>
          <a:xfrm rot="5400000">
            <a:off x="3203500" y="-2762058"/>
            <a:ext cx="591950" cy="70028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6" name="文本框 5">
            <a:extLst>
              <a:ext uri="{FF2B5EF4-FFF2-40B4-BE49-F238E27FC236}">
                <a16:creationId xmlns:a16="http://schemas.microsoft.com/office/drawing/2014/main" id="{5EE65581-0EEA-4607-83BC-04D5BD4FA936}"/>
              </a:ext>
            </a:extLst>
          </p:cNvPr>
          <p:cNvSpPr txBox="1"/>
          <p:nvPr/>
        </p:nvSpPr>
        <p:spPr>
          <a:xfrm>
            <a:off x="186286" y="537208"/>
            <a:ext cx="7176215"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模型鲁棒水印算法进一步分类（总结）</a:t>
            </a:r>
          </a:p>
        </p:txBody>
      </p:sp>
    </p:spTree>
    <p:extLst>
      <p:ext uri="{BB962C8B-B14F-4D97-AF65-F5344CB8AC3E}">
        <p14:creationId xmlns:p14="http://schemas.microsoft.com/office/powerpoint/2010/main" val="3141506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73CC60D1-1A97-40C7-AA55-2019E42BF109}"/>
              </a:ext>
            </a:extLst>
          </p:cNvPr>
          <p:cNvSpPr/>
          <p:nvPr/>
        </p:nvSpPr>
        <p:spPr>
          <a:xfrm rot="5400000">
            <a:off x="1916151" y="-1600827"/>
            <a:ext cx="591950" cy="4428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 name="文本框 3">
            <a:extLst>
              <a:ext uri="{FF2B5EF4-FFF2-40B4-BE49-F238E27FC236}">
                <a16:creationId xmlns:a16="http://schemas.microsoft.com/office/drawing/2014/main" id="{695E6D30-92E0-4F51-9C84-92D5BCAAAAAE}"/>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鲁棒的图像处理模型水印</a:t>
            </a:r>
          </a:p>
        </p:txBody>
      </p:sp>
      <p:sp>
        <p:nvSpPr>
          <p:cNvPr id="5" name="矩形 4">
            <a:extLst>
              <a:ext uri="{FF2B5EF4-FFF2-40B4-BE49-F238E27FC236}">
                <a16:creationId xmlns:a16="http://schemas.microsoft.com/office/drawing/2014/main" id="{089B13C5-D7FD-4D0E-B1F0-C4273B3384D4}"/>
              </a:ext>
            </a:extLst>
          </p:cNvPr>
          <p:cNvSpPr/>
          <p:nvPr/>
        </p:nvSpPr>
        <p:spPr>
          <a:xfrm>
            <a:off x="851934" y="1147767"/>
            <a:ext cx="5892755" cy="646331"/>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问题描述</a:t>
            </a:r>
            <a:r>
              <a:rPr lang="en-US" altLang="zh-CN" b="1" dirty="0">
                <a:solidFill>
                  <a:srgbClr val="314371"/>
                </a:solidFill>
                <a:latin typeface="微软雅黑" panose="020B0503020204020204" pitchFamily="34" charset="-122"/>
                <a:ea typeface="微软雅黑" panose="020B0503020204020204" pitchFamily="34" charset="-122"/>
              </a:rPr>
              <a:t>-</a:t>
            </a:r>
            <a:r>
              <a:rPr lang="zh-CN" altLang="en-US" b="1" dirty="0">
                <a:solidFill>
                  <a:srgbClr val="314371"/>
                </a:solidFill>
                <a:latin typeface="微软雅黑" panose="020B0503020204020204" pitchFamily="34" charset="-122"/>
                <a:ea typeface="微软雅黑" panose="020B0503020204020204" pitchFamily="34" charset="-122"/>
              </a:rPr>
              <a:t>模型水印中的窃取攻击问题</a:t>
            </a:r>
          </a:p>
          <a:p>
            <a:pPr algn="ctr" eaLnBrk="0" fontAlgn="base" hangingPunct="0">
              <a:spcBef>
                <a:spcPct val="0"/>
              </a:spcBef>
              <a:spcAft>
                <a:spcPct val="0"/>
              </a:spcAft>
              <a:defRPr/>
            </a:pP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50E8519A-1E75-48ED-8E42-57A91051783F}"/>
              </a:ext>
            </a:extLst>
          </p:cNvPr>
          <p:cNvSpPr/>
          <p:nvPr/>
        </p:nvSpPr>
        <p:spPr>
          <a:xfrm>
            <a:off x="1935873" y="1614792"/>
            <a:ext cx="7724479" cy="1630058"/>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7" name="图片 6">
            <a:extLst>
              <a:ext uri="{FF2B5EF4-FFF2-40B4-BE49-F238E27FC236}">
                <a16:creationId xmlns:a16="http://schemas.microsoft.com/office/drawing/2014/main" id="{7E1BBAF8-CD76-44FD-81B7-C9CE1A35123A}"/>
              </a:ext>
            </a:extLst>
          </p:cNvPr>
          <p:cNvPicPr>
            <a:picLocks noChangeAspect="1"/>
          </p:cNvPicPr>
          <p:nvPr/>
        </p:nvPicPr>
        <p:blipFill>
          <a:blip r:embed="rId3"/>
          <a:stretch>
            <a:fillRect/>
          </a:stretch>
        </p:blipFill>
        <p:spPr>
          <a:xfrm>
            <a:off x="2083659" y="1794098"/>
            <a:ext cx="4391025" cy="1200150"/>
          </a:xfrm>
          <a:prstGeom prst="rect">
            <a:avLst/>
          </a:prstGeom>
        </p:spPr>
      </p:pic>
      <p:sp>
        <p:nvSpPr>
          <p:cNvPr id="8" name="文本框 7">
            <a:extLst>
              <a:ext uri="{FF2B5EF4-FFF2-40B4-BE49-F238E27FC236}">
                <a16:creationId xmlns:a16="http://schemas.microsoft.com/office/drawing/2014/main" id="{CEF23690-479B-48A8-AC6F-70B049B4E01F}"/>
              </a:ext>
            </a:extLst>
          </p:cNvPr>
          <p:cNvSpPr txBox="1"/>
          <p:nvPr/>
        </p:nvSpPr>
        <p:spPr>
          <a:xfrm>
            <a:off x="6637212" y="1725456"/>
            <a:ext cx="2706269" cy="1477328"/>
          </a:xfrm>
          <a:prstGeom prst="rect">
            <a:avLst/>
          </a:prstGeom>
          <a:noFill/>
        </p:spPr>
        <p:txBody>
          <a:bodyPr wrap="square">
            <a:spAutoFit/>
          </a:bodyPr>
          <a:lstStyle/>
          <a:p>
            <a:r>
              <a:rPr lang="zh-CN" altLang="en-US" dirty="0">
                <a:latin typeface="楷体" panose="02010609060101010101" pitchFamily="49" charset="-122"/>
                <a:ea typeface="楷体" panose="02010609060101010101" pitchFamily="49" charset="-122"/>
              </a:rPr>
              <a:t>攻击者可以通过</a:t>
            </a:r>
            <a:r>
              <a:rPr lang="zh-CN" altLang="en-US" b="1" dirty="0">
                <a:solidFill>
                  <a:srgbClr val="C00000"/>
                </a:solidFill>
                <a:latin typeface="楷体" panose="02010609060101010101" pitchFamily="49" charset="-122"/>
                <a:ea typeface="楷体" panose="02010609060101010101" pitchFamily="49" charset="-122"/>
              </a:rPr>
              <a:t>访问</a:t>
            </a:r>
            <a:r>
              <a:rPr lang="zh-CN" altLang="en-US" dirty="0">
                <a:latin typeface="楷体" panose="02010609060101010101" pitchFamily="49" charset="-122"/>
                <a:ea typeface="楷体" panose="02010609060101010101" pitchFamily="49" charset="-122"/>
              </a:rPr>
              <a:t>目标模型得到相应的输出，通过</a:t>
            </a:r>
            <a:r>
              <a:rPr lang="zh-CN" altLang="en-US" b="1" dirty="0">
                <a:solidFill>
                  <a:srgbClr val="C00000"/>
                </a:solidFill>
                <a:latin typeface="楷体" panose="02010609060101010101" pitchFamily="49" charset="-122"/>
                <a:ea typeface="楷体" panose="02010609060101010101" pitchFamily="49" charset="-122"/>
              </a:rPr>
              <a:t>有监督</a:t>
            </a:r>
            <a:r>
              <a:rPr lang="zh-CN" altLang="en-US" dirty="0">
                <a:latin typeface="楷体" panose="02010609060101010101" pitchFamily="49" charset="-122"/>
                <a:ea typeface="楷体" panose="02010609060101010101" pitchFamily="49" charset="-122"/>
              </a:rPr>
              <a:t>的学习方式窃取得到一个</a:t>
            </a:r>
            <a:r>
              <a:rPr lang="zh-CN" altLang="en-US" b="1" dirty="0">
                <a:solidFill>
                  <a:srgbClr val="C00000"/>
                </a:solidFill>
                <a:latin typeface="楷体" panose="02010609060101010101" pitchFamily="49" charset="-122"/>
                <a:ea typeface="楷体" panose="02010609060101010101" pitchFamily="49" charset="-122"/>
              </a:rPr>
              <a:t>功能近似</a:t>
            </a:r>
            <a:r>
              <a:rPr lang="zh-CN" altLang="en-US" dirty="0">
                <a:latin typeface="楷体" panose="02010609060101010101" pitchFamily="49" charset="-122"/>
                <a:ea typeface="楷体" panose="02010609060101010101" pitchFamily="49" charset="-122"/>
              </a:rPr>
              <a:t>的替代模型</a:t>
            </a:r>
            <a:endParaRPr lang="zh-CN" altLang="en-US" b="1" dirty="0">
              <a:solidFill>
                <a:srgbClr val="C00000"/>
              </a:solidFill>
              <a:latin typeface="楷体" panose="02010609060101010101" pitchFamily="49" charset="-122"/>
              <a:ea typeface="楷体" panose="02010609060101010101" pitchFamily="49" charset="-122"/>
            </a:endParaRPr>
          </a:p>
        </p:txBody>
      </p:sp>
      <p:sp>
        <p:nvSpPr>
          <p:cNvPr id="9" name="矩形 8">
            <a:extLst>
              <a:ext uri="{FF2B5EF4-FFF2-40B4-BE49-F238E27FC236}">
                <a16:creationId xmlns:a16="http://schemas.microsoft.com/office/drawing/2014/main" id="{BEA593EB-CD09-462B-B8E7-218D0C98D69A}"/>
              </a:ext>
            </a:extLst>
          </p:cNvPr>
          <p:cNvSpPr/>
          <p:nvPr/>
        </p:nvSpPr>
        <p:spPr>
          <a:xfrm>
            <a:off x="1758956" y="3564305"/>
            <a:ext cx="4701079"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经典白盒黑盒模型水印均无法抵抗窃取攻击</a:t>
            </a:r>
            <a:endParaRPr lang="en-US" altLang="zh-CN" b="1" dirty="0">
              <a:solidFill>
                <a:srgbClr val="314371"/>
              </a:solidFill>
              <a:latin typeface="微软雅黑" panose="020B0503020204020204" pitchFamily="34" charset="-122"/>
              <a:ea typeface="微软雅黑" panose="020B0503020204020204" pitchFamily="34" charset="-122"/>
            </a:endParaRPr>
          </a:p>
        </p:txBody>
      </p:sp>
      <p:grpSp>
        <p:nvGrpSpPr>
          <p:cNvPr id="10" name="组合 9">
            <a:extLst>
              <a:ext uri="{FF2B5EF4-FFF2-40B4-BE49-F238E27FC236}">
                <a16:creationId xmlns:a16="http://schemas.microsoft.com/office/drawing/2014/main" id="{CB5E881A-E012-48FC-BD0B-B46DF18920B6}"/>
              </a:ext>
            </a:extLst>
          </p:cNvPr>
          <p:cNvGrpSpPr/>
          <p:nvPr/>
        </p:nvGrpSpPr>
        <p:grpSpPr>
          <a:xfrm>
            <a:off x="5794511" y="4055153"/>
            <a:ext cx="3865841" cy="2121912"/>
            <a:chOff x="706159" y="4010941"/>
            <a:chExt cx="3865841" cy="2121912"/>
          </a:xfrm>
        </p:grpSpPr>
        <p:sp>
          <p:nvSpPr>
            <p:cNvPr id="11" name="矩形 10">
              <a:extLst>
                <a:ext uri="{FF2B5EF4-FFF2-40B4-BE49-F238E27FC236}">
                  <a16:creationId xmlns:a16="http://schemas.microsoft.com/office/drawing/2014/main" id="{C4DD5AE4-2CC7-4BBB-AEC6-ADAD61345599}"/>
                </a:ext>
              </a:extLst>
            </p:cNvPr>
            <p:cNvSpPr/>
            <p:nvPr/>
          </p:nvSpPr>
          <p:spPr>
            <a:xfrm>
              <a:off x="706159" y="4010941"/>
              <a:ext cx="3865841" cy="2121912"/>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a:extLst>
                <a:ext uri="{FF2B5EF4-FFF2-40B4-BE49-F238E27FC236}">
                  <a16:creationId xmlns:a16="http://schemas.microsoft.com/office/drawing/2014/main" id="{881AC306-FB84-482F-9E08-487EA9AF732D}"/>
                </a:ext>
              </a:extLst>
            </p:cNvPr>
            <p:cNvSpPr/>
            <p:nvPr/>
          </p:nvSpPr>
          <p:spPr>
            <a:xfrm>
              <a:off x="3635375" y="5193105"/>
              <a:ext cx="431800" cy="65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13" name="组合 12">
            <a:extLst>
              <a:ext uri="{FF2B5EF4-FFF2-40B4-BE49-F238E27FC236}">
                <a16:creationId xmlns:a16="http://schemas.microsoft.com/office/drawing/2014/main" id="{6D225D48-78DE-4BEE-A0EA-C357329D6C2A}"/>
              </a:ext>
            </a:extLst>
          </p:cNvPr>
          <p:cNvGrpSpPr/>
          <p:nvPr/>
        </p:nvGrpSpPr>
        <p:grpSpPr>
          <a:xfrm>
            <a:off x="1935873" y="4054057"/>
            <a:ext cx="3720018" cy="2123008"/>
            <a:chOff x="4735405" y="4010942"/>
            <a:chExt cx="3720018" cy="2123008"/>
          </a:xfrm>
        </p:grpSpPr>
        <p:sp>
          <p:nvSpPr>
            <p:cNvPr id="14" name="文本框 13">
              <a:extLst>
                <a:ext uri="{FF2B5EF4-FFF2-40B4-BE49-F238E27FC236}">
                  <a16:creationId xmlns:a16="http://schemas.microsoft.com/office/drawing/2014/main" id="{774D337A-2551-492D-B602-D092EA1FB95F}"/>
                </a:ext>
              </a:extLst>
            </p:cNvPr>
            <p:cNvSpPr txBox="1"/>
            <p:nvPr/>
          </p:nvSpPr>
          <p:spPr>
            <a:xfrm>
              <a:off x="4742608" y="5405508"/>
              <a:ext cx="3712815" cy="584775"/>
            </a:xfrm>
            <a:prstGeom prst="rect">
              <a:avLst/>
            </a:prstGeom>
            <a:noFill/>
          </p:spPr>
          <p:txBody>
            <a:bodyPr wrap="square">
              <a:spAutoFit/>
            </a:bodyPr>
            <a:lstStyle/>
            <a:p>
              <a:r>
                <a:rPr lang="zh-CN" altLang="en-US" sz="1600" dirty="0">
                  <a:latin typeface="楷体" panose="02010609060101010101" pitchFamily="49" charset="-122"/>
                  <a:ea typeface="楷体" panose="02010609060101010101" pitchFamily="49" charset="-122"/>
                </a:rPr>
                <a:t>替代模型的网络结构可以与目标模型不同，会</a:t>
              </a:r>
              <a:r>
                <a:rPr lang="zh-CN" altLang="en-US" sz="1600" b="1" dirty="0">
                  <a:solidFill>
                    <a:srgbClr val="C00000"/>
                  </a:solidFill>
                  <a:latin typeface="楷体" panose="02010609060101010101" pitchFamily="49" charset="-122"/>
                  <a:ea typeface="楷体" panose="02010609060101010101" pitchFamily="49" charset="-122"/>
                </a:rPr>
                <a:t>导致水印定位失败</a:t>
              </a:r>
              <a:endParaRPr lang="zh-CN" altLang="en-US" sz="1600" dirty="0">
                <a:solidFill>
                  <a:srgbClr val="C00000"/>
                </a:solidFill>
                <a:latin typeface="楷体" panose="02010609060101010101" pitchFamily="49" charset="-122"/>
                <a:ea typeface="楷体" panose="02010609060101010101" pitchFamily="49" charset="-122"/>
              </a:endParaRPr>
            </a:p>
          </p:txBody>
        </p:sp>
        <p:sp>
          <p:nvSpPr>
            <p:cNvPr id="15" name="矩形 14">
              <a:extLst>
                <a:ext uri="{FF2B5EF4-FFF2-40B4-BE49-F238E27FC236}">
                  <a16:creationId xmlns:a16="http://schemas.microsoft.com/office/drawing/2014/main" id="{93171F59-90C3-4D72-9C23-66D580F8411B}"/>
                </a:ext>
              </a:extLst>
            </p:cNvPr>
            <p:cNvSpPr/>
            <p:nvPr/>
          </p:nvSpPr>
          <p:spPr>
            <a:xfrm>
              <a:off x="4735405" y="4010942"/>
              <a:ext cx="3695234" cy="2123008"/>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16" name="图片 15">
            <a:extLst>
              <a:ext uri="{FF2B5EF4-FFF2-40B4-BE49-F238E27FC236}">
                <a16:creationId xmlns:a16="http://schemas.microsoft.com/office/drawing/2014/main" id="{D10AD1B9-65CA-4D53-A9C5-3B2C79A1A1FA}"/>
              </a:ext>
            </a:extLst>
          </p:cNvPr>
          <p:cNvPicPr>
            <a:picLocks noChangeAspect="1"/>
          </p:cNvPicPr>
          <p:nvPr/>
        </p:nvPicPr>
        <p:blipFill>
          <a:blip r:embed="rId4"/>
          <a:stretch>
            <a:fillRect/>
          </a:stretch>
        </p:blipFill>
        <p:spPr>
          <a:xfrm>
            <a:off x="4143338" y="4262940"/>
            <a:ext cx="1200993" cy="880150"/>
          </a:xfrm>
          <a:prstGeom prst="rect">
            <a:avLst/>
          </a:prstGeom>
        </p:spPr>
      </p:pic>
      <p:pic>
        <p:nvPicPr>
          <p:cNvPr id="17" name="图片 16">
            <a:extLst>
              <a:ext uri="{FF2B5EF4-FFF2-40B4-BE49-F238E27FC236}">
                <a16:creationId xmlns:a16="http://schemas.microsoft.com/office/drawing/2014/main" id="{EF816DC6-A556-4CD6-8136-80626B1F59E3}"/>
              </a:ext>
            </a:extLst>
          </p:cNvPr>
          <p:cNvPicPr>
            <a:picLocks noChangeAspect="1"/>
          </p:cNvPicPr>
          <p:nvPr/>
        </p:nvPicPr>
        <p:blipFill rotWithShape="1">
          <a:blip r:embed="rId3"/>
          <a:srcRect l="56959"/>
          <a:stretch/>
        </p:blipFill>
        <p:spPr>
          <a:xfrm>
            <a:off x="2138496" y="4164380"/>
            <a:ext cx="1889945" cy="1200150"/>
          </a:xfrm>
          <a:prstGeom prst="rect">
            <a:avLst/>
          </a:prstGeom>
        </p:spPr>
      </p:pic>
      <p:cxnSp>
        <p:nvCxnSpPr>
          <p:cNvPr id="18" name="直接箭头连接符 17">
            <a:extLst>
              <a:ext uri="{FF2B5EF4-FFF2-40B4-BE49-F238E27FC236}">
                <a16:creationId xmlns:a16="http://schemas.microsoft.com/office/drawing/2014/main" id="{F80C4541-04F2-43C6-B3DB-540E63940AA4}"/>
              </a:ext>
            </a:extLst>
          </p:cNvPr>
          <p:cNvCxnSpPr>
            <a:cxnSpLocks/>
          </p:cNvCxnSpPr>
          <p:nvPr/>
        </p:nvCxnSpPr>
        <p:spPr>
          <a:xfrm>
            <a:off x="3715739" y="4824919"/>
            <a:ext cx="415841" cy="0"/>
          </a:xfrm>
          <a:prstGeom prst="straightConnector1">
            <a:avLst/>
          </a:prstGeom>
          <a:ln w="127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9" name="矩形 18">
            <a:extLst>
              <a:ext uri="{FF2B5EF4-FFF2-40B4-BE49-F238E27FC236}">
                <a16:creationId xmlns:a16="http://schemas.microsoft.com/office/drawing/2014/main" id="{13861941-E355-45D9-A62A-5FC6AF1348AC}"/>
              </a:ext>
            </a:extLst>
          </p:cNvPr>
          <p:cNvSpPr/>
          <p:nvPr/>
        </p:nvSpPr>
        <p:spPr>
          <a:xfrm>
            <a:off x="3524581" y="4667728"/>
            <a:ext cx="138804" cy="23863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4D5F8E19-7CC5-4C68-AC3F-D36753FC6114}"/>
              </a:ext>
            </a:extLst>
          </p:cNvPr>
          <p:cNvPicPr>
            <a:picLocks noChangeAspect="1"/>
          </p:cNvPicPr>
          <p:nvPr/>
        </p:nvPicPr>
        <p:blipFill rotWithShape="1">
          <a:blip r:embed="rId3"/>
          <a:srcRect l="56959"/>
          <a:stretch/>
        </p:blipFill>
        <p:spPr>
          <a:xfrm>
            <a:off x="7574987" y="4211378"/>
            <a:ext cx="1889945" cy="1200150"/>
          </a:xfrm>
          <a:prstGeom prst="rect">
            <a:avLst/>
          </a:prstGeom>
        </p:spPr>
      </p:pic>
      <p:sp>
        <p:nvSpPr>
          <p:cNvPr id="21" name="矩形 20">
            <a:extLst>
              <a:ext uri="{FF2B5EF4-FFF2-40B4-BE49-F238E27FC236}">
                <a16:creationId xmlns:a16="http://schemas.microsoft.com/office/drawing/2014/main" id="{6475A0C2-E8B0-4AE8-AC0B-FAC329A0337E}"/>
              </a:ext>
            </a:extLst>
          </p:cNvPr>
          <p:cNvSpPr/>
          <p:nvPr/>
        </p:nvSpPr>
        <p:spPr>
          <a:xfrm>
            <a:off x="7812947" y="4312126"/>
            <a:ext cx="177400" cy="17520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8CE95EFE-87A5-43BF-AA0C-9ADBA5F41ECF}"/>
              </a:ext>
            </a:extLst>
          </p:cNvPr>
          <p:cNvSpPr/>
          <p:nvPr/>
        </p:nvSpPr>
        <p:spPr>
          <a:xfrm>
            <a:off x="7812947" y="4847481"/>
            <a:ext cx="177400" cy="17520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箭头连接符 22">
            <a:extLst>
              <a:ext uri="{FF2B5EF4-FFF2-40B4-BE49-F238E27FC236}">
                <a16:creationId xmlns:a16="http://schemas.microsoft.com/office/drawing/2014/main" id="{2AD552B9-E336-41C0-BD77-4C5EFB7D6FF2}"/>
              </a:ext>
            </a:extLst>
          </p:cNvPr>
          <p:cNvCxnSpPr/>
          <p:nvPr/>
        </p:nvCxnSpPr>
        <p:spPr>
          <a:xfrm flipH="1">
            <a:off x="7274914" y="4399728"/>
            <a:ext cx="503767"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DFFC3342-00A3-4EC7-A757-C68790698735}"/>
              </a:ext>
            </a:extLst>
          </p:cNvPr>
          <p:cNvCxnSpPr/>
          <p:nvPr/>
        </p:nvCxnSpPr>
        <p:spPr>
          <a:xfrm flipH="1">
            <a:off x="7279147" y="4932146"/>
            <a:ext cx="503767"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5" name="图片 24">
            <a:extLst>
              <a:ext uri="{FF2B5EF4-FFF2-40B4-BE49-F238E27FC236}">
                <a16:creationId xmlns:a16="http://schemas.microsoft.com/office/drawing/2014/main" id="{D93B8845-5DEE-4278-9748-C9875964F9AF}"/>
              </a:ext>
            </a:extLst>
          </p:cNvPr>
          <p:cNvPicPr>
            <a:picLocks noChangeAspect="1"/>
          </p:cNvPicPr>
          <p:nvPr/>
        </p:nvPicPr>
        <p:blipFill rotWithShape="1">
          <a:blip r:embed="rId5"/>
          <a:srcRect l="46930" r="32739" b="60828"/>
          <a:stretch/>
        </p:blipFill>
        <p:spPr>
          <a:xfrm>
            <a:off x="5978926" y="4287928"/>
            <a:ext cx="1270188" cy="944060"/>
          </a:xfrm>
          <a:prstGeom prst="rect">
            <a:avLst/>
          </a:prstGeom>
        </p:spPr>
      </p:pic>
      <p:sp>
        <p:nvSpPr>
          <p:cNvPr id="26" name="文本框 25">
            <a:extLst>
              <a:ext uri="{FF2B5EF4-FFF2-40B4-BE49-F238E27FC236}">
                <a16:creationId xmlns:a16="http://schemas.microsoft.com/office/drawing/2014/main" id="{74604C1A-FC3C-4999-BF18-B0315F3097C8}"/>
              </a:ext>
            </a:extLst>
          </p:cNvPr>
          <p:cNvSpPr txBox="1"/>
          <p:nvPr/>
        </p:nvSpPr>
        <p:spPr>
          <a:xfrm>
            <a:off x="5930764" y="5449757"/>
            <a:ext cx="3593333" cy="584775"/>
          </a:xfrm>
          <a:prstGeom prst="rect">
            <a:avLst/>
          </a:prstGeom>
          <a:noFill/>
        </p:spPr>
        <p:txBody>
          <a:bodyPr wrap="square">
            <a:spAutoFit/>
          </a:bodyPr>
          <a:lstStyle/>
          <a:p>
            <a:r>
              <a:rPr lang="zh-CN" altLang="en-US" sz="1600" dirty="0">
                <a:latin typeface="楷体" panose="02010609060101010101" pitchFamily="49" charset="-122"/>
                <a:ea typeface="楷体" panose="02010609060101010101" pitchFamily="49" charset="-122"/>
              </a:rPr>
              <a:t>访问模型的输入为正常输入，相应输出也为正常输出，</a:t>
            </a:r>
            <a:r>
              <a:rPr lang="zh-CN" altLang="en-US" sz="1600" b="1" dirty="0">
                <a:solidFill>
                  <a:srgbClr val="C00000"/>
                </a:solidFill>
                <a:latin typeface="楷体" panose="02010609060101010101" pitchFamily="49" charset="-122"/>
                <a:ea typeface="楷体" panose="02010609060101010101" pitchFamily="49" charset="-122"/>
              </a:rPr>
              <a:t>无法有效植入后门</a:t>
            </a:r>
          </a:p>
        </p:txBody>
      </p:sp>
      <p:sp>
        <p:nvSpPr>
          <p:cNvPr id="29" name="流程图: 手动输入 7">
            <a:extLst>
              <a:ext uri="{FF2B5EF4-FFF2-40B4-BE49-F238E27FC236}">
                <a16:creationId xmlns:a16="http://schemas.microsoft.com/office/drawing/2014/main" id="{77D9AD34-DDC3-4F19-BFE1-75F319AB1916}"/>
              </a:ext>
            </a:extLst>
          </p:cNvPr>
          <p:cNvSpPr/>
          <p:nvPr/>
        </p:nvSpPr>
        <p:spPr>
          <a:xfrm rot="5400000" flipH="1" flipV="1">
            <a:off x="9502777" y="-1682455"/>
            <a:ext cx="917281" cy="446116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01 w 10000"/>
              <a:gd name="connsiteY0" fmla="*/ 565 h 10000"/>
              <a:gd name="connsiteX1" fmla="*/ 10000 w 10000"/>
              <a:gd name="connsiteY1" fmla="*/ 0 h 10000"/>
              <a:gd name="connsiteX2" fmla="*/ 10000 w 10000"/>
              <a:gd name="connsiteY2" fmla="*/ 10000 h 10000"/>
              <a:gd name="connsiteX3" fmla="*/ 0 w 10000"/>
              <a:gd name="connsiteY3" fmla="*/ 10000 h 10000"/>
              <a:gd name="connsiteX4" fmla="*/ 101 w 10000"/>
              <a:gd name="connsiteY4" fmla="*/ 565 h 10000"/>
              <a:gd name="connsiteX0" fmla="*/ 101 w 10000"/>
              <a:gd name="connsiteY0" fmla="*/ 1187 h 10000"/>
              <a:gd name="connsiteX1" fmla="*/ 10000 w 10000"/>
              <a:gd name="connsiteY1" fmla="*/ 0 h 10000"/>
              <a:gd name="connsiteX2" fmla="*/ 10000 w 10000"/>
              <a:gd name="connsiteY2" fmla="*/ 10000 h 10000"/>
              <a:gd name="connsiteX3" fmla="*/ 0 w 10000"/>
              <a:gd name="connsiteY3" fmla="*/ 10000 h 10000"/>
              <a:gd name="connsiteX4" fmla="*/ 101 w 10000"/>
              <a:gd name="connsiteY4" fmla="*/ 118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1" y="1187"/>
                </a:moveTo>
                <a:lnTo>
                  <a:pt x="10000" y="0"/>
                </a:lnTo>
                <a:lnTo>
                  <a:pt x="10000" y="10000"/>
                </a:lnTo>
                <a:lnTo>
                  <a:pt x="0" y="10000"/>
                </a:lnTo>
                <a:cubicBezTo>
                  <a:pt x="34" y="6855"/>
                  <a:pt x="67" y="4332"/>
                  <a:pt x="101" y="1187"/>
                </a:cubicBezTo>
                <a:close/>
              </a:path>
            </a:pathLst>
          </a:custGeom>
          <a:solidFill>
            <a:srgbClr val="5D759B"/>
          </a:solidFill>
          <a:ln>
            <a:solidFill>
              <a:srgbClr val="B8D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a:extLst>
              <a:ext uri="{FF2B5EF4-FFF2-40B4-BE49-F238E27FC236}">
                <a16:creationId xmlns:a16="http://schemas.microsoft.com/office/drawing/2014/main" id="{7239AF2A-B800-4AC7-ABC2-99564096E7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2729" y="200393"/>
            <a:ext cx="3408708" cy="720359"/>
          </a:xfrm>
          <a:prstGeom prst="rect">
            <a:avLst/>
          </a:prstGeom>
        </p:spPr>
      </p:pic>
    </p:spTree>
    <p:extLst>
      <p:ext uri="{BB962C8B-B14F-4D97-AF65-F5344CB8AC3E}">
        <p14:creationId xmlns:p14="http://schemas.microsoft.com/office/powerpoint/2010/main" val="212357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A9C75D65-5F1C-45C8-91B9-08692DF9F7FF}"/>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E2DD3635-B3EC-4BF6-BA34-3573191E9F95}"/>
              </a:ext>
            </a:extLst>
          </p:cNvPr>
          <p:cNvSpPr/>
          <p:nvPr/>
        </p:nvSpPr>
        <p:spPr>
          <a:xfrm rot="5400000">
            <a:off x="1916151" y="-1600827"/>
            <a:ext cx="591950" cy="4428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矩形 4">
            <a:extLst>
              <a:ext uri="{FF2B5EF4-FFF2-40B4-BE49-F238E27FC236}">
                <a16:creationId xmlns:a16="http://schemas.microsoft.com/office/drawing/2014/main" id="{C8BCECD1-CA97-4D50-A60A-6B3C34E25ED8}"/>
              </a:ext>
            </a:extLst>
          </p:cNvPr>
          <p:cNvSpPr/>
          <p:nvPr/>
        </p:nvSpPr>
        <p:spPr>
          <a:xfrm>
            <a:off x="1576332" y="1183612"/>
            <a:ext cx="1311973"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现有方法</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07A15471-B13C-42F9-A30F-35340623A10E}"/>
              </a:ext>
            </a:extLst>
          </p:cNvPr>
          <p:cNvSpPr/>
          <p:nvPr/>
        </p:nvSpPr>
        <p:spPr>
          <a:xfrm>
            <a:off x="1623849" y="1614792"/>
            <a:ext cx="8048986" cy="2919108"/>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a:extLst>
              <a:ext uri="{FF2B5EF4-FFF2-40B4-BE49-F238E27FC236}">
                <a16:creationId xmlns:a16="http://schemas.microsoft.com/office/drawing/2014/main" id="{9E11B139-568C-4EDB-B130-F127D3330492}"/>
              </a:ext>
            </a:extLst>
          </p:cNvPr>
          <p:cNvSpPr/>
          <p:nvPr/>
        </p:nvSpPr>
        <p:spPr>
          <a:xfrm>
            <a:off x="1623850" y="4773961"/>
            <a:ext cx="8048984" cy="1750159"/>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 name="直接连接符 7">
            <a:extLst>
              <a:ext uri="{FF2B5EF4-FFF2-40B4-BE49-F238E27FC236}">
                <a16:creationId xmlns:a16="http://schemas.microsoft.com/office/drawing/2014/main" id="{1B0E9152-81E9-454F-9BB4-B95CA6ED7974}"/>
              </a:ext>
            </a:extLst>
          </p:cNvPr>
          <p:cNvCxnSpPr/>
          <p:nvPr/>
        </p:nvCxnSpPr>
        <p:spPr>
          <a:xfrm>
            <a:off x="5639952" y="1737293"/>
            <a:ext cx="0" cy="267410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9" name="文本框 8">
            <a:extLst>
              <a:ext uri="{FF2B5EF4-FFF2-40B4-BE49-F238E27FC236}">
                <a16:creationId xmlns:a16="http://schemas.microsoft.com/office/drawing/2014/main" id="{6761C2FC-4DBD-4D6E-84EB-9E2B7998191F}"/>
              </a:ext>
            </a:extLst>
          </p:cNvPr>
          <p:cNvSpPr txBox="1"/>
          <p:nvPr/>
        </p:nvSpPr>
        <p:spPr>
          <a:xfrm>
            <a:off x="6615755" y="6115208"/>
            <a:ext cx="2247900" cy="338554"/>
          </a:xfrm>
          <a:prstGeom prst="rect">
            <a:avLst/>
          </a:prstGeom>
          <a:solidFill>
            <a:srgbClr val="2F5597"/>
          </a:solidFill>
        </p:spPr>
        <p:txBody>
          <a:bodyPr wrap="squar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现有方法的不足之处</a:t>
            </a:r>
          </a:p>
        </p:txBody>
      </p:sp>
      <p:sp>
        <p:nvSpPr>
          <p:cNvPr id="10" name="矩形 9">
            <a:extLst>
              <a:ext uri="{FF2B5EF4-FFF2-40B4-BE49-F238E27FC236}">
                <a16:creationId xmlns:a16="http://schemas.microsoft.com/office/drawing/2014/main" id="{8C8113BA-2F09-4FB4-B9CF-7900524813B7}"/>
              </a:ext>
            </a:extLst>
          </p:cNvPr>
          <p:cNvSpPr/>
          <p:nvPr/>
        </p:nvSpPr>
        <p:spPr>
          <a:xfrm>
            <a:off x="6552343" y="4887477"/>
            <a:ext cx="3046820" cy="1100751"/>
          </a:xfrm>
          <a:prstGeom prst="rect">
            <a:avLst/>
          </a:prstGeom>
        </p:spPr>
        <p:txBody>
          <a:bodyPr wrap="square">
            <a:spAutoFit/>
          </a:bodyPr>
          <a:lstStyle/>
          <a:p>
            <a:pPr marL="285750" indent="-285750">
              <a:lnSpc>
                <a:spcPct val="200000"/>
              </a:lnSpc>
              <a:buFont typeface="Wingdings" panose="05000000000000000000" pitchFamily="2" charset="2"/>
              <a:buChar char="Ø"/>
            </a:pPr>
            <a:r>
              <a:rPr lang="zh-CN" altLang="en-US" dirty="0">
                <a:solidFill>
                  <a:srgbClr val="314371"/>
                </a:solidFill>
                <a:latin typeface="楷体" panose="02010609060101010101" pitchFamily="49" charset="-122"/>
                <a:ea typeface="楷体" panose="02010609060101010101" pitchFamily="49" charset="-122"/>
              </a:rPr>
              <a:t>仅仅考虑了分类模型</a:t>
            </a:r>
            <a:endParaRPr lang="en-US" altLang="zh-CN" dirty="0">
              <a:solidFill>
                <a:srgbClr val="314371"/>
              </a:solidFill>
              <a:latin typeface="楷体" panose="02010609060101010101" pitchFamily="49" charset="-122"/>
              <a:ea typeface="楷体" panose="02010609060101010101" pitchFamily="49" charset="-122"/>
            </a:endParaRPr>
          </a:p>
          <a:p>
            <a:pPr marL="285750" indent="-285750">
              <a:lnSpc>
                <a:spcPct val="200000"/>
              </a:lnSpc>
              <a:buFont typeface="Wingdings" panose="05000000000000000000" pitchFamily="2" charset="2"/>
              <a:buChar char="Ø"/>
            </a:pPr>
            <a:r>
              <a:rPr lang="zh-CN" altLang="en-US" dirty="0">
                <a:solidFill>
                  <a:srgbClr val="C00000"/>
                </a:solidFill>
                <a:latin typeface="楷体" panose="02010609060101010101" pitchFamily="49" charset="-122"/>
                <a:ea typeface="楷体" panose="02010609060101010101" pitchFamily="49" charset="-122"/>
              </a:rPr>
              <a:t>不适用</a:t>
            </a:r>
            <a:r>
              <a:rPr lang="zh-CN" altLang="en-US" dirty="0">
                <a:solidFill>
                  <a:srgbClr val="314371"/>
                </a:solidFill>
                <a:latin typeface="楷体" panose="02010609060101010101" pitchFamily="49" charset="-122"/>
                <a:ea typeface="楷体" panose="02010609060101010101" pitchFamily="49" charset="-122"/>
              </a:rPr>
              <a:t>于图像处理模型</a:t>
            </a:r>
          </a:p>
        </p:txBody>
      </p:sp>
      <p:sp>
        <p:nvSpPr>
          <p:cNvPr id="11" name="文本框 10">
            <a:extLst>
              <a:ext uri="{FF2B5EF4-FFF2-40B4-BE49-F238E27FC236}">
                <a16:creationId xmlns:a16="http://schemas.microsoft.com/office/drawing/2014/main" id="{839DF6C7-965A-48D5-BE8C-D2131655D248}"/>
              </a:ext>
            </a:extLst>
          </p:cNvPr>
          <p:cNvSpPr txBox="1"/>
          <p:nvPr/>
        </p:nvSpPr>
        <p:spPr>
          <a:xfrm>
            <a:off x="5676235" y="3631213"/>
            <a:ext cx="3922928" cy="830997"/>
          </a:xfrm>
          <a:prstGeom prst="rect">
            <a:avLst/>
          </a:prstGeom>
          <a:noFill/>
        </p:spPr>
        <p:txBody>
          <a:bodyPr wrap="square">
            <a:spAutoFit/>
          </a:bodyPr>
          <a:lstStyle/>
          <a:p>
            <a:pPr algn="just"/>
            <a:r>
              <a:rPr lang="zh-CN" altLang="en-US" sz="1600" dirty="0">
                <a:latin typeface="楷体" panose="02010609060101010101" pitchFamily="49" charset="-122"/>
                <a:ea typeface="楷体" panose="02010609060101010101" pitchFamily="49" charset="-122"/>
              </a:rPr>
              <a:t>训练模型使用</a:t>
            </a:r>
            <a:r>
              <a:rPr lang="zh-CN" altLang="en-US" sz="1600" b="1" dirty="0">
                <a:solidFill>
                  <a:srgbClr val="C00000"/>
                </a:solidFill>
                <a:latin typeface="楷体" panose="02010609060101010101" pitchFamily="49" charset="-122"/>
                <a:ea typeface="楷体" panose="02010609060101010101" pitchFamily="49" charset="-122"/>
              </a:rPr>
              <a:t>耦合的特征</a:t>
            </a:r>
            <a:r>
              <a:rPr lang="zh-CN" altLang="en-US" sz="1600" dirty="0">
                <a:latin typeface="楷体" panose="02010609060101010101" pitchFamily="49" charset="-122"/>
                <a:ea typeface="楷体" panose="02010609060101010101" pitchFamily="49" charset="-122"/>
              </a:rPr>
              <a:t>识别干净样本和触发样本，替代模型只要学习到这些特征，就可进行正常的后门识别（水印验证）</a:t>
            </a:r>
            <a:endParaRPr lang="zh-CN" altLang="en-US" sz="1600" b="1" dirty="0">
              <a:solidFill>
                <a:srgbClr val="C00000"/>
              </a:solidFill>
              <a:latin typeface="楷体" panose="02010609060101010101" pitchFamily="49" charset="-122"/>
              <a:ea typeface="楷体" panose="02010609060101010101" pitchFamily="49" charset="-122"/>
            </a:endParaRPr>
          </a:p>
        </p:txBody>
      </p:sp>
      <p:pic>
        <p:nvPicPr>
          <p:cNvPr id="12" name="图片 11">
            <a:extLst>
              <a:ext uri="{FF2B5EF4-FFF2-40B4-BE49-F238E27FC236}">
                <a16:creationId xmlns:a16="http://schemas.microsoft.com/office/drawing/2014/main" id="{6E42BEEF-F048-4312-B39E-934AF58B24A6}"/>
              </a:ext>
            </a:extLst>
          </p:cNvPr>
          <p:cNvPicPr>
            <a:picLocks noChangeAspect="1"/>
          </p:cNvPicPr>
          <p:nvPr/>
        </p:nvPicPr>
        <p:blipFill>
          <a:blip r:embed="rId3"/>
          <a:stretch>
            <a:fillRect/>
          </a:stretch>
        </p:blipFill>
        <p:spPr>
          <a:xfrm>
            <a:off x="2869016" y="1677465"/>
            <a:ext cx="2251463" cy="1895655"/>
          </a:xfrm>
          <a:prstGeom prst="rect">
            <a:avLst/>
          </a:prstGeom>
        </p:spPr>
      </p:pic>
      <p:pic>
        <p:nvPicPr>
          <p:cNvPr id="13" name="图片 12">
            <a:extLst>
              <a:ext uri="{FF2B5EF4-FFF2-40B4-BE49-F238E27FC236}">
                <a16:creationId xmlns:a16="http://schemas.microsoft.com/office/drawing/2014/main" id="{9924E8A0-97C4-43A7-B884-AF590BF9B1AC}"/>
              </a:ext>
            </a:extLst>
          </p:cNvPr>
          <p:cNvPicPr>
            <a:picLocks noChangeAspect="1"/>
          </p:cNvPicPr>
          <p:nvPr/>
        </p:nvPicPr>
        <p:blipFill>
          <a:blip r:embed="rId4"/>
          <a:stretch>
            <a:fillRect/>
          </a:stretch>
        </p:blipFill>
        <p:spPr>
          <a:xfrm>
            <a:off x="5912737" y="2031679"/>
            <a:ext cx="3539209" cy="1321206"/>
          </a:xfrm>
          <a:prstGeom prst="rect">
            <a:avLst/>
          </a:prstGeom>
        </p:spPr>
      </p:pic>
      <p:sp>
        <p:nvSpPr>
          <p:cNvPr id="14" name="文本框 13">
            <a:extLst>
              <a:ext uri="{FF2B5EF4-FFF2-40B4-BE49-F238E27FC236}">
                <a16:creationId xmlns:a16="http://schemas.microsoft.com/office/drawing/2014/main" id="{99F9E02B-66BF-4F1F-B36A-C9DB3928C2DA}"/>
              </a:ext>
            </a:extLst>
          </p:cNvPr>
          <p:cNvSpPr txBox="1"/>
          <p:nvPr/>
        </p:nvSpPr>
        <p:spPr>
          <a:xfrm>
            <a:off x="1622433" y="3631214"/>
            <a:ext cx="3922928" cy="830997"/>
          </a:xfrm>
          <a:prstGeom prst="rect">
            <a:avLst/>
          </a:prstGeom>
          <a:noFill/>
        </p:spPr>
        <p:txBody>
          <a:bodyPr wrap="square">
            <a:spAutoFit/>
          </a:bodyPr>
          <a:lstStyle/>
          <a:p>
            <a:pPr algn="just"/>
            <a:r>
              <a:rPr lang="zh-CN" altLang="en-US" sz="1600" dirty="0">
                <a:latin typeface="楷体" panose="02010609060101010101" pitchFamily="49" charset="-122"/>
                <a:ea typeface="楷体" panose="02010609060101010101" pitchFamily="49" charset="-122"/>
              </a:rPr>
              <a:t>将窃取攻击看作攻击者的正常模型训练，对于攻击者的访问输入，动态地赋予特定的标签，在攻击者窃取的模型中</a:t>
            </a:r>
            <a:r>
              <a:rPr lang="zh-CN" altLang="en-US" sz="1600" b="1" dirty="0">
                <a:solidFill>
                  <a:srgbClr val="C00000"/>
                </a:solidFill>
                <a:latin typeface="楷体" panose="02010609060101010101" pitchFamily="49" charset="-122"/>
                <a:ea typeface="楷体" panose="02010609060101010101" pitchFamily="49" charset="-122"/>
              </a:rPr>
              <a:t>植入后门</a:t>
            </a:r>
            <a:endParaRPr lang="zh-CN" altLang="en-US" sz="1600" dirty="0">
              <a:latin typeface="楷体" panose="02010609060101010101" pitchFamily="49" charset="-122"/>
              <a:ea typeface="楷体" panose="02010609060101010101" pitchFamily="49" charset="-122"/>
            </a:endParaRPr>
          </a:p>
        </p:txBody>
      </p:sp>
      <p:pic>
        <p:nvPicPr>
          <p:cNvPr id="15" name="图片 14">
            <a:extLst>
              <a:ext uri="{FF2B5EF4-FFF2-40B4-BE49-F238E27FC236}">
                <a16:creationId xmlns:a16="http://schemas.microsoft.com/office/drawing/2014/main" id="{78B17BFA-C10F-4581-83E7-6CC9A989DA13}"/>
              </a:ext>
            </a:extLst>
          </p:cNvPr>
          <p:cNvPicPr>
            <a:picLocks noChangeAspect="1"/>
          </p:cNvPicPr>
          <p:nvPr/>
        </p:nvPicPr>
        <p:blipFill>
          <a:blip r:embed="rId5"/>
          <a:stretch>
            <a:fillRect/>
          </a:stretch>
        </p:blipFill>
        <p:spPr>
          <a:xfrm>
            <a:off x="1913217" y="4938982"/>
            <a:ext cx="4391025" cy="1200150"/>
          </a:xfrm>
          <a:prstGeom prst="rect">
            <a:avLst/>
          </a:prstGeom>
        </p:spPr>
      </p:pic>
      <p:sp>
        <p:nvSpPr>
          <p:cNvPr id="16" name="文本框 15">
            <a:extLst>
              <a:ext uri="{FF2B5EF4-FFF2-40B4-BE49-F238E27FC236}">
                <a16:creationId xmlns:a16="http://schemas.microsoft.com/office/drawing/2014/main" id="{826735EC-8BF6-4D2C-B88F-8258EA87C60F}"/>
              </a:ext>
            </a:extLst>
          </p:cNvPr>
          <p:cNvSpPr txBox="1"/>
          <p:nvPr/>
        </p:nvSpPr>
        <p:spPr>
          <a:xfrm>
            <a:off x="1882160" y="1651431"/>
            <a:ext cx="4584700" cy="338554"/>
          </a:xfrm>
          <a:prstGeom prst="rect">
            <a:avLst/>
          </a:prstGeom>
          <a:noFill/>
        </p:spPr>
        <p:txBody>
          <a:bodyPr wrap="square">
            <a:spAutoFit/>
          </a:bodyPr>
          <a:lstStyle/>
          <a:p>
            <a:r>
              <a:rPr lang="zh-CN" altLang="en-US" sz="1600" b="1" dirty="0">
                <a:solidFill>
                  <a:srgbClr val="314371"/>
                </a:solidFill>
                <a:latin typeface="微软雅黑" panose="020B0503020204020204" pitchFamily="34" charset="-122"/>
                <a:ea typeface="微软雅黑" panose="020B0503020204020204" pitchFamily="34" charset="-122"/>
              </a:rPr>
              <a:t>间接后门 </a:t>
            </a:r>
            <a:endParaRPr lang="zh-CN" altLang="en-US" sz="1600" dirty="0"/>
          </a:p>
        </p:txBody>
      </p:sp>
      <p:sp>
        <p:nvSpPr>
          <p:cNvPr id="17" name="文本框 16">
            <a:extLst>
              <a:ext uri="{FF2B5EF4-FFF2-40B4-BE49-F238E27FC236}">
                <a16:creationId xmlns:a16="http://schemas.microsoft.com/office/drawing/2014/main" id="{C9BB9406-F828-45CA-A1B8-E9CC1838EBF4}"/>
              </a:ext>
            </a:extLst>
          </p:cNvPr>
          <p:cNvSpPr txBox="1"/>
          <p:nvPr/>
        </p:nvSpPr>
        <p:spPr>
          <a:xfrm>
            <a:off x="5822723" y="1659259"/>
            <a:ext cx="4584700" cy="338554"/>
          </a:xfrm>
          <a:prstGeom prst="rect">
            <a:avLst/>
          </a:prstGeom>
          <a:noFill/>
        </p:spPr>
        <p:txBody>
          <a:bodyPr wrap="square">
            <a:spAutoFit/>
          </a:bodyPr>
          <a:lstStyle/>
          <a:p>
            <a:r>
              <a:rPr lang="zh-CN" altLang="en-US" sz="1600" b="1" dirty="0">
                <a:solidFill>
                  <a:srgbClr val="314371"/>
                </a:solidFill>
                <a:latin typeface="微软雅黑" panose="020B0503020204020204" pitchFamily="34" charset="-122"/>
                <a:ea typeface="微软雅黑" panose="020B0503020204020204" pitchFamily="34" charset="-122"/>
              </a:rPr>
              <a:t>特征耦合</a:t>
            </a:r>
            <a:endParaRPr lang="zh-CN" altLang="en-US" sz="1600" dirty="0"/>
          </a:p>
        </p:txBody>
      </p:sp>
      <p:sp>
        <p:nvSpPr>
          <p:cNvPr id="21" name="文本框 20">
            <a:extLst>
              <a:ext uri="{FF2B5EF4-FFF2-40B4-BE49-F238E27FC236}">
                <a16:creationId xmlns:a16="http://schemas.microsoft.com/office/drawing/2014/main" id="{8C9B0E7D-F0B1-40B1-B2B7-569FAD96D913}"/>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鲁棒的图像处理模型水印</a:t>
            </a:r>
          </a:p>
        </p:txBody>
      </p:sp>
    </p:spTree>
    <p:extLst>
      <p:ext uri="{BB962C8B-B14F-4D97-AF65-F5344CB8AC3E}">
        <p14:creationId xmlns:p14="http://schemas.microsoft.com/office/powerpoint/2010/main" val="306319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A012A32-C342-48C8-8D5C-E31321A67192}"/>
              </a:ext>
            </a:extLst>
          </p:cNvPr>
          <p:cNvSpPr/>
          <p:nvPr/>
        </p:nvSpPr>
        <p:spPr>
          <a:xfrm>
            <a:off x="1313940" y="1614792"/>
            <a:ext cx="8681398" cy="2444972"/>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矩形 2">
            <a:extLst>
              <a:ext uri="{FF2B5EF4-FFF2-40B4-BE49-F238E27FC236}">
                <a16:creationId xmlns:a16="http://schemas.microsoft.com/office/drawing/2014/main" id="{AF17DA33-2A5C-4B24-AD15-EF8FAE438D1F}"/>
              </a:ext>
            </a:extLst>
          </p:cNvPr>
          <p:cNvSpPr/>
          <p:nvPr/>
        </p:nvSpPr>
        <p:spPr>
          <a:xfrm>
            <a:off x="1316422" y="4314348"/>
            <a:ext cx="8678916" cy="1750159"/>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4" name="组合 3">
            <a:extLst>
              <a:ext uri="{FF2B5EF4-FFF2-40B4-BE49-F238E27FC236}">
                <a16:creationId xmlns:a16="http://schemas.microsoft.com/office/drawing/2014/main" id="{0DCB9A45-7E96-4F3F-B054-2EE6ACF7B52E}"/>
              </a:ext>
            </a:extLst>
          </p:cNvPr>
          <p:cNvGrpSpPr/>
          <p:nvPr/>
        </p:nvGrpSpPr>
        <p:grpSpPr>
          <a:xfrm>
            <a:off x="2070867" y="1726294"/>
            <a:ext cx="7514859" cy="1702706"/>
            <a:chOff x="833274" y="1726294"/>
            <a:chExt cx="7343713" cy="1623549"/>
          </a:xfrm>
        </p:grpSpPr>
        <p:pic>
          <p:nvPicPr>
            <p:cNvPr id="5" name="图片 4">
              <a:extLst>
                <a:ext uri="{FF2B5EF4-FFF2-40B4-BE49-F238E27FC236}">
                  <a16:creationId xmlns:a16="http://schemas.microsoft.com/office/drawing/2014/main" id="{005B8C72-C5D1-4A05-8E3E-C2C9382C6D3C}"/>
                </a:ext>
              </a:extLst>
            </p:cNvPr>
            <p:cNvPicPr>
              <a:picLocks noChangeAspect="1"/>
            </p:cNvPicPr>
            <p:nvPr/>
          </p:nvPicPr>
          <p:blipFill rotWithShape="1">
            <a:blip r:embed="rId3"/>
            <a:srcRect t="-1" b="25089"/>
            <a:stretch/>
          </p:blipFill>
          <p:spPr>
            <a:xfrm>
              <a:off x="833417" y="1726294"/>
              <a:ext cx="5826345" cy="1535066"/>
            </a:xfrm>
            <a:prstGeom prst="rect">
              <a:avLst/>
            </a:prstGeom>
          </p:spPr>
        </p:pic>
        <p:pic>
          <p:nvPicPr>
            <p:cNvPr id="6" name="图片 5">
              <a:extLst>
                <a:ext uri="{FF2B5EF4-FFF2-40B4-BE49-F238E27FC236}">
                  <a16:creationId xmlns:a16="http://schemas.microsoft.com/office/drawing/2014/main" id="{3C362A98-20AC-438B-B900-C3B0967B19C6}"/>
                </a:ext>
              </a:extLst>
            </p:cNvPr>
            <p:cNvPicPr>
              <a:picLocks noChangeAspect="1"/>
            </p:cNvPicPr>
            <p:nvPr/>
          </p:nvPicPr>
          <p:blipFill rotWithShape="1">
            <a:blip r:embed="rId3"/>
            <a:srcRect l="46920" t="75469" r="42145"/>
            <a:stretch/>
          </p:blipFill>
          <p:spPr>
            <a:xfrm>
              <a:off x="7467602" y="1735787"/>
              <a:ext cx="614958" cy="485199"/>
            </a:xfrm>
            <a:prstGeom prst="rect">
              <a:avLst/>
            </a:prstGeom>
          </p:spPr>
        </p:pic>
        <p:sp>
          <p:nvSpPr>
            <p:cNvPr id="7" name="矩形 6">
              <a:extLst>
                <a:ext uri="{FF2B5EF4-FFF2-40B4-BE49-F238E27FC236}">
                  <a16:creationId xmlns:a16="http://schemas.microsoft.com/office/drawing/2014/main" id="{478E8225-195C-4DE5-B40C-9A0387B097DF}"/>
                </a:ext>
              </a:extLst>
            </p:cNvPr>
            <p:cNvSpPr/>
            <p:nvPr/>
          </p:nvSpPr>
          <p:spPr>
            <a:xfrm>
              <a:off x="6107928" y="2440199"/>
              <a:ext cx="589816" cy="425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053D7E0D-AC9D-4438-810C-2503C948EF89}"/>
                </a:ext>
              </a:extLst>
            </p:cNvPr>
            <p:cNvSpPr/>
            <p:nvPr/>
          </p:nvSpPr>
          <p:spPr>
            <a:xfrm>
              <a:off x="5648934" y="2924294"/>
              <a:ext cx="589816" cy="425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26BCDEE9-A5BA-46DB-A646-DDF89B0F65E3}"/>
                </a:ext>
              </a:extLst>
            </p:cNvPr>
            <p:cNvPicPr>
              <a:picLocks noChangeAspect="1"/>
            </p:cNvPicPr>
            <p:nvPr/>
          </p:nvPicPr>
          <p:blipFill rotWithShape="1">
            <a:blip r:embed="rId3"/>
            <a:srcRect l="64131" t="75469" r="24920"/>
            <a:stretch/>
          </p:blipFill>
          <p:spPr>
            <a:xfrm>
              <a:off x="7476881" y="2441069"/>
              <a:ext cx="700106" cy="551720"/>
            </a:xfrm>
            <a:prstGeom prst="rect">
              <a:avLst/>
            </a:prstGeom>
          </p:spPr>
        </p:pic>
        <p:pic>
          <p:nvPicPr>
            <p:cNvPr id="10" name="图片 9">
              <a:extLst>
                <a:ext uri="{FF2B5EF4-FFF2-40B4-BE49-F238E27FC236}">
                  <a16:creationId xmlns:a16="http://schemas.microsoft.com/office/drawing/2014/main" id="{F7C5EB6E-B39E-427A-B88B-7F882FD97AA8}"/>
                </a:ext>
              </a:extLst>
            </p:cNvPr>
            <p:cNvPicPr>
              <a:picLocks noChangeAspect="1"/>
            </p:cNvPicPr>
            <p:nvPr/>
          </p:nvPicPr>
          <p:blipFill rotWithShape="1">
            <a:blip r:embed="rId3"/>
            <a:srcRect l="81943" t="75469" r="7086"/>
            <a:stretch/>
          </p:blipFill>
          <p:spPr>
            <a:xfrm>
              <a:off x="6438043" y="2441069"/>
              <a:ext cx="701549" cy="551720"/>
            </a:xfrm>
            <a:prstGeom prst="rect">
              <a:avLst/>
            </a:prstGeom>
          </p:spPr>
        </p:pic>
        <p:cxnSp>
          <p:nvCxnSpPr>
            <p:cNvPr id="11" name="直接箭头连接符 10">
              <a:extLst>
                <a:ext uri="{FF2B5EF4-FFF2-40B4-BE49-F238E27FC236}">
                  <a16:creationId xmlns:a16="http://schemas.microsoft.com/office/drawing/2014/main" id="{C09C38BD-27F9-42F9-AA1B-E7F8A623E9C9}"/>
                </a:ext>
              </a:extLst>
            </p:cNvPr>
            <p:cNvCxnSpPr>
              <a:cxnSpLocks/>
            </p:cNvCxnSpPr>
            <p:nvPr/>
          </p:nvCxnSpPr>
          <p:spPr>
            <a:xfrm>
              <a:off x="6107928" y="2712917"/>
              <a:ext cx="33011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6AC99B5B-9949-4EF4-A48E-31E2F2824C64}"/>
                </a:ext>
              </a:extLst>
            </p:cNvPr>
            <p:cNvCxnSpPr>
              <a:cxnSpLocks/>
            </p:cNvCxnSpPr>
            <p:nvPr/>
          </p:nvCxnSpPr>
          <p:spPr>
            <a:xfrm>
              <a:off x="7083288" y="2726661"/>
              <a:ext cx="33011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097F7EF8-CC68-4EA9-BDE3-4C2EEBC3B41F}"/>
                </a:ext>
              </a:extLst>
            </p:cNvPr>
            <p:cNvCxnSpPr>
              <a:cxnSpLocks/>
            </p:cNvCxnSpPr>
            <p:nvPr/>
          </p:nvCxnSpPr>
          <p:spPr>
            <a:xfrm flipV="1">
              <a:off x="7826934" y="2241973"/>
              <a:ext cx="0" cy="22352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a16="http://schemas.microsoft.com/office/drawing/2014/main" id="{CBCB4304-357B-40D7-A288-BE1AE498593A}"/>
                </a:ext>
              </a:extLst>
            </p:cNvPr>
            <p:cNvPicPr>
              <a:picLocks noChangeAspect="1"/>
            </p:cNvPicPr>
            <p:nvPr/>
          </p:nvPicPr>
          <p:blipFill rotWithShape="1">
            <a:blip r:embed="rId3"/>
            <a:srcRect t="60065" r="70070" b="25089"/>
            <a:stretch/>
          </p:blipFill>
          <p:spPr>
            <a:xfrm>
              <a:off x="833274" y="2068870"/>
              <a:ext cx="1743836" cy="304231"/>
            </a:xfrm>
            <a:prstGeom prst="rect">
              <a:avLst/>
            </a:prstGeom>
          </p:spPr>
        </p:pic>
        <p:sp>
          <p:nvSpPr>
            <p:cNvPr id="15" name="矩形 14">
              <a:extLst>
                <a:ext uri="{FF2B5EF4-FFF2-40B4-BE49-F238E27FC236}">
                  <a16:creationId xmlns:a16="http://schemas.microsoft.com/office/drawing/2014/main" id="{65BEAA89-98C7-4634-A206-B0F218DEBD02}"/>
                </a:ext>
              </a:extLst>
            </p:cNvPr>
            <p:cNvSpPr/>
            <p:nvPr/>
          </p:nvSpPr>
          <p:spPr>
            <a:xfrm>
              <a:off x="1342887" y="2953445"/>
              <a:ext cx="827965" cy="304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803DC48B-21B9-4AE4-AB35-C784F28FAA74}"/>
                </a:ext>
              </a:extLst>
            </p:cNvPr>
            <p:cNvPicPr>
              <a:picLocks noChangeAspect="1"/>
            </p:cNvPicPr>
            <p:nvPr/>
          </p:nvPicPr>
          <p:blipFill rotWithShape="1">
            <a:blip r:embed="rId3"/>
            <a:srcRect l="90733" t="40742" r="1629" b="44411"/>
            <a:stretch/>
          </p:blipFill>
          <p:spPr>
            <a:xfrm>
              <a:off x="5993058" y="2251796"/>
              <a:ext cx="444986" cy="304232"/>
            </a:xfrm>
            <a:prstGeom prst="rect">
              <a:avLst/>
            </a:prstGeom>
          </p:spPr>
        </p:pic>
      </p:grpSp>
      <p:sp>
        <p:nvSpPr>
          <p:cNvPr id="17" name="文本框 16">
            <a:extLst>
              <a:ext uri="{FF2B5EF4-FFF2-40B4-BE49-F238E27FC236}">
                <a16:creationId xmlns:a16="http://schemas.microsoft.com/office/drawing/2014/main" id="{E3392ACD-ED6A-468C-83D7-9CA789FC7901}"/>
              </a:ext>
            </a:extLst>
          </p:cNvPr>
          <p:cNvSpPr txBox="1"/>
          <p:nvPr/>
        </p:nvSpPr>
        <p:spPr>
          <a:xfrm>
            <a:off x="1298182" y="3248142"/>
            <a:ext cx="8852338" cy="773289"/>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zh-CN" altLang="en-US" sz="1600" dirty="0">
                <a:latin typeface="楷体" panose="02010609060101010101" pitchFamily="49" charset="-122"/>
                <a:ea typeface="楷体" panose="02010609060101010101" pitchFamily="49" charset="-122"/>
              </a:rPr>
              <a:t>对目标模型的输出进行水印嵌入，使攻击者进行窃取时，目标模型的水印信息也会被</a:t>
            </a:r>
            <a:r>
              <a:rPr lang="zh-CN" altLang="en-US" sz="1600" b="1" dirty="0">
                <a:solidFill>
                  <a:srgbClr val="C00000"/>
                </a:solidFill>
                <a:latin typeface="楷体" panose="02010609060101010101" pitchFamily="49" charset="-122"/>
                <a:ea typeface="楷体" panose="02010609060101010101" pitchFamily="49" charset="-122"/>
              </a:rPr>
              <a:t>学习到</a:t>
            </a:r>
            <a:endParaRPr lang="en-US" altLang="zh-CN" sz="1600" b="1" dirty="0">
              <a:solidFill>
                <a:srgbClr val="C00000"/>
              </a:solidFill>
              <a:latin typeface="楷体" panose="02010609060101010101" pitchFamily="49" charset="-122"/>
              <a:ea typeface="楷体" panose="02010609060101010101" pitchFamily="49" charset="-122"/>
            </a:endParaRPr>
          </a:p>
          <a:p>
            <a:pPr marL="285750" indent="-285750" algn="just">
              <a:lnSpc>
                <a:spcPct val="150000"/>
              </a:lnSpc>
              <a:buFont typeface="Wingdings" panose="05000000000000000000" pitchFamily="2" charset="2"/>
              <a:buChar char="Ø"/>
            </a:pPr>
            <a:r>
              <a:rPr lang="zh-CN" altLang="en-US" sz="1600" dirty="0">
                <a:latin typeface="楷体" panose="02010609060101010101" pitchFamily="49" charset="-122"/>
                <a:ea typeface="楷体" panose="02010609060101010101" pitchFamily="49" charset="-122"/>
              </a:rPr>
              <a:t>验证阶段只需要从</a:t>
            </a:r>
            <a:r>
              <a:rPr lang="zh-CN" altLang="en-US" sz="1600" b="1" dirty="0">
                <a:solidFill>
                  <a:srgbClr val="C00000"/>
                </a:solidFill>
                <a:latin typeface="楷体" panose="02010609060101010101" pitchFamily="49" charset="-122"/>
                <a:ea typeface="楷体" panose="02010609060101010101" pitchFamily="49" charset="-122"/>
              </a:rPr>
              <a:t>窃取模型的输出中</a:t>
            </a:r>
            <a:r>
              <a:rPr lang="zh-CN" altLang="en-US" sz="1600" dirty="0">
                <a:latin typeface="楷体" panose="02010609060101010101" pitchFamily="49" charset="-122"/>
                <a:ea typeface="楷体" panose="02010609060101010101" pitchFamily="49" charset="-122"/>
              </a:rPr>
              <a:t>提取水印即可</a:t>
            </a:r>
            <a:r>
              <a:rPr lang="en-US" altLang="zh-CN" sz="1600" dirty="0">
                <a:latin typeface="楷体" panose="02010609060101010101" pitchFamily="49" charset="-122"/>
                <a:ea typeface="楷体" panose="02010609060101010101" pitchFamily="49" charset="-122"/>
              </a:rPr>
              <a:t>(</a:t>
            </a:r>
            <a:r>
              <a:rPr lang="zh-CN" altLang="en-US" sz="1600" dirty="0">
                <a:latin typeface="楷体" panose="02010609060101010101" pitchFamily="49" charset="-122"/>
                <a:ea typeface="楷体" panose="02010609060101010101" pitchFamily="49" charset="-122"/>
              </a:rPr>
              <a:t>黑盒验证</a:t>
            </a:r>
            <a:r>
              <a:rPr lang="en-US" altLang="zh-CN" sz="1600" dirty="0">
                <a:latin typeface="楷体" panose="02010609060101010101" pitchFamily="49" charset="-122"/>
                <a:ea typeface="楷体" panose="02010609060101010101" pitchFamily="49" charset="-122"/>
              </a:rPr>
              <a:t>)</a:t>
            </a:r>
            <a:endParaRPr lang="zh-CN" altLang="en-US" sz="1600" b="1" dirty="0">
              <a:solidFill>
                <a:srgbClr val="C00000"/>
              </a:solidFill>
              <a:latin typeface="楷体" panose="02010609060101010101" pitchFamily="49" charset="-122"/>
              <a:ea typeface="楷体" panose="02010609060101010101" pitchFamily="49" charset="-122"/>
            </a:endParaRPr>
          </a:p>
        </p:txBody>
      </p:sp>
      <p:sp>
        <p:nvSpPr>
          <p:cNvPr id="18" name="文本框 17">
            <a:extLst>
              <a:ext uri="{FF2B5EF4-FFF2-40B4-BE49-F238E27FC236}">
                <a16:creationId xmlns:a16="http://schemas.microsoft.com/office/drawing/2014/main" id="{C82CBE8D-6F60-46DB-BD58-9BE26F3ADE49}"/>
              </a:ext>
            </a:extLst>
          </p:cNvPr>
          <p:cNvSpPr txBox="1"/>
          <p:nvPr/>
        </p:nvSpPr>
        <p:spPr>
          <a:xfrm>
            <a:off x="1393595" y="5186658"/>
            <a:ext cx="6243756" cy="773289"/>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zh-CN" altLang="en-US" sz="1600" dirty="0">
                <a:latin typeface="楷体" panose="02010609060101010101" pitchFamily="49" charset="-122"/>
                <a:ea typeface="楷体" panose="02010609060101010101" pitchFamily="49" charset="-122"/>
              </a:rPr>
              <a:t>模型验证者</a:t>
            </a:r>
            <a:r>
              <a:rPr lang="zh-CN" altLang="en-US" sz="1600" b="1" dirty="0">
                <a:solidFill>
                  <a:srgbClr val="C00000"/>
                </a:solidFill>
                <a:latin typeface="楷体" panose="02010609060101010101" pitchFamily="49" charset="-122"/>
                <a:ea typeface="楷体" panose="02010609060101010101" pitchFamily="49" charset="-122"/>
              </a:rPr>
              <a:t>唯一能使用</a:t>
            </a:r>
            <a:r>
              <a:rPr lang="zh-CN" altLang="en-US" sz="1600" dirty="0">
                <a:latin typeface="楷体" panose="02010609060101010101" pitchFamily="49" charset="-122"/>
                <a:ea typeface="楷体" panose="02010609060101010101" pitchFamily="49" charset="-122"/>
              </a:rPr>
              <a:t>的只有替代模型</a:t>
            </a:r>
            <a:r>
              <a:rPr lang="en-US" altLang="zh-CN" sz="1600" dirty="0">
                <a:latin typeface="楷体" panose="02010609060101010101" pitchFamily="49" charset="-122"/>
                <a:ea typeface="楷体" panose="02010609060101010101" pitchFamily="49" charset="-122"/>
              </a:rPr>
              <a:t>SM</a:t>
            </a:r>
            <a:r>
              <a:rPr lang="zh-CN" altLang="en-US" sz="1600" dirty="0">
                <a:latin typeface="楷体" panose="02010609060101010101" pitchFamily="49" charset="-122"/>
                <a:ea typeface="楷体" panose="02010609060101010101" pitchFamily="49" charset="-122"/>
              </a:rPr>
              <a:t>的输出（黑盒验证方法）</a:t>
            </a:r>
            <a:endParaRPr lang="en-US" altLang="zh-CN" sz="1600" dirty="0">
              <a:latin typeface="楷体" panose="02010609060101010101" pitchFamily="49" charset="-122"/>
              <a:ea typeface="楷体" panose="02010609060101010101" pitchFamily="49" charset="-122"/>
            </a:endParaRPr>
          </a:p>
          <a:p>
            <a:pPr marL="285750" indent="-285750" algn="just">
              <a:lnSpc>
                <a:spcPct val="150000"/>
              </a:lnSpc>
              <a:buFont typeface="Wingdings" panose="05000000000000000000" pitchFamily="2" charset="2"/>
              <a:buChar char="Ø"/>
            </a:pPr>
            <a:r>
              <a:rPr lang="zh-CN" altLang="en-US" sz="1600" dirty="0">
                <a:latin typeface="楷体" panose="02010609060101010101" pitchFamily="49" charset="-122"/>
                <a:ea typeface="楷体" panose="02010609060101010101" pitchFamily="49" charset="-122"/>
              </a:rPr>
              <a:t>需要找到使水印信息</a:t>
            </a:r>
            <a:r>
              <a:rPr lang="zh-CN" altLang="en-US" sz="1600" b="1" dirty="0">
                <a:solidFill>
                  <a:srgbClr val="C00000"/>
                </a:solidFill>
                <a:latin typeface="楷体" panose="02010609060101010101" pitchFamily="49" charset="-122"/>
                <a:ea typeface="楷体" panose="02010609060101010101" pitchFamily="49" charset="-122"/>
              </a:rPr>
              <a:t>保持</a:t>
            </a:r>
            <a:r>
              <a:rPr lang="zh-CN" altLang="en-US" sz="1600" dirty="0">
                <a:latin typeface="楷体" panose="02010609060101010101" pitchFamily="49" charset="-122"/>
                <a:ea typeface="楷体" panose="02010609060101010101" pitchFamily="49" charset="-122"/>
              </a:rPr>
              <a:t>在替代模型</a:t>
            </a:r>
            <a:r>
              <a:rPr lang="en-US" altLang="zh-CN" sz="1600" dirty="0">
                <a:latin typeface="楷体" panose="02010609060101010101" pitchFamily="49" charset="-122"/>
                <a:ea typeface="楷体" panose="02010609060101010101" pitchFamily="49" charset="-122"/>
              </a:rPr>
              <a:t>SM</a:t>
            </a:r>
            <a:r>
              <a:rPr lang="zh-CN" altLang="en-US" sz="1600" dirty="0">
                <a:latin typeface="楷体" panose="02010609060101010101" pitchFamily="49" charset="-122"/>
                <a:ea typeface="楷体" panose="02010609060101010101" pitchFamily="49" charset="-122"/>
              </a:rPr>
              <a:t>输出中的方法</a:t>
            </a:r>
            <a:endParaRPr lang="zh-CN" altLang="en-US" sz="1600" b="1" dirty="0">
              <a:solidFill>
                <a:srgbClr val="C00000"/>
              </a:solidFill>
              <a:latin typeface="楷体" panose="02010609060101010101" pitchFamily="49" charset="-122"/>
              <a:ea typeface="楷体" panose="02010609060101010101" pitchFamily="49" charset="-122"/>
            </a:endParaRPr>
          </a:p>
        </p:txBody>
      </p:sp>
      <p:pic>
        <p:nvPicPr>
          <p:cNvPr id="19" name="图片 18">
            <a:extLst>
              <a:ext uri="{FF2B5EF4-FFF2-40B4-BE49-F238E27FC236}">
                <a16:creationId xmlns:a16="http://schemas.microsoft.com/office/drawing/2014/main" id="{F7615AE4-3CEB-46D1-9400-7610407A4E17}"/>
              </a:ext>
            </a:extLst>
          </p:cNvPr>
          <p:cNvPicPr>
            <a:picLocks noChangeAspect="1"/>
          </p:cNvPicPr>
          <p:nvPr/>
        </p:nvPicPr>
        <p:blipFill>
          <a:blip r:embed="rId4"/>
          <a:stretch>
            <a:fillRect/>
          </a:stretch>
        </p:blipFill>
        <p:spPr>
          <a:xfrm>
            <a:off x="4906802" y="4837347"/>
            <a:ext cx="1517898" cy="286673"/>
          </a:xfrm>
          <a:prstGeom prst="rect">
            <a:avLst/>
          </a:prstGeom>
        </p:spPr>
      </p:pic>
      <p:pic>
        <p:nvPicPr>
          <p:cNvPr id="20" name="图片 19">
            <a:extLst>
              <a:ext uri="{FF2B5EF4-FFF2-40B4-BE49-F238E27FC236}">
                <a16:creationId xmlns:a16="http://schemas.microsoft.com/office/drawing/2014/main" id="{331D0805-FC04-46C5-A884-42752A7441B9}"/>
              </a:ext>
            </a:extLst>
          </p:cNvPr>
          <p:cNvPicPr>
            <a:picLocks noChangeAspect="1"/>
          </p:cNvPicPr>
          <p:nvPr/>
        </p:nvPicPr>
        <p:blipFill>
          <a:blip r:embed="rId5"/>
          <a:stretch>
            <a:fillRect/>
          </a:stretch>
        </p:blipFill>
        <p:spPr>
          <a:xfrm>
            <a:off x="7071023" y="4841607"/>
            <a:ext cx="2146227" cy="276033"/>
          </a:xfrm>
          <a:prstGeom prst="rect">
            <a:avLst/>
          </a:prstGeom>
        </p:spPr>
      </p:pic>
      <p:pic>
        <p:nvPicPr>
          <p:cNvPr id="21" name="图片 20">
            <a:extLst>
              <a:ext uri="{FF2B5EF4-FFF2-40B4-BE49-F238E27FC236}">
                <a16:creationId xmlns:a16="http://schemas.microsoft.com/office/drawing/2014/main" id="{DCF90E96-A2E6-4920-9230-69CB988815CC}"/>
              </a:ext>
            </a:extLst>
          </p:cNvPr>
          <p:cNvPicPr>
            <a:picLocks noChangeAspect="1"/>
          </p:cNvPicPr>
          <p:nvPr/>
        </p:nvPicPr>
        <p:blipFill rotWithShape="1">
          <a:blip r:embed="rId6"/>
          <a:srcRect t="8270"/>
          <a:stretch/>
        </p:blipFill>
        <p:spPr>
          <a:xfrm>
            <a:off x="3072278" y="4535091"/>
            <a:ext cx="1318023" cy="238046"/>
          </a:xfrm>
          <a:prstGeom prst="rect">
            <a:avLst/>
          </a:prstGeom>
        </p:spPr>
      </p:pic>
      <p:pic>
        <p:nvPicPr>
          <p:cNvPr id="22" name="图片 21">
            <a:extLst>
              <a:ext uri="{FF2B5EF4-FFF2-40B4-BE49-F238E27FC236}">
                <a16:creationId xmlns:a16="http://schemas.microsoft.com/office/drawing/2014/main" id="{4C7E364C-695C-4DBF-9D46-C01733FC5A96}"/>
              </a:ext>
            </a:extLst>
          </p:cNvPr>
          <p:cNvPicPr>
            <a:picLocks noChangeAspect="1"/>
          </p:cNvPicPr>
          <p:nvPr/>
        </p:nvPicPr>
        <p:blipFill>
          <a:blip r:embed="rId7"/>
          <a:stretch>
            <a:fillRect/>
          </a:stretch>
        </p:blipFill>
        <p:spPr>
          <a:xfrm>
            <a:off x="3126914" y="4829472"/>
            <a:ext cx="1244090" cy="252627"/>
          </a:xfrm>
          <a:prstGeom prst="rect">
            <a:avLst/>
          </a:prstGeom>
        </p:spPr>
      </p:pic>
      <p:sp>
        <p:nvSpPr>
          <p:cNvPr id="23" name="文本框 22">
            <a:extLst>
              <a:ext uri="{FF2B5EF4-FFF2-40B4-BE49-F238E27FC236}">
                <a16:creationId xmlns:a16="http://schemas.microsoft.com/office/drawing/2014/main" id="{39AD0F4D-75FB-4A44-B8F0-E8611268937E}"/>
              </a:ext>
            </a:extLst>
          </p:cNvPr>
          <p:cNvSpPr txBox="1"/>
          <p:nvPr/>
        </p:nvSpPr>
        <p:spPr>
          <a:xfrm>
            <a:off x="2116555" y="4405686"/>
            <a:ext cx="1181888" cy="382669"/>
          </a:xfrm>
          <a:prstGeom prst="rect">
            <a:avLst/>
          </a:prstGeom>
          <a:noFill/>
        </p:spPr>
        <p:txBody>
          <a:bodyPr wrap="square">
            <a:spAutoFit/>
          </a:bodyPr>
          <a:lstStyle/>
          <a:p>
            <a:pPr algn="just">
              <a:lnSpc>
                <a:spcPct val="150000"/>
              </a:lnSpc>
            </a:pPr>
            <a:r>
              <a:rPr lang="zh-CN" altLang="en-US" sz="1400" b="1" dirty="0">
                <a:latin typeface="等线" panose="02010600030101010101" pitchFamily="2" charset="-122"/>
                <a:ea typeface="等线" panose="02010600030101010101" pitchFamily="2" charset="-122"/>
              </a:rPr>
              <a:t>输入域 </a:t>
            </a:r>
            <a:r>
              <a:rPr lang="en-US" altLang="zh-CN" sz="1400" b="1" dirty="0">
                <a:latin typeface="等线" panose="02010600030101010101" pitchFamily="2" charset="-122"/>
                <a:ea typeface="等线" panose="02010600030101010101" pitchFamily="2" charset="-122"/>
              </a:rPr>
              <a:t>A</a:t>
            </a:r>
            <a:endParaRPr lang="zh-CN" altLang="en-US" sz="1400" b="1" dirty="0">
              <a:solidFill>
                <a:srgbClr val="C00000"/>
              </a:solidFill>
              <a:latin typeface="等线" panose="02010600030101010101" pitchFamily="2" charset="-122"/>
              <a:ea typeface="等线" panose="02010600030101010101" pitchFamily="2" charset="-122"/>
            </a:endParaRPr>
          </a:p>
        </p:txBody>
      </p:sp>
      <p:sp>
        <p:nvSpPr>
          <p:cNvPr id="24" name="文本框 23">
            <a:extLst>
              <a:ext uri="{FF2B5EF4-FFF2-40B4-BE49-F238E27FC236}">
                <a16:creationId xmlns:a16="http://schemas.microsoft.com/office/drawing/2014/main" id="{1607C41E-F6A5-4B05-B7CF-4E78B090AD12}"/>
              </a:ext>
            </a:extLst>
          </p:cNvPr>
          <p:cNvSpPr txBox="1"/>
          <p:nvPr/>
        </p:nvSpPr>
        <p:spPr>
          <a:xfrm>
            <a:off x="2116555" y="4735696"/>
            <a:ext cx="1181888" cy="382669"/>
          </a:xfrm>
          <a:prstGeom prst="rect">
            <a:avLst/>
          </a:prstGeom>
          <a:noFill/>
        </p:spPr>
        <p:txBody>
          <a:bodyPr wrap="square">
            <a:spAutoFit/>
          </a:bodyPr>
          <a:lstStyle/>
          <a:p>
            <a:pPr algn="just">
              <a:lnSpc>
                <a:spcPct val="150000"/>
              </a:lnSpc>
            </a:pPr>
            <a:r>
              <a:rPr lang="zh-CN" altLang="en-US" sz="1400" b="1" dirty="0">
                <a:latin typeface="等线" panose="02010600030101010101" pitchFamily="2" charset="-122"/>
                <a:ea typeface="等线" panose="02010600030101010101" pitchFamily="2" charset="-122"/>
              </a:rPr>
              <a:t>输出域 </a:t>
            </a:r>
            <a:r>
              <a:rPr lang="en-US" altLang="zh-CN" sz="1400" b="1" dirty="0">
                <a:latin typeface="等线" panose="02010600030101010101" pitchFamily="2" charset="-122"/>
                <a:ea typeface="等线" panose="02010600030101010101" pitchFamily="2" charset="-122"/>
              </a:rPr>
              <a:t>B</a:t>
            </a:r>
            <a:endParaRPr lang="zh-CN" altLang="en-US" sz="1400" b="1" dirty="0">
              <a:solidFill>
                <a:srgbClr val="C00000"/>
              </a:solidFill>
              <a:latin typeface="等线" panose="02010600030101010101" pitchFamily="2" charset="-122"/>
              <a:ea typeface="等线" panose="02010600030101010101" pitchFamily="2" charset="-122"/>
            </a:endParaRPr>
          </a:p>
        </p:txBody>
      </p:sp>
      <p:sp>
        <p:nvSpPr>
          <p:cNvPr id="25" name="文本框 24">
            <a:extLst>
              <a:ext uri="{FF2B5EF4-FFF2-40B4-BE49-F238E27FC236}">
                <a16:creationId xmlns:a16="http://schemas.microsoft.com/office/drawing/2014/main" id="{CFCAFD54-9AD0-4131-AF86-F27CDFBCEDBE}"/>
              </a:ext>
            </a:extLst>
          </p:cNvPr>
          <p:cNvSpPr txBox="1"/>
          <p:nvPr/>
        </p:nvSpPr>
        <p:spPr>
          <a:xfrm>
            <a:off x="4575982" y="4422233"/>
            <a:ext cx="2546502" cy="382669"/>
          </a:xfrm>
          <a:prstGeom prst="rect">
            <a:avLst/>
          </a:prstGeom>
          <a:noFill/>
        </p:spPr>
        <p:txBody>
          <a:bodyPr wrap="square">
            <a:spAutoFit/>
          </a:bodyPr>
          <a:lstStyle/>
          <a:p>
            <a:pPr algn="just">
              <a:lnSpc>
                <a:spcPct val="150000"/>
              </a:lnSpc>
            </a:pPr>
            <a:r>
              <a:rPr lang="zh-CN" altLang="en-US" sz="1400" b="1" dirty="0">
                <a:latin typeface="等线" panose="02010600030101010101" pitchFamily="2" charset="-122"/>
                <a:ea typeface="等线" panose="02010600030101010101" pitchFamily="2" charset="-122"/>
              </a:rPr>
              <a:t>图像处理模型</a:t>
            </a:r>
            <a:r>
              <a:rPr lang="en-US" altLang="zh-CN" sz="1400" b="1" dirty="0">
                <a:solidFill>
                  <a:srgbClr val="C00000"/>
                </a:solidFill>
                <a:latin typeface="等线" panose="02010600030101010101" pitchFamily="2" charset="-122"/>
                <a:ea typeface="等线" panose="02010600030101010101" pitchFamily="2" charset="-122"/>
              </a:rPr>
              <a:t>M</a:t>
            </a:r>
            <a:r>
              <a:rPr lang="zh-CN" altLang="en-US" sz="1400" b="1" dirty="0">
                <a:latin typeface="等线" panose="02010600030101010101" pitchFamily="2" charset="-122"/>
                <a:ea typeface="等线" panose="02010600030101010101" pitchFamily="2" charset="-122"/>
              </a:rPr>
              <a:t>的目标是：</a:t>
            </a:r>
          </a:p>
        </p:txBody>
      </p:sp>
      <p:sp>
        <p:nvSpPr>
          <p:cNvPr id="26" name="文本框 25">
            <a:extLst>
              <a:ext uri="{FF2B5EF4-FFF2-40B4-BE49-F238E27FC236}">
                <a16:creationId xmlns:a16="http://schemas.microsoft.com/office/drawing/2014/main" id="{A113B46A-63B3-4EC6-967A-F5B59EDAF99B}"/>
              </a:ext>
            </a:extLst>
          </p:cNvPr>
          <p:cNvSpPr txBox="1"/>
          <p:nvPr/>
        </p:nvSpPr>
        <p:spPr>
          <a:xfrm>
            <a:off x="6859894" y="4431268"/>
            <a:ext cx="2546502" cy="382669"/>
          </a:xfrm>
          <a:prstGeom prst="rect">
            <a:avLst/>
          </a:prstGeom>
          <a:noFill/>
        </p:spPr>
        <p:txBody>
          <a:bodyPr wrap="square">
            <a:spAutoFit/>
          </a:bodyPr>
          <a:lstStyle/>
          <a:p>
            <a:pPr algn="just">
              <a:lnSpc>
                <a:spcPct val="150000"/>
              </a:lnSpc>
            </a:pPr>
            <a:r>
              <a:rPr lang="zh-CN" altLang="en-US" sz="1400" b="1" dirty="0">
                <a:latin typeface="等线" panose="02010600030101010101" pitchFamily="2" charset="-122"/>
                <a:ea typeface="等线" panose="02010600030101010101" pitchFamily="2" charset="-122"/>
              </a:rPr>
              <a:t>攻击者替代模型</a:t>
            </a:r>
            <a:r>
              <a:rPr lang="en-US" altLang="zh-CN" sz="1400" b="1" dirty="0">
                <a:solidFill>
                  <a:srgbClr val="C00000"/>
                </a:solidFill>
                <a:latin typeface="等线" panose="02010600030101010101" pitchFamily="2" charset="-122"/>
                <a:ea typeface="等线" panose="02010600030101010101" pitchFamily="2" charset="-122"/>
              </a:rPr>
              <a:t>SM</a:t>
            </a:r>
            <a:r>
              <a:rPr lang="zh-CN" altLang="en-US" sz="1400" b="1" dirty="0">
                <a:latin typeface="等线" panose="02010600030101010101" pitchFamily="2" charset="-122"/>
                <a:ea typeface="等线" panose="02010600030101010101" pitchFamily="2" charset="-122"/>
              </a:rPr>
              <a:t>的目标是：</a:t>
            </a:r>
          </a:p>
        </p:txBody>
      </p:sp>
      <p:sp>
        <p:nvSpPr>
          <p:cNvPr id="27" name="文本框 26">
            <a:extLst>
              <a:ext uri="{FF2B5EF4-FFF2-40B4-BE49-F238E27FC236}">
                <a16:creationId xmlns:a16="http://schemas.microsoft.com/office/drawing/2014/main" id="{3F42003C-270F-4719-967A-BF206E884C0C}"/>
              </a:ext>
            </a:extLst>
          </p:cNvPr>
          <p:cNvSpPr txBox="1"/>
          <p:nvPr/>
        </p:nvSpPr>
        <p:spPr>
          <a:xfrm>
            <a:off x="7915043" y="5665954"/>
            <a:ext cx="1716304" cy="338554"/>
          </a:xfrm>
          <a:prstGeom prst="rect">
            <a:avLst/>
          </a:prstGeom>
          <a:solidFill>
            <a:srgbClr val="2F5597"/>
          </a:solidFill>
        </p:spPr>
        <p:txBody>
          <a:bodyPr wrap="squar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问题定义</a:t>
            </a:r>
          </a:p>
        </p:txBody>
      </p:sp>
      <p:cxnSp>
        <p:nvCxnSpPr>
          <p:cNvPr id="28" name="直接连接符 27">
            <a:extLst>
              <a:ext uri="{FF2B5EF4-FFF2-40B4-BE49-F238E27FC236}">
                <a16:creationId xmlns:a16="http://schemas.microsoft.com/office/drawing/2014/main" id="{72E0DA27-747D-446D-9C92-6E1A7EF2E0BE}"/>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29" name="流程图: 手动输入 5">
            <a:extLst>
              <a:ext uri="{FF2B5EF4-FFF2-40B4-BE49-F238E27FC236}">
                <a16:creationId xmlns:a16="http://schemas.microsoft.com/office/drawing/2014/main" id="{1C4CD573-423B-4B2B-82D9-F3236885FB5A}"/>
              </a:ext>
            </a:extLst>
          </p:cNvPr>
          <p:cNvSpPr/>
          <p:nvPr/>
        </p:nvSpPr>
        <p:spPr>
          <a:xfrm rot="5400000">
            <a:off x="1916151" y="-1600827"/>
            <a:ext cx="591950" cy="4428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31" name="文本框 30">
            <a:extLst>
              <a:ext uri="{FF2B5EF4-FFF2-40B4-BE49-F238E27FC236}">
                <a16:creationId xmlns:a16="http://schemas.microsoft.com/office/drawing/2014/main" id="{54581452-EF16-403A-8DE0-4F98BFD81FDE}"/>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鲁棒的图像处理模型水印</a:t>
            </a:r>
          </a:p>
        </p:txBody>
      </p:sp>
    </p:spTree>
    <p:extLst>
      <p:ext uri="{BB962C8B-B14F-4D97-AF65-F5344CB8AC3E}">
        <p14:creationId xmlns:p14="http://schemas.microsoft.com/office/powerpoint/2010/main" val="2288950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1916151" y="-1600827"/>
            <a:ext cx="591950" cy="4428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矩形 4">
            <a:extLst>
              <a:ext uri="{FF2B5EF4-FFF2-40B4-BE49-F238E27FC236}">
                <a16:creationId xmlns:a16="http://schemas.microsoft.com/office/drawing/2014/main" id="{E4E707E1-B76B-4EF0-BDF6-E0782445D3B1}"/>
              </a:ext>
            </a:extLst>
          </p:cNvPr>
          <p:cNvSpPr/>
          <p:nvPr/>
        </p:nvSpPr>
        <p:spPr>
          <a:xfrm>
            <a:off x="1669308" y="1664058"/>
            <a:ext cx="7768319" cy="4540475"/>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矩形 5">
            <a:extLst>
              <a:ext uri="{FF2B5EF4-FFF2-40B4-BE49-F238E27FC236}">
                <a16:creationId xmlns:a16="http://schemas.microsoft.com/office/drawing/2014/main" id="{672B377D-A7A8-461B-9352-2AC9B27ED178}"/>
              </a:ext>
            </a:extLst>
          </p:cNvPr>
          <p:cNvSpPr/>
          <p:nvPr/>
        </p:nvSpPr>
        <p:spPr>
          <a:xfrm>
            <a:off x="1303278" y="1234141"/>
            <a:ext cx="1772898"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简单分析</a:t>
            </a:r>
            <a:endParaRPr lang="en-US" altLang="zh-CN" b="1" dirty="0">
              <a:solidFill>
                <a:srgbClr val="314371"/>
              </a:solidFill>
              <a:latin typeface="微软雅黑" panose="020B0503020204020204" pitchFamily="34" charset="-122"/>
              <a:ea typeface="微软雅黑" panose="020B0503020204020204" pitchFamily="34" charset="-122"/>
            </a:endParaRPr>
          </a:p>
        </p:txBody>
      </p:sp>
      <p:grpSp>
        <p:nvGrpSpPr>
          <p:cNvPr id="7" name="组合 6">
            <a:extLst>
              <a:ext uri="{FF2B5EF4-FFF2-40B4-BE49-F238E27FC236}">
                <a16:creationId xmlns:a16="http://schemas.microsoft.com/office/drawing/2014/main" id="{238CB9E5-E86D-4463-B3BC-712881E4BB45}"/>
              </a:ext>
            </a:extLst>
          </p:cNvPr>
          <p:cNvGrpSpPr/>
          <p:nvPr/>
        </p:nvGrpSpPr>
        <p:grpSpPr>
          <a:xfrm>
            <a:off x="1965290" y="3156682"/>
            <a:ext cx="3279210" cy="515885"/>
            <a:chOff x="4644908" y="4751963"/>
            <a:chExt cx="4637988" cy="725488"/>
          </a:xfrm>
        </p:grpSpPr>
        <p:pic>
          <p:nvPicPr>
            <p:cNvPr id="8" name="图片 7">
              <a:extLst>
                <a:ext uri="{FF2B5EF4-FFF2-40B4-BE49-F238E27FC236}">
                  <a16:creationId xmlns:a16="http://schemas.microsoft.com/office/drawing/2014/main" id="{1A6D18E9-FBE4-40B6-BC81-532BE2D1E68C}"/>
                </a:ext>
              </a:extLst>
            </p:cNvPr>
            <p:cNvPicPr>
              <a:picLocks noChangeAspect="1"/>
            </p:cNvPicPr>
            <p:nvPr/>
          </p:nvPicPr>
          <p:blipFill>
            <a:blip r:embed="rId3"/>
            <a:stretch>
              <a:fillRect/>
            </a:stretch>
          </p:blipFill>
          <p:spPr>
            <a:xfrm>
              <a:off x="4644908" y="4751963"/>
              <a:ext cx="4637988" cy="360346"/>
            </a:xfrm>
            <a:prstGeom prst="rect">
              <a:avLst/>
            </a:prstGeom>
          </p:spPr>
        </p:pic>
        <p:pic>
          <p:nvPicPr>
            <p:cNvPr id="9" name="图片 8">
              <a:extLst>
                <a:ext uri="{FF2B5EF4-FFF2-40B4-BE49-F238E27FC236}">
                  <a16:creationId xmlns:a16="http://schemas.microsoft.com/office/drawing/2014/main" id="{865024B7-E673-47C1-A4F0-97F18A090181}"/>
                </a:ext>
              </a:extLst>
            </p:cNvPr>
            <p:cNvPicPr>
              <a:picLocks noChangeAspect="1"/>
            </p:cNvPicPr>
            <p:nvPr/>
          </p:nvPicPr>
          <p:blipFill>
            <a:blip r:embed="rId4"/>
            <a:stretch>
              <a:fillRect/>
            </a:stretch>
          </p:blipFill>
          <p:spPr>
            <a:xfrm>
              <a:off x="4746547" y="5135416"/>
              <a:ext cx="2638101" cy="342035"/>
            </a:xfrm>
            <a:prstGeom prst="rect">
              <a:avLst/>
            </a:prstGeom>
          </p:spPr>
        </p:pic>
      </p:grpSp>
      <p:pic>
        <p:nvPicPr>
          <p:cNvPr id="10" name="图片 9">
            <a:extLst>
              <a:ext uri="{FF2B5EF4-FFF2-40B4-BE49-F238E27FC236}">
                <a16:creationId xmlns:a16="http://schemas.microsoft.com/office/drawing/2014/main" id="{337A78B9-B25C-49FE-ABAF-5ED34A2A28FF}"/>
              </a:ext>
            </a:extLst>
          </p:cNvPr>
          <p:cNvPicPr>
            <a:picLocks noChangeAspect="1"/>
          </p:cNvPicPr>
          <p:nvPr/>
        </p:nvPicPr>
        <p:blipFill>
          <a:blip r:embed="rId5"/>
          <a:stretch>
            <a:fillRect/>
          </a:stretch>
        </p:blipFill>
        <p:spPr>
          <a:xfrm>
            <a:off x="3000490" y="1944130"/>
            <a:ext cx="604405" cy="220920"/>
          </a:xfrm>
          <a:prstGeom prst="rect">
            <a:avLst/>
          </a:prstGeom>
        </p:spPr>
      </p:pic>
      <p:pic>
        <p:nvPicPr>
          <p:cNvPr id="11" name="图片 10">
            <a:extLst>
              <a:ext uri="{FF2B5EF4-FFF2-40B4-BE49-F238E27FC236}">
                <a16:creationId xmlns:a16="http://schemas.microsoft.com/office/drawing/2014/main" id="{76D5FB38-B60C-4073-9608-BCD211578AD6}"/>
              </a:ext>
            </a:extLst>
          </p:cNvPr>
          <p:cNvPicPr>
            <a:picLocks noChangeAspect="1"/>
          </p:cNvPicPr>
          <p:nvPr/>
        </p:nvPicPr>
        <p:blipFill rotWithShape="1">
          <a:blip r:embed="rId6"/>
          <a:srcRect r="1911"/>
          <a:stretch/>
        </p:blipFill>
        <p:spPr>
          <a:xfrm>
            <a:off x="3817141" y="2288884"/>
            <a:ext cx="935534" cy="216764"/>
          </a:xfrm>
          <a:prstGeom prst="rect">
            <a:avLst/>
          </a:prstGeom>
        </p:spPr>
      </p:pic>
      <p:sp>
        <p:nvSpPr>
          <p:cNvPr id="12" name="文本框 11">
            <a:extLst>
              <a:ext uri="{FF2B5EF4-FFF2-40B4-BE49-F238E27FC236}">
                <a16:creationId xmlns:a16="http://schemas.microsoft.com/office/drawing/2014/main" id="{7F400F25-3D8E-42EC-AC0A-379881C52EB1}"/>
              </a:ext>
            </a:extLst>
          </p:cNvPr>
          <p:cNvSpPr txBox="1"/>
          <p:nvPr/>
        </p:nvSpPr>
        <p:spPr>
          <a:xfrm>
            <a:off x="2056265" y="1814198"/>
            <a:ext cx="944224" cy="382669"/>
          </a:xfrm>
          <a:prstGeom prst="rect">
            <a:avLst/>
          </a:prstGeom>
          <a:noFill/>
        </p:spPr>
        <p:txBody>
          <a:bodyPr wrap="square">
            <a:spAutoFit/>
          </a:bodyPr>
          <a:lstStyle/>
          <a:p>
            <a:pPr algn="just">
              <a:lnSpc>
                <a:spcPct val="150000"/>
              </a:lnSpc>
            </a:pPr>
            <a:r>
              <a:rPr lang="zh-CN" altLang="en-US" sz="1400" b="1" dirty="0">
                <a:latin typeface="等线" panose="02010600030101010101" pitchFamily="2" charset="-122"/>
                <a:ea typeface="等线" panose="02010600030101010101" pitchFamily="2" charset="-122"/>
              </a:rPr>
              <a:t>输出图片</a:t>
            </a:r>
            <a:endParaRPr lang="zh-CN" altLang="en-US" sz="1400" b="1" dirty="0">
              <a:solidFill>
                <a:srgbClr val="C00000"/>
              </a:solidFill>
              <a:latin typeface="等线" panose="02010600030101010101" pitchFamily="2" charset="-122"/>
              <a:ea typeface="等线" panose="02010600030101010101" pitchFamily="2" charset="-122"/>
            </a:endParaRPr>
          </a:p>
        </p:txBody>
      </p:sp>
      <p:sp>
        <p:nvSpPr>
          <p:cNvPr id="13" name="文本框 12">
            <a:extLst>
              <a:ext uri="{FF2B5EF4-FFF2-40B4-BE49-F238E27FC236}">
                <a16:creationId xmlns:a16="http://schemas.microsoft.com/office/drawing/2014/main" id="{E33DA879-A01F-47BD-B75D-6001691FD265}"/>
              </a:ext>
            </a:extLst>
          </p:cNvPr>
          <p:cNvSpPr txBox="1"/>
          <p:nvPr/>
        </p:nvSpPr>
        <p:spPr>
          <a:xfrm>
            <a:off x="2056265" y="2154404"/>
            <a:ext cx="2137064" cy="382669"/>
          </a:xfrm>
          <a:prstGeom prst="rect">
            <a:avLst/>
          </a:prstGeom>
          <a:noFill/>
        </p:spPr>
        <p:txBody>
          <a:bodyPr wrap="square">
            <a:spAutoFit/>
          </a:bodyPr>
          <a:lstStyle/>
          <a:p>
            <a:pPr algn="just">
              <a:lnSpc>
                <a:spcPct val="150000"/>
              </a:lnSpc>
            </a:pPr>
            <a:r>
              <a:rPr lang="zh-CN" altLang="en-US" sz="1400" b="1" dirty="0">
                <a:latin typeface="等线" panose="02010600030101010101" pitchFamily="2" charset="-122"/>
                <a:ea typeface="等线" panose="02010600030101010101" pitchFamily="2" charset="-122"/>
              </a:rPr>
              <a:t>输出图片添加水印</a:t>
            </a:r>
            <a:endParaRPr lang="zh-CN" altLang="en-US" sz="1400" b="1" dirty="0">
              <a:solidFill>
                <a:srgbClr val="C00000"/>
              </a:solidFill>
              <a:latin typeface="等线" panose="02010600030101010101" pitchFamily="2" charset="-122"/>
              <a:ea typeface="等线" panose="02010600030101010101" pitchFamily="2" charset="-122"/>
            </a:endParaRPr>
          </a:p>
        </p:txBody>
      </p:sp>
      <p:sp>
        <p:nvSpPr>
          <p:cNvPr id="14" name="文本框 13">
            <a:extLst>
              <a:ext uri="{FF2B5EF4-FFF2-40B4-BE49-F238E27FC236}">
                <a16:creationId xmlns:a16="http://schemas.microsoft.com/office/drawing/2014/main" id="{AF135689-7CE5-48D3-A223-C3A6D7A0634A}"/>
              </a:ext>
            </a:extLst>
          </p:cNvPr>
          <p:cNvSpPr txBox="1"/>
          <p:nvPr/>
        </p:nvSpPr>
        <p:spPr>
          <a:xfrm>
            <a:off x="2206173" y="2638864"/>
            <a:ext cx="2546502" cy="382669"/>
          </a:xfrm>
          <a:prstGeom prst="rect">
            <a:avLst/>
          </a:prstGeom>
          <a:noFill/>
          <a:ln w="12700">
            <a:solidFill>
              <a:srgbClr val="C00000"/>
            </a:solidFill>
          </a:ln>
        </p:spPr>
        <p:txBody>
          <a:bodyPr wrap="square">
            <a:spAutoFit/>
          </a:bodyPr>
          <a:lstStyle/>
          <a:p>
            <a:pPr algn="just">
              <a:lnSpc>
                <a:spcPct val="150000"/>
              </a:lnSpc>
            </a:pPr>
            <a:r>
              <a:rPr lang="zh-CN" altLang="en-US" sz="1400" b="1" dirty="0">
                <a:latin typeface="等线" panose="02010600030101010101" pitchFamily="2" charset="-122"/>
                <a:ea typeface="等线" panose="02010600030101010101" pitchFamily="2" charset="-122"/>
              </a:rPr>
              <a:t>一定存在模型</a:t>
            </a:r>
            <a:r>
              <a:rPr lang="en-US" altLang="zh-CN" sz="1400" b="1" dirty="0">
                <a:solidFill>
                  <a:srgbClr val="C00000"/>
                </a:solidFill>
                <a:latin typeface="等线" panose="02010600030101010101" pitchFamily="2" charset="-122"/>
                <a:ea typeface="等线" panose="02010600030101010101" pitchFamily="2" charset="-122"/>
              </a:rPr>
              <a:t>M’</a:t>
            </a:r>
            <a:r>
              <a:rPr lang="zh-CN" altLang="en-US" sz="1400" b="1" dirty="0">
                <a:latin typeface="等线" panose="02010600030101010101" pitchFamily="2" charset="-122"/>
                <a:ea typeface="等线" panose="02010600030101010101" pitchFamily="2" charset="-122"/>
              </a:rPr>
              <a:t> ，满足：</a:t>
            </a:r>
          </a:p>
        </p:txBody>
      </p:sp>
      <p:pic>
        <p:nvPicPr>
          <p:cNvPr id="15" name="图片 14">
            <a:extLst>
              <a:ext uri="{FF2B5EF4-FFF2-40B4-BE49-F238E27FC236}">
                <a16:creationId xmlns:a16="http://schemas.microsoft.com/office/drawing/2014/main" id="{42185D09-8304-40ED-8085-65340459C5E3}"/>
              </a:ext>
            </a:extLst>
          </p:cNvPr>
          <p:cNvPicPr>
            <a:picLocks noChangeAspect="1"/>
          </p:cNvPicPr>
          <p:nvPr/>
        </p:nvPicPr>
        <p:blipFill>
          <a:blip r:embed="rId7"/>
          <a:stretch>
            <a:fillRect/>
          </a:stretch>
        </p:blipFill>
        <p:spPr>
          <a:xfrm>
            <a:off x="5848072" y="3391839"/>
            <a:ext cx="3370353" cy="2080678"/>
          </a:xfrm>
          <a:prstGeom prst="rect">
            <a:avLst/>
          </a:prstGeom>
        </p:spPr>
      </p:pic>
      <p:sp>
        <p:nvSpPr>
          <p:cNvPr id="16" name="文本框 15">
            <a:extLst>
              <a:ext uri="{FF2B5EF4-FFF2-40B4-BE49-F238E27FC236}">
                <a16:creationId xmlns:a16="http://schemas.microsoft.com/office/drawing/2014/main" id="{B35502EB-5640-4178-9C97-CC55FF2939C3}"/>
              </a:ext>
            </a:extLst>
          </p:cNvPr>
          <p:cNvSpPr txBox="1"/>
          <p:nvPr/>
        </p:nvSpPr>
        <p:spPr>
          <a:xfrm>
            <a:off x="6485500" y="5678405"/>
            <a:ext cx="2247900" cy="338554"/>
          </a:xfrm>
          <a:prstGeom prst="rect">
            <a:avLst/>
          </a:prstGeom>
          <a:solidFill>
            <a:srgbClr val="2F5597"/>
          </a:solidFill>
        </p:spPr>
        <p:txBody>
          <a:bodyPr wrap="squar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不可见水印框架</a:t>
            </a:r>
          </a:p>
        </p:txBody>
      </p:sp>
      <p:pic>
        <p:nvPicPr>
          <p:cNvPr id="17" name="图片 16">
            <a:extLst>
              <a:ext uri="{FF2B5EF4-FFF2-40B4-BE49-F238E27FC236}">
                <a16:creationId xmlns:a16="http://schemas.microsoft.com/office/drawing/2014/main" id="{49EC1756-252A-4498-B956-EEDB7C5D11BD}"/>
              </a:ext>
            </a:extLst>
          </p:cNvPr>
          <p:cNvPicPr>
            <a:picLocks noChangeAspect="1"/>
          </p:cNvPicPr>
          <p:nvPr/>
        </p:nvPicPr>
        <p:blipFill>
          <a:blip r:embed="rId8"/>
          <a:stretch>
            <a:fillRect/>
          </a:stretch>
        </p:blipFill>
        <p:spPr>
          <a:xfrm>
            <a:off x="2115562" y="3839695"/>
            <a:ext cx="3128938" cy="1458020"/>
          </a:xfrm>
          <a:prstGeom prst="rect">
            <a:avLst/>
          </a:prstGeom>
        </p:spPr>
      </p:pic>
      <p:sp>
        <p:nvSpPr>
          <p:cNvPr id="18" name="文本框 17">
            <a:extLst>
              <a:ext uri="{FF2B5EF4-FFF2-40B4-BE49-F238E27FC236}">
                <a16:creationId xmlns:a16="http://schemas.microsoft.com/office/drawing/2014/main" id="{727FB774-AA4D-4757-9030-2B4C3BA12046}"/>
              </a:ext>
            </a:extLst>
          </p:cNvPr>
          <p:cNvSpPr txBox="1"/>
          <p:nvPr/>
        </p:nvSpPr>
        <p:spPr>
          <a:xfrm>
            <a:off x="5924273" y="1758982"/>
            <a:ext cx="3370353" cy="1511952"/>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zh-CN" altLang="en-US" sz="1600" dirty="0">
                <a:latin typeface="楷体" panose="02010609060101010101" pitchFamily="49" charset="-122"/>
                <a:ea typeface="楷体" panose="02010609060101010101" pitchFamily="49" charset="-122"/>
              </a:rPr>
              <a:t>模型需最小化训练损失，因此可行</a:t>
            </a:r>
            <a:endParaRPr lang="en-US" altLang="zh-CN" sz="1600" dirty="0">
              <a:solidFill>
                <a:srgbClr val="C00000"/>
              </a:solidFill>
              <a:latin typeface="楷体" panose="02010609060101010101" pitchFamily="49" charset="-122"/>
              <a:ea typeface="楷体" panose="02010609060101010101" pitchFamily="49" charset="-122"/>
            </a:endParaRPr>
          </a:p>
          <a:p>
            <a:pPr marL="285750" indent="-285750" algn="just">
              <a:lnSpc>
                <a:spcPct val="150000"/>
              </a:lnSpc>
              <a:buFont typeface="Wingdings" panose="05000000000000000000" pitchFamily="2" charset="2"/>
              <a:buChar char="Ø"/>
            </a:pPr>
            <a:r>
              <a:rPr lang="zh-CN" altLang="en-US" sz="1600" dirty="0">
                <a:latin typeface="楷体" panose="02010609060101010101" pitchFamily="49" charset="-122"/>
                <a:ea typeface="楷体" panose="02010609060101010101" pitchFamily="49" charset="-122"/>
              </a:rPr>
              <a:t>可见水印会严重降低目标模型输出的</a:t>
            </a:r>
            <a:r>
              <a:rPr lang="zh-CN" altLang="en-US" sz="1600" b="1" dirty="0">
                <a:solidFill>
                  <a:srgbClr val="C00000"/>
                </a:solidFill>
                <a:latin typeface="楷体" panose="02010609060101010101" pitchFamily="49" charset="-122"/>
                <a:ea typeface="楷体" panose="02010609060101010101" pitchFamily="49" charset="-122"/>
              </a:rPr>
              <a:t>视觉质量和可用性</a:t>
            </a:r>
          </a:p>
        </p:txBody>
      </p:sp>
      <p:sp>
        <p:nvSpPr>
          <p:cNvPr id="19" name="文本框 18">
            <a:extLst>
              <a:ext uri="{FF2B5EF4-FFF2-40B4-BE49-F238E27FC236}">
                <a16:creationId xmlns:a16="http://schemas.microsoft.com/office/drawing/2014/main" id="{784E757C-F11E-45E0-89B0-E2F0B551EEE6}"/>
              </a:ext>
            </a:extLst>
          </p:cNvPr>
          <p:cNvSpPr txBox="1"/>
          <p:nvPr/>
        </p:nvSpPr>
        <p:spPr>
          <a:xfrm>
            <a:off x="2449292" y="5678405"/>
            <a:ext cx="2731489" cy="338554"/>
          </a:xfrm>
          <a:prstGeom prst="rect">
            <a:avLst/>
          </a:prstGeom>
          <a:solidFill>
            <a:srgbClr val="2F5597"/>
          </a:solidFill>
        </p:spPr>
        <p:txBody>
          <a:bodyPr wrap="squar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一种简单的可见水印方法</a:t>
            </a:r>
          </a:p>
        </p:txBody>
      </p:sp>
      <p:cxnSp>
        <p:nvCxnSpPr>
          <p:cNvPr id="20" name="直接连接符 19">
            <a:extLst>
              <a:ext uri="{FF2B5EF4-FFF2-40B4-BE49-F238E27FC236}">
                <a16:creationId xmlns:a16="http://schemas.microsoft.com/office/drawing/2014/main" id="{0F91AB88-B5BA-4D3F-8ADA-570C36898ACD}"/>
              </a:ext>
            </a:extLst>
          </p:cNvPr>
          <p:cNvCxnSpPr>
            <a:cxnSpLocks/>
          </p:cNvCxnSpPr>
          <p:nvPr/>
        </p:nvCxnSpPr>
        <p:spPr>
          <a:xfrm>
            <a:off x="5616625" y="1819629"/>
            <a:ext cx="0" cy="419733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1" name="文本框 20">
            <a:extLst>
              <a:ext uri="{FF2B5EF4-FFF2-40B4-BE49-F238E27FC236}">
                <a16:creationId xmlns:a16="http://schemas.microsoft.com/office/drawing/2014/main" id="{07C094F1-68CA-474D-90EF-C1D81A0B913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鲁棒的图像处理模型水印</a:t>
            </a:r>
          </a:p>
        </p:txBody>
      </p:sp>
    </p:spTree>
    <p:extLst>
      <p:ext uri="{BB962C8B-B14F-4D97-AF65-F5344CB8AC3E}">
        <p14:creationId xmlns:p14="http://schemas.microsoft.com/office/powerpoint/2010/main" val="2361859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1916151" y="-1600827"/>
            <a:ext cx="591950" cy="4428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矩形 4">
            <a:extLst>
              <a:ext uri="{FF2B5EF4-FFF2-40B4-BE49-F238E27FC236}">
                <a16:creationId xmlns:a16="http://schemas.microsoft.com/office/drawing/2014/main" id="{9BD2E041-2DFE-48EE-B6B7-AC1732F8467A}"/>
              </a:ext>
            </a:extLst>
          </p:cNvPr>
          <p:cNvSpPr/>
          <p:nvPr/>
        </p:nvSpPr>
        <p:spPr>
          <a:xfrm>
            <a:off x="1762449" y="1635572"/>
            <a:ext cx="7629273" cy="2254476"/>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文本框 5">
            <a:extLst>
              <a:ext uri="{FF2B5EF4-FFF2-40B4-BE49-F238E27FC236}">
                <a16:creationId xmlns:a16="http://schemas.microsoft.com/office/drawing/2014/main" id="{C23D0CA9-8D92-494B-AAAC-669C0690C0B3}"/>
              </a:ext>
            </a:extLst>
          </p:cNvPr>
          <p:cNvSpPr txBox="1"/>
          <p:nvPr/>
        </p:nvSpPr>
        <p:spPr>
          <a:xfrm>
            <a:off x="2248524" y="3067103"/>
            <a:ext cx="2931033" cy="773289"/>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zh-CN" altLang="en-US" sz="1600" dirty="0">
                <a:latin typeface="楷体" panose="02010609060101010101" pitchFamily="49" charset="-122"/>
                <a:ea typeface="楷体" panose="02010609060101010101" pitchFamily="49" charset="-122"/>
              </a:rPr>
              <a:t>嵌入</a:t>
            </a:r>
            <a:r>
              <a:rPr lang="zh-CN" altLang="en-US" sz="1600" b="1" dirty="0">
                <a:solidFill>
                  <a:srgbClr val="C00000"/>
                </a:solidFill>
                <a:latin typeface="楷体" panose="02010609060101010101" pitchFamily="49" charset="-122"/>
                <a:ea typeface="楷体" panose="02010609060101010101" pitchFamily="49" charset="-122"/>
              </a:rPr>
              <a:t>容量有效</a:t>
            </a:r>
            <a:r>
              <a:rPr lang="zh-CN" altLang="en-US" sz="1600" dirty="0">
                <a:latin typeface="楷体" panose="02010609060101010101" pitchFamily="49" charset="-122"/>
                <a:ea typeface="楷体" panose="02010609060101010101" pitchFamily="49" charset="-122"/>
              </a:rPr>
              <a:t>，只能抵抗</a:t>
            </a:r>
            <a:r>
              <a:rPr lang="zh-CN" altLang="en-US" sz="1600" b="1" dirty="0">
                <a:solidFill>
                  <a:srgbClr val="C00000"/>
                </a:solidFill>
                <a:latin typeface="楷体" panose="02010609060101010101" pitchFamily="49" charset="-122"/>
                <a:ea typeface="楷体" panose="02010609060101010101" pitchFamily="49" charset="-122"/>
              </a:rPr>
              <a:t>特定</a:t>
            </a:r>
            <a:r>
              <a:rPr lang="zh-CN" altLang="en-US" sz="1600" dirty="0">
                <a:latin typeface="楷体" panose="02010609060101010101" pitchFamily="49" charset="-122"/>
                <a:ea typeface="楷体" panose="02010609060101010101" pitchFamily="49" charset="-122"/>
              </a:rPr>
              <a:t>的模型窃取攻击</a:t>
            </a:r>
            <a:endParaRPr lang="en-US" altLang="zh-CN" sz="1600" dirty="0">
              <a:latin typeface="楷体" panose="02010609060101010101" pitchFamily="49" charset="-122"/>
              <a:ea typeface="楷体" panose="02010609060101010101" pitchFamily="49" charset="-122"/>
            </a:endParaRPr>
          </a:p>
        </p:txBody>
      </p:sp>
      <p:pic>
        <p:nvPicPr>
          <p:cNvPr id="7" name="图片 6">
            <a:extLst>
              <a:ext uri="{FF2B5EF4-FFF2-40B4-BE49-F238E27FC236}">
                <a16:creationId xmlns:a16="http://schemas.microsoft.com/office/drawing/2014/main" id="{3150F662-ADFF-4681-B6BD-66FC35D42927}"/>
              </a:ext>
            </a:extLst>
          </p:cNvPr>
          <p:cNvPicPr>
            <a:picLocks noChangeAspect="1"/>
          </p:cNvPicPr>
          <p:nvPr/>
        </p:nvPicPr>
        <p:blipFill>
          <a:blip r:embed="rId3"/>
          <a:stretch>
            <a:fillRect/>
          </a:stretch>
        </p:blipFill>
        <p:spPr>
          <a:xfrm>
            <a:off x="2478199" y="2484282"/>
            <a:ext cx="2264285" cy="577171"/>
          </a:xfrm>
          <a:prstGeom prst="rect">
            <a:avLst/>
          </a:prstGeom>
        </p:spPr>
      </p:pic>
      <p:sp>
        <p:nvSpPr>
          <p:cNvPr id="8" name="文本框 7">
            <a:extLst>
              <a:ext uri="{FF2B5EF4-FFF2-40B4-BE49-F238E27FC236}">
                <a16:creationId xmlns:a16="http://schemas.microsoft.com/office/drawing/2014/main" id="{ACBC353F-80C7-4E1B-9788-DB2874F039C7}"/>
              </a:ext>
            </a:extLst>
          </p:cNvPr>
          <p:cNvSpPr txBox="1"/>
          <p:nvPr/>
        </p:nvSpPr>
        <p:spPr>
          <a:xfrm>
            <a:off x="1864858" y="1725762"/>
            <a:ext cx="1849965" cy="307777"/>
          </a:xfrm>
          <a:prstGeom prst="rect">
            <a:avLst/>
          </a:prstGeom>
          <a:solidFill>
            <a:srgbClr val="2F5597"/>
          </a:solidFill>
        </p:spPr>
        <p:txBody>
          <a:bodyPr wrap="square">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传统不可见水印方法</a:t>
            </a:r>
          </a:p>
        </p:txBody>
      </p:sp>
      <p:sp>
        <p:nvSpPr>
          <p:cNvPr id="9" name="文本框 8">
            <a:extLst>
              <a:ext uri="{FF2B5EF4-FFF2-40B4-BE49-F238E27FC236}">
                <a16:creationId xmlns:a16="http://schemas.microsoft.com/office/drawing/2014/main" id="{DE660048-367D-4344-9F0E-69122A531111}"/>
              </a:ext>
            </a:extLst>
          </p:cNvPr>
          <p:cNvSpPr txBox="1"/>
          <p:nvPr/>
        </p:nvSpPr>
        <p:spPr>
          <a:xfrm>
            <a:off x="2152318" y="2103247"/>
            <a:ext cx="4584700" cy="307777"/>
          </a:xfrm>
          <a:prstGeom prst="rect">
            <a:avLst/>
          </a:prstGeom>
          <a:noFill/>
        </p:spPr>
        <p:txBody>
          <a:bodyPr wrap="square">
            <a:spAutoFit/>
          </a:bodyPr>
          <a:lstStyle/>
          <a:p>
            <a:pPr marL="285750" indent="-285750">
              <a:buFont typeface="Wingdings" panose="05000000000000000000" pitchFamily="2" charset="2"/>
              <a:buChar char="p"/>
            </a:pPr>
            <a:r>
              <a:rPr lang="zh-CN" altLang="en-US" sz="1400" b="1" dirty="0">
                <a:latin typeface="微软雅黑" panose="020B0503020204020204" pitchFamily="34" charset="-122"/>
                <a:ea typeface="微软雅黑" panose="020B0503020204020204" pitchFamily="34" charset="-122"/>
              </a:rPr>
              <a:t>空域不可见水印</a:t>
            </a:r>
          </a:p>
        </p:txBody>
      </p:sp>
      <p:sp>
        <p:nvSpPr>
          <p:cNvPr id="10" name="文本框 9">
            <a:extLst>
              <a:ext uri="{FF2B5EF4-FFF2-40B4-BE49-F238E27FC236}">
                <a16:creationId xmlns:a16="http://schemas.microsoft.com/office/drawing/2014/main" id="{29885E89-39A2-4E60-ACF4-314703706832}"/>
              </a:ext>
            </a:extLst>
          </p:cNvPr>
          <p:cNvSpPr txBox="1"/>
          <p:nvPr/>
        </p:nvSpPr>
        <p:spPr>
          <a:xfrm>
            <a:off x="5482467" y="2088241"/>
            <a:ext cx="3257000" cy="307777"/>
          </a:xfrm>
          <a:prstGeom prst="rect">
            <a:avLst/>
          </a:prstGeom>
          <a:noFill/>
        </p:spPr>
        <p:txBody>
          <a:bodyPr wrap="square">
            <a:spAutoFit/>
          </a:bodyPr>
          <a:lstStyle/>
          <a:p>
            <a:pPr marL="285750" indent="-285750">
              <a:buFont typeface="Wingdings" panose="05000000000000000000" pitchFamily="2" charset="2"/>
              <a:buChar char="p"/>
            </a:pPr>
            <a:r>
              <a:rPr lang="zh-CN" altLang="en-US" sz="1400" b="1" dirty="0">
                <a:latin typeface="微软雅黑" panose="020B0503020204020204" pitchFamily="34" charset="-122"/>
                <a:ea typeface="微软雅黑" panose="020B0503020204020204" pitchFamily="34" charset="-122"/>
              </a:rPr>
              <a:t>变换域不可见水印</a:t>
            </a:r>
          </a:p>
        </p:txBody>
      </p:sp>
      <p:grpSp>
        <p:nvGrpSpPr>
          <p:cNvPr id="11" name="组合 10">
            <a:extLst>
              <a:ext uri="{FF2B5EF4-FFF2-40B4-BE49-F238E27FC236}">
                <a16:creationId xmlns:a16="http://schemas.microsoft.com/office/drawing/2014/main" id="{15EACBCC-C09C-4515-8546-253490431592}"/>
              </a:ext>
            </a:extLst>
          </p:cNvPr>
          <p:cNvGrpSpPr/>
          <p:nvPr/>
        </p:nvGrpSpPr>
        <p:grpSpPr>
          <a:xfrm>
            <a:off x="5888635" y="2460716"/>
            <a:ext cx="2976994" cy="681115"/>
            <a:chOff x="4832345" y="2482267"/>
            <a:chExt cx="2976994" cy="681115"/>
          </a:xfrm>
        </p:grpSpPr>
        <p:pic>
          <p:nvPicPr>
            <p:cNvPr id="12" name="图片 11">
              <a:extLst>
                <a:ext uri="{FF2B5EF4-FFF2-40B4-BE49-F238E27FC236}">
                  <a16:creationId xmlns:a16="http://schemas.microsoft.com/office/drawing/2014/main" id="{56716955-C7C5-4DFC-A379-669290225613}"/>
                </a:ext>
              </a:extLst>
            </p:cNvPr>
            <p:cNvPicPr>
              <a:picLocks noChangeAspect="1"/>
            </p:cNvPicPr>
            <p:nvPr/>
          </p:nvPicPr>
          <p:blipFill rotWithShape="1">
            <a:blip r:embed="rId4"/>
            <a:srcRect r="2203"/>
            <a:stretch/>
          </p:blipFill>
          <p:spPr>
            <a:xfrm>
              <a:off x="4832345" y="2482267"/>
              <a:ext cx="2073459" cy="205037"/>
            </a:xfrm>
            <a:prstGeom prst="rect">
              <a:avLst/>
            </a:prstGeom>
          </p:spPr>
        </p:pic>
        <p:pic>
          <p:nvPicPr>
            <p:cNvPr id="13" name="图片 12">
              <a:extLst>
                <a:ext uri="{FF2B5EF4-FFF2-40B4-BE49-F238E27FC236}">
                  <a16:creationId xmlns:a16="http://schemas.microsoft.com/office/drawing/2014/main" id="{D8F734B4-BD21-4A6D-8024-B6097BEFE0BF}"/>
                </a:ext>
              </a:extLst>
            </p:cNvPr>
            <p:cNvPicPr>
              <a:picLocks noChangeAspect="1"/>
            </p:cNvPicPr>
            <p:nvPr/>
          </p:nvPicPr>
          <p:blipFill>
            <a:blip r:embed="rId5"/>
            <a:stretch>
              <a:fillRect/>
            </a:stretch>
          </p:blipFill>
          <p:spPr>
            <a:xfrm>
              <a:off x="4832345" y="2687306"/>
              <a:ext cx="2976994" cy="233240"/>
            </a:xfrm>
            <a:prstGeom prst="rect">
              <a:avLst/>
            </a:prstGeom>
          </p:spPr>
        </p:pic>
        <p:pic>
          <p:nvPicPr>
            <p:cNvPr id="14" name="图片 13">
              <a:extLst>
                <a:ext uri="{FF2B5EF4-FFF2-40B4-BE49-F238E27FC236}">
                  <a16:creationId xmlns:a16="http://schemas.microsoft.com/office/drawing/2014/main" id="{3D638F4A-0739-4003-BB3A-E757FFF2B4F4}"/>
                </a:ext>
              </a:extLst>
            </p:cNvPr>
            <p:cNvPicPr>
              <a:picLocks noChangeAspect="1"/>
            </p:cNvPicPr>
            <p:nvPr/>
          </p:nvPicPr>
          <p:blipFill>
            <a:blip r:embed="rId6"/>
            <a:stretch>
              <a:fillRect/>
            </a:stretch>
          </p:blipFill>
          <p:spPr>
            <a:xfrm>
              <a:off x="4872566" y="2981131"/>
              <a:ext cx="2017188" cy="182251"/>
            </a:xfrm>
            <a:prstGeom prst="rect">
              <a:avLst/>
            </a:prstGeom>
          </p:spPr>
        </p:pic>
      </p:grpSp>
      <p:sp>
        <p:nvSpPr>
          <p:cNvPr id="15" name="文本框 14">
            <a:extLst>
              <a:ext uri="{FF2B5EF4-FFF2-40B4-BE49-F238E27FC236}">
                <a16:creationId xmlns:a16="http://schemas.microsoft.com/office/drawing/2014/main" id="{218F0E85-6ABF-42E2-821B-9C0978B870D0}"/>
              </a:ext>
            </a:extLst>
          </p:cNvPr>
          <p:cNvSpPr txBox="1"/>
          <p:nvPr/>
        </p:nvSpPr>
        <p:spPr>
          <a:xfrm>
            <a:off x="5601323" y="3069503"/>
            <a:ext cx="3693033" cy="773289"/>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zh-CN" altLang="en-US" sz="1600" dirty="0">
                <a:latin typeface="楷体" panose="02010609060101010101" pitchFamily="49" charset="-122"/>
                <a:ea typeface="楷体" panose="02010609060101010101" pitchFamily="49" charset="-122"/>
              </a:rPr>
              <a:t>所有方法</a:t>
            </a:r>
            <a:r>
              <a:rPr lang="zh-CN" altLang="en-US" sz="1600" b="1" dirty="0">
                <a:solidFill>
                  <a:srgbClr val="C00000"/>
                </a:solidFill>
                <a:latin typeface="楷体" panose="02010609060101010101" pitchFamily="49" charset="-122"/>
                <a:ea typeface="楷体" panose="02010609060101010101" pitchFamily="49" charset="-122"/>
              </a:rPr>
              <a:t>都不能</a:t>
            </a:r>
            <a:r>
              <a:rPr lang="zh-CN" altLang="en-US" sz="1600" dirty="0">
                <a:latin typeface="楷体" panose="02010609060101010101" pitchFamily="49" charset="-122"/>
                <a:ea typeface="楷体" panose="02010609060101010101" pitchFamily="49" charset="-122"/>
              </a:rPr>
              <a:t>抵抗窃取攻击，水印成功提取率为</a:t>
            </a:r>
            <a:r>
              <a:rPr lang="en-US" altLang="zh-CN" sz="1600" dirty="0">
                <a:latin typeface="楷体" panose="02010609060101010101" pitchFamily="49" charset="-122"/>
                <a:ea typeface="楷体" panose="02010609060101010101" pitchFamily="49" charset="-122"/>
              </a:rPr>
              <a:t>0%</a:t>
            </a:r>
          </a:p>
        </p:txBody>
      </p:sp>
      <p:sp>
        <p:nvSpPr>
          <p:cNvPr id="16" name="矩形 15">
            <a:extLst>
              <a:ext uri="{FF2B5EF4-FFF2-40B4-BE49-F238E27FC236}">
                <a16:creationId xmlns:a16="http://schemas.microsoft.com/office/drawing/2014/main" id="{1D4B0F9F-81BB-4D81-A18D-63E2DEBD6329}"/>
              </a:ext>
            </a:extLst>
          </p:cNvPr>
          <p:cNvSpPr/>
          <p:nvPr/>
        </p:nvSpPr>
        <p:spPr>
          <a:xfrm>
            <a:off x="1762448" y="4039385"/>
            <a:ext cx="7629273" cy="2462627"/>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7" name="图片 16">
            <a:extLst>
              <a:ext uri="{FF2B5EF4-FFF2-40B4-BE49-F238E27FC236}">
                <a16:creationId xmlns:a16="http://schemas.microsoft.com/office/drawing/2014/main" id="{91D7A5D6-C532-44B9-BBF7-A11341094D1B}"/>
              </a:ext>
            </a:extLst>
          </p:cNvPr>
          <p:cNvPicPr>
            <a:picLocks noChangeAspect="1"/>
          </p:cNvPicPr>
          <p:nvPr/>
        </p:nvPicPr>
        <p:blipFill rotWithShape="1">
          <a:blip r:embed="rId7"/>
          <a:srcRect r="6250"/>
          <a:stretch/>
        </p:blipFill>
        <p:spPr>
          <a:xfrm>
            <a:off x="4084306" y="4237885"/>
            <a:ext cx="5242709" cy="2209024"/>
          </a:xfrm>
          <a:prstGeom prst="rect">
            <a:avLst/>
          </a:prstGeom>
        </p:spPr>
      </p:pic>
      <p:sp>
        <p:nvSpPr>
          <p:cNvPr id="18" name="文本框 17">
            <a:extLst>
              <a:ext uri="{FF2B5EF4-FFF2-40B4-BE49-F238E27FC236}">
                <a16:creationId xmlns:a16="http://schemas.microsoft.com/office/drawing/2014/main" id="{D5AF56B2-FF90-4DF7-BB77-44E1DF15A5A4}"/>
              </a:ext>
            </a:extLst>
          </p:cNvPr>
          <p:cNvSpPr txBox="1"/>
          <p:nvPr/>
        </p:nvSpPr>
        <p:spPr>
          <a:xfrm>
            <a:off x="1869091" y="4159785"/>
            <a:ext cx="1849965" cy="307777"/>
          </a:xfrm>
          <a:prstGeom prst="rect">
            <a:avLst/>
          </a:prstGeom>
          <a:solidFill>
            <a:srgbClr val="2F5597"/>
          </a:solidFill>
        </p:spPr>
        <p:txBody>
          <a:bodyPr wrap="square">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深度不可见水印方法</a:t>
            </a:r>
          </a:p>
        </p:txBody>
      </p:sp>
      <p:sp>
        <p:nvSpPr>
          <p:cNvPr id="19" name="文本框 18">
            <a:extLst>
              <a:ext uri="{FF2B5EF4-FFF2-40B4-BE49-F238E27FC236}">
                <a16:creationId xmlns:a16="http://schemas.microsoft.com/office/drawing/2014/main" id="{58C4980F-3B1F-43AC-95CC-5A4B4F961DF2}"/>
              </a:ext>
            </a:extLst>
          </p:cNvPr>
          <p:cNvSpPr txBox="1"/>
          <p:nvPr/>
        </p:nvSpPr>
        <p:spPr>
          <a:xfrm>
            <a:off x="1802899" y="4577996"/>
            <a:ext cx="2240956" cy="1881284"/>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zh-CN" altLang="en-US" sz="1600" dirty="0">
                <a:latin typeface="楷体" panose="02010609060101010101" pitchFamily="49" charset="-122"/>
                <a:ea typeface="楷体" panose="02010609060101010101" pitchFamily="49" charset="-122"/>
              </a:rPr>
              <a:t>可嵌入</a:t>
            </a:r>
            <a:r>
              <a:rPr lang="zh-CN" altLang="en-US" sz="1600" b="1" dirty="0">
                <a:solidFill>
                  <a:srgbClr val="C00000"/>
                </a:solidFill>
                <a:latin typeface="楷体" panose="02010609060101010101" pitchFamily="49" charset="-122"/>
                <a:ea typeface="楷体" panose="02010609060101010101" pitchFamily="49" charset="-122"/>
              </a:rPr>
              <a:t>大容量</a:t>
            </a:r>
            <a:r>
              <a:rPr lang="zh-CN" altLang="en-US" sz="1600" dirty="0">
                <a:latin typeface="楷体" panose="02010609060101010101" pitchFamily="49" charset="-122"/>
                <a:ea typeface="楷体" panose="02010609060101010101" pitchFamily="49" charset="-122"/>
              </a:rPr>
              <a:t>水印，如</a:t>
            </a:r>
            <a:r>
              <a:rPr lang="en-US" altLang="zh-CN" sz="1600" dirty="0">
                <a:latin typeface="楷体" panose="02010609060101010101" pitchFamily="49" charset="-122"/>
                <a:ea typeface="楷体" panose="02010609060101010101" pitchFamily="49" charset="-122"/>
              </a:rPr>
              <a:t>logo</a:t>
            </a:r>
            <a:r>
              <a:rPr lang="zh-CN" altLang="en-US" sz="1600" dirty="0">
                <a:latin typeface="楷体" panose="02010609060101010101" pitchFamily="49" charset="-122"/>
                <a:ea typeface="楷体" panose="02010609060101010101" pitchFamily="49" charset="-122"/>
              </a:rPr>
              <a:t>图片</a:t>
            </a:r>
            <a:endParaRPr lang="en-US" altLang="zh-CN" sz="1600" dirty="0">
              <a:latin typeface="楷体" panose="02010609060101010101" pitchFamily="49" charset="-122"/>
              <a:ea typeface="楷体" panose="02010609060101010101" pitchFamily="49" charset="-122"/>
            </a:endParaRPr>
          </a:p>
          <a:p>
            <a:pPr marL="285750" indent="-285750" algn="just">
              <a:lnSpc>
                <a:spcPct val="150000"/>
              </a:lnSpc>
              <a:buFont typeface="Wingdings" panose="05000000000000000000" pitchFamily="2" charset="2"/>
              <a:buChar char="Ø"/>
            </a:pPr>
            <a:r>
              <a:rPr lang="zh-CN" altLang="en-US" sz="1600" dirty="0">
                <a:latin typeface="楷体" panose="02010609060101010101" pitchFamily="49" charset="-122"/>
                <a:ea typeface="楷体" panose="02010609060101010101" pitchFamily="49" charset="-122"/>
              </a:rPr>
              <a:t>采用</a:t>
            </a:r>
            <a:r>
              <a:rPr lang="zh-CN" altLang="en-US" sz="1600" b="1" dirty="0">
                <a:solidFill>
                  <a:srgbClr val="C00000"/>
                </a:solidFill>
                <a:latin typeface="楷体" panose="02010609060101010101" pitchFamily="49" charset="-122"/>
                <a:ea typeface="楷体" panose="02010609060101010101" pitchFamily="49" charset="-122"/>
              </a:rPr>
              <a:t>两阶段训练策略</a:t>
            </a:r>
            <a:r>
              <a:rPr lang="zh-CN" altLang="en-US" sz="1600" dirty="0">
                <a:latin typeface="楷体" panose="02010609060101010101" pitchFamily="49" charset="-122"/>
                <a:ea typeface="楷体" panose="02010609060101010101" pitchFamily="49" charset="-122"/>
              </a:rPr>
              <a:t>，可以有效增强提取网络的能力</a:t>
            </a:r>
            <a:endParaRPr lang="en-US" altLang="zh-CN" sz="1600" dirty="0">
              <a:latin typeface="楷体" panose="02010609060101010101" pitchFamily="49" charset="-122"/>
              <a:ea typeface="楷体" panose="02010609060101010101" pitchFamily="49" charset="-122"/>
            </a:endParaRPr>
          </a:p>
        </p:txBody>
      </p:sp>
      <p:sp>
        <p:nvSpPr>
          <p:cNvPr id="20" name="矩形 19">
            <a:extLst>
              <a:ext uri="{FF2B5EF4-FFF2-40B4-BE49-F238E27FC236}">
                <a16:creationId xmlns:a16="http://schemas.microsoft.com/office/drawing/2014/main" id="{0CDDDB42-B700-4DFA-819D-EC0E9943BC42}"/>
              </a:ext>
            </a:extLst>
          </p:cNvPr>
          <p:cNvSpPr/>
          <p:nvPr/>
        </p:nvSpPr>
        <p:spPr>
          <a:xfrm>
            <a:off x="1408017" y="1205654"/>
            <a:ext cx="4074450"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方法实现</a:t>
            </a:r>
            <a:r>
              <a:rPr lang="en-US" altLang="zh-CN" b="1" dirty="0">
                <a:solidFill>
                  <a:srgbClr val="314371"/>
                </a:solidFill>
                <a:latin typeface="微软雅黑" panose="020B0503020204020204" pitchFamily="34" charset="-122"/>
                <a:ea typeface="微软雅黑" panose="020B0503020204020204" pitchFamily="34" charset="-122"/>
              </a:rPr>
              <a:t>—</a:t>
            </a:r>
            <a:r>
              <a:rPr lang="zh-CN" altLang="en-US" b="1" dirty="0">
                <a:solidFill>
                  <a:srgbClr val="314371"/>
                </a:solidFill>
                <a:latin typeface="微软雅黑" panose="020B0503020204020204" pitchFamily="34" charset="-122"/>
                <a:ea typeface="微软雅黑" panose="020B0503020204020204" pitchFamily="34" charset="-122"/>
              </a:rPr>
              <a:t>传统</a:t>
            </a:r>
            <a:r>
              <a:rPr lang="en-US" altLang="zh-CN" b="1" dirty="0">
                <a:solidFill>
                  <a:srgbClr val="314371"/>
                </a:solidFill>
                <a:latin typeface="微软雅黑" panose="020B0503020204020204" pitchFamily="34" charset="-122"/>
                <a:ea typeface="微软雅黑" panose="020B0503020204020204" pitchFamily="34" charset="-122"/>
              </a:rPr>
              <a:t>&amp;</a:t>
            </a:r>
            <a:r>
              <a:rPr lang="zh-CN" altLang="en-US" b="1" dirty="0">
                <a:solidFill>
                  <a:srgbClr val="314371"/>
                </a:solidFill>
                <a:latin typeface="微软雅黑" panose="020B0503020204020204" pitchFamily="34" charset="-122"/>
                <a:ea typeface="微软雅黑" panose="020B0503020204020204" pitchFamily="34" charset="-122"/>
              </a:rPr>
              <a:t>深度学习方法</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0B75CBBB-0672-4DAC-B73C-D79D2733EFC2}"/>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鲁棒的图像处理模型水印</a:t>
            </a:r>
          </a:p>
        </p:txBody>
      </p:sp>
    </p:spTree>
    <p:extLst>
      <p:ext uri="{BB962C8B-B14F-4D97-AF65-F5344CB8AC3E}">
        <p14:creationId xmlns:p14="http://schemas.microsoft.com/office/powerpoint/2010/main" val="1883386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1916151" y="-1600827"/>
            <a:ext cx="591950" cy="4428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矩形 4">
            <a:extLst>
              <a:ext uri="{FF2B5EF4-FFF2-40B4-BE49-F238E27FC236}">
                <a16:creationId xmlns:a16="http://schemas.microsoft.com/office/drawing/2014/main" id="{554CD169-C207-4E10-9467-247745B70D4A}"/>
              </a:ext>
            </a:extLst>
          </p:cNvPr>
          <p:cNvSpPr/>
          <p:nvPr/>
        </p:nvSpPr>
        <p:spPr>
          <a:xfrm>
            <a:off x="1723327" y="1244392"/>
            <a:ext cx="4074450"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方法实现</a:t>
            </a:r>
            <a:r>
              <a:rPr lang="en-US" altLang="zh-CN" b="1" dirty="0">
                <a:solidFill>
                  <a:srgbClr val="314371"/>
                </a:solidFill>
                <a:latin typeface="微软雅黑" panose="020B0503020204020204" pitchFamily="34" charset="-122"/>
                <a:ea typeface="微软雅黑" panose="020B0503020204020204" pitchFamily="34" charset="-122"/>
              </a:rPr>
              <a:t>—</a:t>
            </a:r>
            <a:r>
              <a:rPr lang="zh-CN" altLang="en-US" b="1" dirty="0">
                <a:solidFill>
                  <a:srgbClr val="314371"/>
                </a:solidFill>
                <a:latin typeface="微软雅黑" panose="020B0503020204020204" pitchFamily="34" charset="-122"/>
                <a:ea typeface="微软雅黑" panose="020B0503020204020204" pitchFamily="34" charset="-122"/>
              </a:rPr>
              <a:t>传统</a:t>
            </a:r>
            <a:r>
              <a:rPr lang="en-US" altLang="zh-CN" b="1" dirty="0">
                <a:solidFill>
                  <a:srgbClr val="314371"/>
                </a:solidFill>
                <a:latin typeface="微软雅黑" panose="020B0503020204020204" pitchFamily="34" charset="-122"/>
                <a:ea typeface="微软雅黑" panose="020B0503020204020204" pitchFamily="34" charset="-122"/>
              </a:rPr>
              <a:t>&amp;</a:t>
            </a:r>
            <a:r>
              <a:rPr lang="zh-CN" altLang="en-US" b="1" dirty="0">
                <a:solidFill>
                  <a:srgbClr val="314371"/>
                </a:solidFill>
                <a:latin typeface="微软雅黑" panose="020B0503020204020204" pitchFamily="34" charset="-122"/>
                <a:ea typeface="微软雅黑" panose="020B0503020204020204" pitchFamily="34" charset="-122"/>
              </a:rPr>
              <a:t>深度学习方法</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80FA5F3D-EF13-49A2-B990-5F509843F851}"/>
              </a:ext>
            </a:extLst>
          </p:cNvPr>
          <p:cNvSpPr/>
          <p:nvPr/>
        </p:nvSpPr>
        <p:spPr>
          <a:xfrm>
            <a:off x="2077758" y="1942621"/>
            <a:ext cx="7629273" cy="4598130"/>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文本框 6">
            <a:extLst>
              <a:ext uri="{FF2B5EF4-FFF2-40B4-BE49-F238E27FC236}">
                <a16:creationId xmlns:a16="http://schemas.microsoft.com/office/drawing/2014/main" id="{8965DCE1-0CF3-4C24-B15C-231127EF34D2}"/>
              </a:ext>
            </a:extLst>
          </p:cNvPr>
          <p:cNvSpPr txBox="1"/>
          <p:nvPr/>
        </p:nvSpPr>
        <p:spPr>
          <a:xfrm>
            <a:off x="2279651" y="2109630"/>
            <a:ext cx="1849965" cy="307777"/>
          </a:xfrm>
          <a:prstGeom prst="rect">
            <a:avLst/>
          </a:prstGeom>
          <a:solidFill>
            <a:srgbClr val="2F5597"/>
          </a:solidFill>
        </p:spPr>
        <p:txBody>
          <a:bodyPr wrap="square">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深度不可见水印方法</a:t>
            </a:r>
          </a:p>
        </p:txBody>
      </p:sp>
      <p:pic>
        <p:nvPicPr>
          <p:cNvPr id="8" name="图片 7">
            <a:extLst>
              <a:ext uri="{FF2B5EF4-FFF2-40B4-BE49-F238E27FC236}">
                <a16:creationId xmlns:a16="http://schemas.microsoft.com/office/drawing/2014/main" id="{236E9C1C-E98B-442F-B6B1-DFC0B84A9B4F}"/>
              </a:ext>
            </a:extLst>
          </p:cNvPr>
          <p:cNvPicPr>
            <a:picLocks noChangeAspect="1"/>
          </p:cNvPicPr>
          <p:nvPr/>
        </p:nvPicPr>
        <p:blipFill rotWithShape="1">
          <a:blip r:embed="rId3"/>
          <a:srcRect r="6250"/>
          <a:stretch/>
        </p:blipFill>
        <p:spPr>
          <a:xfrm>
            <a:off x="2180169" y="2561116"/>
            <a:ext cx="7479593" cy="3002203"/>
          </a:xfrm>
          <a:prstGeom prst="rect">
            <a:avLst/>
          </a:prstGeom>
        </p:spPr>
      </p:pic>
      <p:sp>
        <p:nvSpPr>
          <p:cNvPr id="9" name="文本框 8">
            <a:extLst>
              <a:ext uri="{FF2B5EF4-FFF2-40B4-BE49-F238E27FC236}">
                <a16:creationId xmlns:a16="http://schemas.microsoft.com/office/drawing/2014/main" id="{AF9B14E3-C7CE-4AD8-AC13-F4909C3A6008}"/>
              </a:ext>
            </a:extLst>
          </p:cNvPr>
          <p:cNvSpPr txBox="1"/>
          <p:nvPr/>
        </p:nvSpPr>
        <p:spPr>
          <a:xfrm>
            <a:off x="2673591" y="5707934"/>
            <a:ext cx="6540016" cy="773289"/>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zh-CN" altLang="en-US" sz="1600" dirty="0">
                <a:latin typeface="楷体" panose="02010609060101010101" pitchFamily="49" charset="-122"/>
                <a:ea typeface="楷体" panose="02010609060101010101" pitchFamily="49" charset="-122"/>
              </a:rPr>
              <a:t>可嵌入</a:t>
            </a:r>
            <a:r>
              <a:rPr lang="zh-CN" altLang="en-US" sz="1600" b="1" dirty="0">
                <a:solidFill>
                  <a:srgbClr val="C00000"/>
                </a:solidFill>
                <a:latin typeface="楷体" panose="02010609060101010101" pitchFamily="49" charset="-122"/>
                <a:ea typeface="楷体" panose="02010609060101010101" pitchFamily="49" charset="-122"/>
              </a:rPr>
              <a:t>大容量</a:t>
            </a:r>
            <a:r>
              <a:rPr lang="zh-CN" altLang="en-US" sz="1600" dirty="0">
                <a:latin typeface="楷体" panose="02010609060101010101" pitchFamily="49" charset="-122"/>
                <a:ea typeface="楷体" panose="02010609060101010101" pitchFamily="49" charset="-122"/>
              </a:rPr>
              <a:t>水印，如</a:t>
            </a:r>
            <a:r>
              <a:rPr lang="en-US" altLang="zh-CN" sz="1600" dirty="0">
                <a:latin typeface="楷体" panose="02010609060101010101" pitchFamily="49" charset="-122"/>
                <a:ea typeface="楷体" panose="02010609060101010101" pitchFamily="49" charset="-122"/>
              </a:rPr>
              <a:t>logo</a:t>
            </a:r>
            <a:r>
              <a:rPr lang="zh-CN" altLang="en-US" sz="1600" dirty="0">
                <a:latin typeface="楷体" panose="02010609060101010101" pitchFamily="49" charset="-122"/>
                <a:ea typeface="楷体" panose="02010609060101010101" pitchFamily="49" charset="-122"/>
              </a:rPr>
              <a:t>图片</a:t>
            </a:r>
            <a:endParaRPr lang="en-US" altLang="zh-CN" sz="1600" dirty="0">
              <a:latin typeface="楷体" panose="02010609060101010101" pitchFamily="49" charset="-122"/>
              <a:ea typeface="楷体" panose="02010609060101010101" pitchFamily="49" charset="-122"/>
            </a:endParaRPr>
          </a:p>
          <a:p>
            <a:pPr marL="285750" indent="-285750" algn="just">
              <a:lnSpc>
                <a:spcPct val="150000"/>
              </a:lnSpc>
              <a:buFont typeface="Wingdings" panose="05000000000000000000" pitchFamily="2" charset="2"/>
              <a:buChar char="Ø"/>
            </a:pPr>
            <a:r>
              <a:rPr lang="zh-CN" altLang="en-US" sz="1600" dirty="0">
                <a:latin typeface="楷体" panose="02010609060101010101" pitchFamily="49" charset="-122"/>
                <a:ea typeface="楷体" panose="02010609060101010101" pitchFamily="49" charset="-122"/>
              </a:rPr>
              <a:t>采用</a:t>
            </a:r>
            <a:r>
              <a:rPr lang="zh-CN" altLang="en-US" sz="1600" b="1" dirty="0">
                <a:solidFill>
                  <a:srgbClr val="C00000"/>
                </a:solidFill>
                <a:latin typeface="楷体" panose="02010609060101010101" pitchFamily="49" charset="-122"/>
                <a:ea typeface="楷体" panose="02010609060101010101" pitchFamily="49" charset="-122"/>
              </a:rPr>
              <a:t>两阶段训练策略</a:t>
            </a:r>
            <a:r>
              <a:rPr lang="zh-CN" altLang="en-US" sz="1600" dirty="0">
                <a:latin typeface="楷体" panose="02010609060101010101" pitchFamily="49" charset="-122"/>
                <a:ea typeface="楷体" panose="02010609060101010101" pitchFamily="49" charset="-122"/>
              </a:rPr>
              <a:t>，可以有效增强提取网络的能力</a:t>
            </a:r>
            <a:endParaRPr lang="en-US" altLang="zh-CN" sz="1600" dirty="0">
              <a:latin typeface="楷体" panose="02010609060101010101" pitchFamily="49" charset="-122"/>
              <a:ea typeface="楷体" panose="02010609060101010101" pitchFamily="49" charset="-122"/>
            </a:endParaRPr>
          </a:p>
        </p:txBody>
      </p:sp>
      <p:sp>
        <p:nvSpPr>
          <p:cNvPr id="10" name="文本框 9">
            <a:extLst>
              <a:ext uri="{FF2B5EF4-FFF2-40B4-BE49-F238E27FC236}">
                <a16:creationId xmlns:a16="http://schemas.microsoft.com/office/drawing/2014/main" id="{4DC332AF-1CA0-4FE0-8539-0EBD92B07BF1}"/>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鲁棒的图像处理模型水印</a:t>
            </a:r>
          </a:p>
        </p:txBody>
      </p:sp>
    </p:spTree>
    <p:extLst>
      <p:ext uri="{BB962C8B-B14F-4D97-AF65-F5344CB8AC3E}">
        <p14:creationId xmlns:p14="http://schemas.microsoft.com/office/powerpoint/2010/main" val="3163742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1916151" y="-1600827"/>
            <a:ext cx="591950" cy="4428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矩形 4">
            <a:extLst>
              <a:ext uri="{FF2B5EF4-FFF2-40B4-BE49-F238E27FC236}">
                <a16:creationId xmlns:a16="http://schemas.microsoft.com/office/drawing/2014/main" id="{2D41EF0E-FEF2-428F-AA5D-4413E615C407}"/>
              </a:ext>
            </a:extLst>
          </p:cNvPr>
          <p:cNvSpPr/>
          <p:nvPr/>
        </p:nvSpPr>
        <p:spPr>
          <a:xfrm>
            <a:off x="744537" y="1147767"/>
            <a:ext cx="3390269"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深度不可见水印算法</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7A56A9A6-22D3-4F95-921C-ABB27DB969C0}"/>
              </a:ext>
            </a:extLst>
          </p:cNvPr>
          <p:cNvSpPr/>
          <p:nvPr/>
        </p:nvSpPr>
        <p:spPr>
          <a:xfrm>
            <a:off x="1352698" y="1592763"/>
            <a:ext cx="3510241" cy="4989207"/>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文本框 6">
            <a:extLst>
              <a:ext uri="{FF2B5EF4-FFF2-40B4-BE49-F238E27FC236}">
                <a16:creationId xmlns:a16="http://schemas.microsoft.com/office/drawing/2014/main" id="{3DFDF08A-7768-4E86-89CC-F9EEEB34838A}"/>
              </a:ext>
            </a:extLst>
          </p:cNvPr>
          <p:cNvSpPr txBox="1"/>
          <p:nvPr/>
        </p:nvSpPr>
        <p:spPr>
          <a:xfrm>
            <a:off x="1576392" y="1666362"/>
            <a:ext cx="1462390" cy="338554"/>
          </a:xfrm>
          <a:prstGeom prst="rect">
            <a:avLst/>
          </a:prstGeom>
          <a:solidFill>
            <a:srgbClr val="2F5597"/>
          </a:solidFill>
        </p:spPr>
        <p:txBody>
          <a:bodyPr wrap="square">
            <a:spAutoFit/>
          </a:bodyPr>
          <a:lstStyle/>
          <a:p>
            <a:pPr marL="285750" indent="-285750">
              <a:buFont typeface="Wingdings" panose="05000000000000000000" pitchFamily="2" charset="2"/>
              <a:buChar char="p"/>
            </a:pPr>
            <a:r>
              <a:rPr lang="zh-CN" altLang="en-US" sz="1600" dirty="0">
                <a:solidFill>
                  <a:schemeClr val="bg1"/>
                </a:solidFill>
                <a:latin typeface="微软雅黑" panose="020B0503020204020204" pitchFamily="34" charset="-122"/>
                <a:ea typeface="微软雅黑" panose="020B0503020204020204" pitchFamily="34" charset="-122"/>
              </a:rPr>
              <a:t>损失函数</a:t>
            </a:r>
          </a:p>
        </p:txBody>
      </p:sp>
      <p:pic>
        <p:nvPicPr>
          <p:cNvPr id="8" name="图片 7">
            <a:extLst>
              <a:ext uri="{FF2B5EF4-FFF2-40B4-BE49-F238E27FC236}">
                <a16:creationId xmlns:a16="http://schemas.microsoft.com/office/drawing/2014/main" id="{E11028FF-69C1-405C-8ABC-58CC8A84E23B}"/>
              </a:ext>
            </a:extLst>
          </p:cNvPr>
          <p:cNvPicPr>
            <a:picLocks noChangeAspect="1"/>
          </p:cNvPicPr>
          <p:nvPr/>
        </p:nvPicPr>
        <p:blipFill>
          <a:blip r:embed="rId3"/>
          <a:stretch>
            <a:fillRect/>
          </a:stretch>
        </p:blipFill>
        <p:spPr>
          <a:xfrm>
            <a:off x="1665514" y="4916035"/>
            <a:ext cx="2883647" cy="420980"/>
          </a:xfrm>
          <a:prstGeom prst="rect">
            <a:avLst/>
          </a:prstGeom>
        </p:spPr>
      </p:pic>
      <p:pic>
        <p:nvPicPr>
          <p:cNvPr id="9" name="图片 8">
            <a:extLst>
              <a:ext uri="{FF2B5EF4-FFF2-40B4-BE49-F238E27FC236}">
                <a16:creationId xmlns:a16="http://schemas.microsoft.com/office/drawing/2014/main" id="{41066FB9-5D6A-486E-9E6A-B740A07FE304}"/>
              </a:ext>
            </a:extLst>
          </p:cNvPr>
          <p:cNvPicPr>
            <a:picLocks noChangeAspect="1"/>
          </p:cNvPicPr>
          <p:nvPr/>
        </p:nvPicPr>
        <p:blipFill>
          <a:blip r:embed="rId4"/>
          <a:stretch>
            <a:fillRect/>
          </a:stretch>
        </p:blipFill>
        <p:spPr>
          <a:xfrm>
            <a:off x="1731579" y="5336003"/>
            <a:ext cx="1791399" cy="464915"/>
          </a:xfrm>
          <a:prstGeom prst="rect">
            <a:avLst/>
          </a:prstGeom>
        </p:spPr>
      </p:pic>
      <p:pic>
        <p:nvPicPr>
          <p:cNvPr id="10" name="图片 9">
            <a:extLst>
              <a:ext uri="{FF2B5EF4-FFF2-40B4-BE49-F238E27FC236}">
                <a16:creationId xmlns:a16="http://schemas.microsoft.com/office/drawing/2014/main" id="{7E74AA9C-B826-4B0D-B986-C3D6427F2E74}"/>
              </a:ext>
            </a:extLst>
          </p:cNvPr>
          <p:cNvPicPr>
            <a:picLocks noChangeAspect="1"/>
          </p:cNvPicPr>
          <p:nvPr/>
        </p:nvPicPr>
        <p:blipFill>
          <a:blip r:embed="rId5"/>
          <a:stretch>
            <a:fillRect/>
          </a:stretch>
        </p:blipFill>
        <p:spPr>
          <a:xfrm>
            <a:off x="1914983" y="2497048"/>
            <a:ext cx="1388946" cy="223917"/>
          </a:xfrm>
          <a:prstGeom prst="rect">
            <a:avLst/>
          </a:prstGeom>
        </p:spPr>
      </p:pic>
      <p:pic>
        <p:nvPicPr>
          <p:cNvPr id="11" name="图片 10">
            <a:extLst>
              <a:ext uri="{FF2B5EF4-FFF2-40B4-BE49-F238E27FC236}">
                <a16:creationId xmlns:a16="http://schemas.microsoft.com/office/drawing/2014/main" id="{A5A74192-B905-47C6-8CD8-23A7BA7050A5}"/>
              </a:ext>
            </a:extLst>
          </p:cNvPr>
          <p:cNvPicPr>
            <a:picLocks noChangeAspect="1"/>
          </p:cNvPicPr>
          <p:nvPr/>
        </p:nvPicPr>
        <p:blipFill>
          <a:blip r:embed="rId6"/>
          <a:stretch>
            <a:fillRect/>
          </a:stretch>
        </p:blipFill>
        <p:spPr>
          <a:xfrm>
            <a:off x="1664499" y="2880221"/>
            <a:ext cx="2688152" cy="263467"/>
          </a:xfrm>
          <a:prstGeom prst="rect">
            <a:avLst/>
          </a:prstGeom>
        </p:spPr>
      </p:pic>
      <p:pic>
        <p:nvPicPr>
          <p:cNvPr id="12" name="图片 11">
            <a:extLst>
              <a:ext uri="{FF2B5EF4-FFF2-40B4-BE49-F238E27FC236}">
                <a16:creationId xmlns:a16="http://schemas.microsoft.com/office/drawing/2014/main" id="{9AC8F65F-CCB0-41D2-8DA6-022CB6E62CFD}"/>
              </a:ext>
            </a:extLst>
          </p:cNvPr>
          <p:cNvPicPr>
            <a:picLocks noChangeAspect="1"/>
          </p:cNvPicPr>
          <p:nvPr/>
        </p:nvPicPr>
        <p:blipFill>
          <a:blip r:embed="rId7"/>
          <a:stretch>
            <a:fillRect/>
          </a:stretch>
        </p:blipFill>
        <p:spPr>
          <a:xfrm>
            <a:off x="1673231" y="3310593"/>
            <a:ext cx="2874446" cy="279628"/>
          </a:xfrm>
          <a:prstGeom prst="rect">
            <a:avLst/>
          </a:prstGeom>
        </p:spPr>
      </p:pic>
      <p:sp>
        <p:nvSpPr>
          <p:cNvPr id="13" name="矩形 12">
            <a:extLst>
              <a:ext uri="{FF2B5EF4-FFF2-40B4-BE49-F238E27FC236}">
                <a16:creationId xmlns:a16="http://schemas.microsoft.com/office/drawing/2014/main" id="{391B5B5B-5282-4B01-ADC0-AC0BC439CF43}"/>
              </a:ext>
            </a:extLst>
          </p:cNvPr>
          <p:cNvSpPr/>
          <p:nvPr/>
        </p:nvSpPr>
        <p:spPr>
          <a:xfrm>
            <a:off x="1498471" y="2185290"/>
            <a:ext cx="1285929" cy="276999"/>
          </a:xfrm>
          <a:prstGeom prst="rect">
            <a:avLst/>
          </a:prstGeom>
        </p:spPr>
        <p:txBody>
          <a:bodyPr wrap="none">
            <a:spAutoFit/>
          </a:bodyPr>
          <a:lstStyle/>
          <a:p>
            <a:r>
              <a:rPr lang="en-US" altLang="zh-CN" sz="1200" b="1" dirty="0">
                <a:latin typeface="+mn-ea"/>
                <a:cs typeface="Times New Roman" panose="02020603050405020304" pitchFamily="18" charset="0"/>
              </a:rPr>
              <a:t>1) </a:t>
            </a:r>
            <a:r>
              <a:rPr lang="zh-CN" altLang="en-US" sz="1200" b="1" dirty="0">
                <a:latin typeface="+mn-ea"/>
                <a:cs typeface="Times New Roman" panose="02020603050405020304" pitchFamily="18" charset="0"/>
              </a:rPr>
              <a:t>初始训练阶段</a:t>
            </a:r>
            <a:endParaRPr lang="en-US" altLang="zh-CN" sz="1200" b="1" dirty="0">
              <a:latin typeface="+mn-ea"/>
              <a:cs typeface="Times New Roman" panose="02020603050405020304" pitchFamily="18" charset="0"/>
            </a:endParaRPr>
          </a:p>
        </p:txBody>
      </p:sp>
      <p:pic>
        <p:nvPicPr>
          <p:cNvPr id="14" name="图片 13">
            <a:extLst>
              <a:ext uri="{FF2B5EF4-FFF2-40B4-BE49-F238E27FC236}">
                <a16:creationId xmlns:a16="http://schemas.microsoft.com/office/drawing/2014/main" id="{A367976C-E201-4C99-88FA-B65137577CE2}"/>
              </a:ext>
            </a:extLst>
          </p:cNvPr>
          <p:cNvPicPr>
            <a:picLocks noChangeAspect="1"/>
          </p:cNvPicPr>
          <p:nvPr/>
        </p:nvPicPr>
        <p:blipFill>
          <a:blip r:embed="rId8"/>
          <a:stretch>
            <a:fillRect/>
          </a:stretch>
        </p:blipFill>
        <p:spPr>
          <a:xfrm>
            <a:off x="1672245" y="4493679"/>
            <a:ext cx="2998282" cy="443355"/>
          </a:xfrm>
          <a:prstGeom prst="rect">
            <a:avLst/>
          </a:prstGeom>
        </p:spPr>
      </p:pic>
      <p:sp>
        <p:nvSpPr>
          <p:cNvPr id="15" name="文本框 14">
            <a:extLst>
              <a:ext uri="{FF2B5EF4-FFF2-40B4-BE49-F238E27FC236}">
                <a16:creationId xmlns:a16="http://schemas.microsoft.com/office/drawing/2014/main" id="{ADCD2D7D-02A7-4609-91E0-3E397ADE2A61}"/>
              </a:ext>
            </a:extLst>
          </p:cNvPr>
          <p:cNvSpPr txBox="1"/>
          <p:nvPr/>
        </p:nvSpPr>
        <p:spPr>
          <a:xfrm>
            <a:off x="3043600" y="4063560"/>
            <a:ext cx="1374705" cy="400110"/>
          </a:xfrm>
          <a:prstGeom prst="rect">
            <a:avLst/>
          </a:prstGeom>
          <a:noFill/>
        </p:spPr>
        <p:txBody>
          <a:bodyPr wrap="square" rtlCol="0">
            <a:spAutoFit/>
          </a:bodyPr>
          <a:lstStyle>
            <a:defPPr>
              <a:defRPr lang="en-US"/>
            </a:defPPr>
            <a:lvl1pPr>
              <a:defRPr kumimoji="1" sz="800" b="1">
                <a:solidFill>
                  <a:schemeClr val="accent5">
                    <a:lumMod val="75000"/>
                  </a:schemeClr>
                </a:solidFill>
              </a:defRPr>
            </a:lvl1pPr>
          </a:lstStyle>
          <a:p>
            <a:r>
              <a:rPr lang="zh-CN" altLang="en-US" sz="1000" dirty="0">
                <a:solidFill>
                  <a:srgbClr val="C00000"/>
                </a:solidFill>
              </a:rPr>
              <a:t>保证不含水印的图片，输出空白图片</a:t>
            </a:r>
          </a:p>
        </p:txBody>
      </p:sp>
      <p:cxnSp>
        <p:nvCxnSpPr>
          <p:cNvPr id="16" name="直线箭头连接符 5">
            <a:extLst>
              <a:ext uri="{FF2B5EF4-FFF2-40B4-BE49-F238E27FC236}">
                <a16:creationId xmlns:a16="http://schemas.microsoft.com/office/drawing/2014/main" id="{A1210FAA-8330-444D-A1C1-166F489925C0}"/>
              </a:ext>
            </a:extLst>
          </p:cNvPr>
          <p:cNvCxnSpPr>
            <a:cxnSpLocks/>
          </p:cNvCxnSpPr>
          <p:nvPr/>
        </p:nvCxnSpPr>
        <p:spPr>
          <a:xfrm flipH="1" flipV="1">
            <a:off x="3034952" y="5596206"/>
            <a:ext cx="279234" cy="3632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直线箭头连接符 9">
            <a:extLst>
              <a:ext uri="{FF2B5EF4-FFF2-40B4-BE49-F238E27FC236}">
                <a16:creationId xmlns:a16="http://schemas.microsoft.com/office/drawing/2014/main" id="{B94B6253-7F61-48DC-BDCA-2FFF57280038}"/>
              </a:ext>
            </a:extLst>
          </p:cNvPr>
          <p:cNvCxnSpPr>
            <a:cxnSpLocks/>
          </p:cNvCxnSpPr>
          <p:nvPr/>
        </p:nvCxnSpPr>
        <p:spPr>
          <a:xfrm>
            <a:off x="3923980" y="4383482"/>
            <a:ext cx="370072" cy="1910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1CC1BF8F-3F73-4AEA-940B-B76C75BBC2BD}"/>
              </a:ext>
            </a:extLst>
          </p:cNvPr>
          <p:cNvSpPr txBox="1"/>
          <p:nvPr/>
        </p:nvSpPr>
        <p:spPr>
          <a:xfrm>
            <a:off x="2155214" y="2678930"/>
            <a:ext cx="622256" cy="215444"/>
          </a:xfrm>
          <a:prstGeom prst="rect">
            <a:avLst/>
          </a:prstGeom>
          <a:noFill/>
        </p:spPr>
        <p:txBody>
          <a:bodyPr wrap="square" rtlCol="0">
            <a:spAutoFit/>
          </a:bodyPr>
          <a:lstStyle/>
          <a:p>
            <a:r>
              <a:rPr kumimoji="1" lang="zh-CN" altLang="en-US" sz="800" b="1" dirty="0">
                <a:solidFill>
                  <a:srgbClr val="C00000"/>
                </a:solidFill>
              </a:rPr>
              <a:t>嵌入损失</a:t>
            </a:r>
          </a:p>
        </p:txBody>
      </p:sp>
      <p:sp>
        <p:nvSpPr>
          <p:cNvPr id="19" name="文本框 18">
            <a:extLst>
              <a:ext uri="{FF2B5EF4-FFF2-40B4-BE49-F238E27FC236}">
                <a16:creationId xmlns:a16="http://schemas.microsoft.com/office/drawing/2014/main" id="{A54AFB40-70FE-49C7-A62A-0640EDEE33E1}"/>
              </a:ext>
            </a:extLst>
          </p:cNvPr>
          <p:cNvSpPr txBox="1"/>
          <p:nvPr/>
        </p:nvSpPr>
        <p:spPr>
          <a:xfrm>
            <a:off x="2845609" y="2693061"/>
            <a:ext cx="622256" cy="215444"/>
          </a:xfrm>
          <a:prstGeom prst="rect">
            <a:avLst/>
          </a:prstGeom>
          <a:noFill/>
        </p:spPr>
        <p:txBody>
          <a:bodyPr wrap="square" rtlCol="0">
            <a:spAutoFit/>
          </a:bodyPr>
          <a:lstStyle/>
          <a:p>
            <a:r>
              <a:rPr kumimoji="1" lang="zh-CN" altLang="en-US" sz="800" b="1" dirty="0">
                <a:solidFill>
                  <a:srgbClr val="C00000"/>
                </a:solidFill>
              </a:rPr>
              <a:t>提取损失</a:t>
            </a:r>
          </a:p>
        </p:txBody>
      </p:sp>
      <p:sp>
        <p:nvSpPr>
          <p:cNvPr id="20" name="文本框 19">
            <a:extLst>
              <a:ext uri="{FF2B5EF4-FFF2-40B4-BE49-F238E27FC236}">
                <a16:creationId xmlns:a16="http://schemas.microsoft.com/office/drawing/2014/main" id="{E8F7F62F-48A7-4373-A2FB-2D2B33A3982C}"/>
              </a:ext>
            </a:extLst>
          </p:cNvPr>
          <p:cNvSpPr txBox="1"/>
          <p:nvPr/>
        </p:nvSpPr>
        <p:spPr>
          <a:xfrm>
            <a:off x="2409453" y="3089246"/>
            <a:ext cx="493866" cy="215444"/>
          </a:xfrm>
          <a:prstGeom prst="rect">
            <a:avLst/>
          </a:prstGeom>
          <a:noFill/>
        </p:spPr>
        <p:txBody>
          <a:bodyPr wrap="square" rtlCol="0">
            <a:spAutoFit/>
          </a:bodyPr>
          <a:lstStyle/>
          <a:p>
            <a:r>
              <a:rPr kumimoji="1" lang="en-US" altLang="zh-CN" sz="800" b="1" dirty="0">
                <a:solidFill>
                  <a:srgbClr val="C00000"/>
                </a:solidFill>
              </a:rPr>
              <a:t>L2</a:t>
            </a:r>
            <a:r>
              <a:rPr kumimoji="1" lang="zh-CN" altLang="en-US" sz="800" b="1" dirty="0">
                <a:solidFill>
                  <a:srgbClr val="C00000"/>
                </a:solidFill>
              </a:rPr>
              <a:t>损失</a:t>
            </a:r>
          </a:p>
        </p:txBody>
      </p:sp>
      <p:sp>
        <p:nvSpPr>
          <p:cNvPr id="21" name="文本框 20">
            <a:extLst>
              <a:ext uri="{FF2B5EF4-FFF2-40B4-BE49-F238E27FC236}">
                <a16:creationId xmlns:a16="http://schemas.microsoft.com/office/drawing/2014/main" id="{B99E491C-B9AE-4124-B231-19C0CF086665}"/>
              </a:ext>
            </a:extLst>
          </p:cNvPr>
          <p:cNvSpPr txBox="1"/>
          <p:nvPr/>
        </p:nvSpPr>
        <p:spPr>
          <a:xfrm>
            <a:off x="3115298" y="3089524"/>
            <a:ext cx="622256" cy="215444"/>
          </a:xfrm>
          <a:prstGeom prst="rect">
            <a:avLst/>
          </a:prstGeom>
          <a:noFill/>
        </p:spPr>
        <p:txBody>
          <a:bodyPr wrap="square" rtlCol="0">
            <a:spAutoFit/>
          </a:bodyPr>
          <a:lstStyle/>
          <a:p>
            <a:r>
              <a:rPr kumimoji="1" lang="zh-CN" altLang="en-US" sz="800" b="1" dirty="0">
                <a:solidFill>
                  <a:srgbClr val="C00000"/>
                </a:solidFill>
              </a:rPr>
              <a:t>感知损失</a:t>
            </a:r>
          </a:p>
        </p:txBody>
      </p:sp>
      <p:sp>
        <p:nvSpPr>
          <p:cNvPr id="22" name="文本框 21">
            <a:extLst>
              <a:ext uri="{FF2B5EF4-FFF2-40B4-BE49-F238E27FC236}">
                <a16:creationId xmlns:a16="http://schemas.microsoft.com/office/drawing/2014/main" id="{F5075E7A-94E9-4B7A-9D6F-4365311A4D13}"/>
              </a:ext>
            </a:extLst>
          </p:cNvPr>
          <p:cNvSpPr txBox="1"/>
          <p:nvPr/>
        </p:nvSpPr>
        <p:spPr>
          <a:xfrm>
            <a:off x="3858437" y="3099156"/>
            <a:ext cx="622256" cy="215444"/>
          </a:xfrm>
          <a:prstGeom prst="rect">
            <a:avLst/>
          </a:prstGeom>
          <a:noFill/>
        </p:spPr>
        <p:txBody>
          <a:bodyPr wrap="square" rtlCol="0">
            <a:spAutoFit/>
          </a:bodyPr>
          <a:lstStyle/>
          <a:p>
            <a:r>
              <a:rPr kumimoji="1" lang="zh-CN" altLang="en-US" sz="800" b="1" dirty="0">
                <a:solidFill>
                  <a:srgbClr val="C00000"/>
                </a:solidFill>
              </a:rPr>
              <a:t>对抗损失</a:t>
            </a:r>
          </a:p>
        </p:txBody>
      </p:sp>
      <p:sp>
        <p:nvSpPr>
          <p:cNvPr id="23" name="文本框 22">
            <a:extLst>
              <a:ext uri="{FF2B5EF4-FFF2-40B4-BE49-F238E27FC236}">
                <a16:creationId xmlns:a16="http://schemas.microsoft.com/office/drawing/2014/main" id="{78968A75-9770-46DA-B21A-F4D210E2C646}"/>
              </a:ext>
            </a:extLst>
          </p:cNvPr>
          <p:cNvSpPr txBox="1"/>
          <p:nvPr/>
        </p:nvSpPr>
        <p:spPr>
          <a:xfrm>
            <a:off x="2412696" y="3547257"/>
            <a:ext cx="622256" cy="215444"/>
          </a:xfrm>
          <a:prstGeom prst="rect">
            <a:avLst/>
          </a:prstGeom>
          <a:noFill/>
        </p:spPr>
        <p:txBody>
          <a:bodyPr wrap="square" rtlCol="0">
            <a:spAutoFit/>
          </a:bodyPr>
          <a:lstStyle/>
          <a:p>
            <a:r>
              <a:rPr kumimoji="1" lang="zh-CN" altLang="en-US" sz="800" b="1" dirty="0">
                <a:solidFill>
                  <a:srgbClr val="C00000"/>
                </a:solidFill>
              </a:rPr>
              <a:t>重构损失</a:t>
            </a:r>
          </a:p>
        </p:txBody>
      </p:sp>
      <p:sp>
        <p:nvSpPr>
          <p:cNvPr id="24" name="文本框 23">
            <a:extLst>
              <a:ext uri="{FF2B5EF4-FFF2-40B4-BE49-F238E27FC236}">
                <a16:creationId xmlns:a16="http://schemas.microsoft.com/office/drawing/2014/main" id="{F4AE719D-BF9A-470B-867C-356C63D4670D}"/>
              </a:ext>
            </a:extLst>
          </p:cNvPr>
          <p:cNvSpPr txBox="1"/>
          <p:nvPr/>
        </p:nvSpPr>
        <p:spPr>
          <a:xfrm>
            <a:off x="2073653" y="5970986"/>
            <a:ext cx="2089030" cy="553998"/>
          </a:xfrm>
          <a:prstGeom prst="rect">
            <a:avLst/>
          </a:prstGeom>
          <a:noFill/>
        </p:spPr>
        <p:txBody>
          <a:bodyPr wrap="square" rtlCol="0">
            <a:spAutoFit/>
          </a:bodyPr>
          <a:lstStyle>
            <a:defPPr>
              <a:defRPr lang="en-US"/>
            </a:defPPr>
            <a:lvl1pPr>
              <a:defRPr kumimoji="1" sz="800" b="1">
                <a:solidFill>
                  <a:schemeClr val="accent5">
                    <a:lumMod val="75000"/>
                  </a:schemeClr>
                </a:solidFill>
              </a:defRPr>
            </a:lvl1pPr>
          </a:lstStyle>
          <a:p>
            <a:r>
              <a:rPr lang="zh-CN" altLang="en-US" sz="1000" dirty="0">
                <a:solidFill>
                  <a:srgbClr val="C00000"/>
                </a:solidFill>
              </a:rPr>
              <a:t>类间一致损失，即保证对于模型输出和替代模型输出，提取网络提取出的水印一致</a:t>
            </a:r>
          </a:p>
        </p:txBody>
      </p:sp>
      <p:sp>
        <p:nvSpPr>
          <p:cNvPr id="25" name="矩形 24">
            <a:extLst>
              <a:ext uri="{FF2B5EF4-FFF2-40B4-BE49-F238E27FC236}">
                <a16:creationId xmlns:a16="http://schemas.microsoft.com/office/drawing/2014/main" id="{ACAB0F7D-0DBF-4539-8107-6F323DF193B9}"/>
              </a:ext>
            </a:extLst>
          </p:cNvPr>
          <p:cNvSpPr/>
          <p:nvPr/>
        </p:nvSpPr>
        <p:spPr>
          <a:xfrm>
            <a:off x="1553657" y="4166390"/>
            <a:ext cx="1285929" cy="276999"/>
          </a:xfrm>
          <a:prstGeom prst="rect">
            <a:avLst/>
          </a:prstGeom>
        </p:spPr>
        <p:txBody>
          <a:bodyPr wrap="none">
            <a:spAutoFit/>
          </a:bodyPr>
          <a:lstStyle/>
          <a:p>
            <a:r>
              <a:rPr lang="en-US" altLang="zh-CN" sz="1200" b="1" dirty="0">
                <a:latin typeface="+mn-ea"/>
                <a:cs typeface="Times New Roman" panose="02020603050405020304" pitchFamily="18" charset="0"/>
              </a:rPr>
              <a:t>2) </a:t>
            </a:r>
            <a:r>
              <a:rPr lang="zh-CN" altLang="en-US" sz="1200" b="1" dirty="0">
                <a:latin typeface="+mn-ea"/>
                <a:cs typeface="Times New Roman" panose="02020603050405020304" pitchFamily="18" charset="0"/>
              </a:rPr>
              <a:t>对抗训练阶段</a:t>
            </a:r>
            <a:endParaRPr lang="en-US" altLang="zh-CN" sz="1200" b="1" dirty="0">
              <a:latin typeface="+mn-ea"/>
              <a:cs typeface="Times New Roman" panose="02020603050405020304" pitchFamily="18" charset="0"/>
            </a:endParaRPr>
          </a:p>
        </p:txBody>
      </p:sp>
      <p:sp>
        <p:nvSpPr>
          <p:cNvPr id="26" name="文本框 25">
            <a:extLst>
              <a:ext uri="{FF2B5EF4-FFF2-40B4-BE49-F238E27FC236}">
                <a16:creationId xmlns:a16="http://schemas.microsoft.com/office/drawing/2014/main" id="{9AFD872F-27A2-420E-AA6E-C553B94B1529}"/>
              </a:ext>
            </a:extLst>
          </p:cNvPr>
          <p:cNvSpPr txBox="1"/>
          <p:nvPr/>
        </p:nvSpPr>
        <p:spPr>
          <a:xfrm>
            <a:off x="3268856" y="3533592"/>
            <a:ext cx="622256" cy="215444"/>
          </a:xfrm>
          <a:prstGeom prst="rect">
            <a:avLst/>
          </a:prstGeom>
          <a:noFill/>
        </p:spPr>
        <p:txBody>
          <a:bodyPr wrap="square" rtlCol="0">
            <a:spAutoFit/>
          </a:bodyPr>
          <a:lstStyle/>
          <a:p>
            <a:r>
              <a:rPr kumimoji="1" lang="zh-CN" altLang="en-US" sz="800" b="1" dirty="0">
                <a:solidFill>
                  <a:srgbClr val="C00000"/>
                </a:solidFill>
              </a:rPr>
              <a:t>干净损失</a:t>
            </a:r>
          </a:p>
        </p:txBody>
      </p:sp>
      <p:sp>
        <p:nvSpPr>
          <p:cNvPr id="27" name="文本框 26">
            <a:extLst>
              <a:ext uri="{FF2B5EF4-FFF2-40B4-BE49-F238E27FC236}">
                <a16:creationId xmlns:a16="http://schemas.microsoft.com/office/drawing/2014/main" id="{CB14EAE7-C338-4C8F-8156-1EFEA82127FB}"/>
              </a:ext>
            </a:extLst>
          </p:cNvPr>
          <p:cNvSpPr txBox="1"/>
          <p:nvPr/>
        </p:nvSpPr>
        <p:spPr>
          <a:xfrm>
            <a:off x="3940753" y="3530842"/>
            <a:ext cx="703052" cy="215444"/>
          </a:xfrm>
          <a:prstGeom prst="rect">
            <a:avLst/>
          </a:prstGeom>
          <a:noFill/>
        </p:spPr>
        <p:txBody>
          <a:bodyPr wrap="square" rtlCol="0">
            <a:spAutoFit/>
          </a:bodyPr>
          <a:lstStyle/>
          <a:p>
            <a:r>
              <a:rPr kumimoji="1" lang="zh-CN" altLang="en-US" sz="800" b="1" dirty="0">
                <a:solidFill>
                  <a:srgbClr val="C00000"/>
                </a:solidFill>
              </a:rPr>
              <a:t>一致性损失</a:t>
            </a:r>
          </a:p>
        </p:txBody>
      </p:sp>
      <p:sp>
        <p:nvSpPr>
          <p:cNvPr id="28" name="文本框 27">
            <a:extLst>
              <a:ext uri="{FF2B5EF4-FFF2-40B4-BE49-F238E27FC236}">
                <a16:creationId xmlns:a16="http://schemas.microsoft.com/office/drawing/2014/main" id="{8C1C748A-CA5F-4BB1-B637-08EBFA285391}"/>
              </a:ext>
            </a:extLst>
          </p:cNvPr>
          <p:cNvSpPr txBox="1"/>
          <p:nvPr/>
        </p:nvSpPr>
        <p:spPr>
          <a:xfrm>
            <a:off x="5278918" y="1662568"/>
            <a:ext cx="1462390" cy="338554"/>
          </a:xfrm>
          <a:prstGeom prst="rect">
            <a:avLst/>
          </a:prstGeom>
          <a:solidFill>
            <a:srgbClr val="2F5597"/>
          </a:solidFill>
        </p:spPr>
        <p:txBody>
          <a:bodyPr wrap="square">
            <a:spAutoFit/>
          </a:bodyPr>
          <a:lstStyle/>
          <a:p>
            <a:pPr marL="285750" indent="-285750">
              <a:buFont typeface="Wingdings" panose="05000000000000000000" pitchFamily="2" charset="2"/>
              <a:buChar char="p"/>
            </a:pPr>
            <a:r>
              <a:rPr lang="zh-CN" altLang="en-US" sz="1600" dirty="0">
                <a:solidFill>
                  <a:schemeClr val="bg1"/>
                </a:solidFill>
                <a:latin typeface="微软雅黑" panose="020B0503020204020204" pitchFamily="34" charset="-122"/>
                <a:ea typeface="微软雅黑" panose="020B0503020204020204" pitchFamily="34" charset="-122"/>
              </a:rPr>
              <a:t>网络结构</a:t>
            </a:r>
          </a:p>
        </p:txBody>
      </p:sp>
      <p:sp>
        <p:nvSpPr>
          <p:cNvPr id="29" name="文本框 28">
            <a:extLst>
              <a:ext uri="{FF2B5EF4-FFF2-40B4-BE49-F238E27FC236}">
                <a16:creationId xmlns:a16="http://schemas.microsoft.com/office/drawing/2014/main" id="{A6BB0FA8-E9ED-4B4F-829C-799A38250DE6}"/>
              </a:ext>
            </a:extLst>
          </p:cNvPr>
          <p:cNvSpPr txBox="1"/>
          <p:nvPr/>
        </p:nvSpPr>
        <p:spPr>
          <a:xfrm>
            <a:off x="5278918" y="4060956"/>
            <a:ext cx="2206326" cy="338554"/>
          </a:xfrm>
          <a:prstGeom prst="rect">
            <a:avLst/>
          </a:prstGeom>
          <a:solidFill>
            <a:srgbClr val="2F5597"/>
          </a:solidFill>
        </p:spPr>
        <p:txBody>
          <a:bodyPr wrap="square">
            <a:spAutoFit/>
          </a:bodyPr>
          <a:lstStyle/>
          <a:p>
            <a:pPr marL="285750" indent="-285750">
              <a:buFont typeface="Wingdings" panose="05000000000000000000" pitchFamily="2" charset="2"/>
              <a:buChar char="p"/>
            </a:pPr>
            <a:r>
              <a:rPr lang="zh-CN" altLang="en-US" sz="1600" dirty="0">
                <a:solidFill>
                  <a:schemeClr val="bg1"/>
                </a:solidFill>
                <a:latin typeface="微软雅黑" panose="020B0503020204020204" pitchFamily="34" charset="-122"/>
                <a:ea typeface="微软雅黑" panose="020B0503020204020204" pitchFamily="34" charset="-122"/>
              </a:rPr>
              <a:t>水印提取衡量标准</a:t>
            </a:r>
          </a:p>
        </p:txBody>
      </p:sp>
      <p:sp>
        <p:nvSpPr>
          <p:cNvPr id="30" name="矩形 29">
            <a:extLst>
              <a:ext uri="{FF2B5EF4-FFF2-40B4-BE49-F238E27FC236}">
                <a16:creationId xmlns:a16="http://schemas.microsoft.com/office/drawing/2014/main" id="{A4BE2574-E265-4B2B-9B70-31E9921F9434}"/>
              </a:ext>
            </a:extLst>
          </p:cNvPr>
          <p:cNvSpPr/>
          <p:nvPr/>
        </p:nvSpPr>
        <p:spPr>
          <a:xfrm>
            <a:off x="5299769" y="2095875"/>
            <a:ext cx="4399188" cy="1674048"/>
          </a:xfrm>
          <a:prstGeom prst="rect">
            <a:avLst/>
          </a:prstGeom>
        </p:spPr>
        <p:txBody>
          <a:bodyPr wrap="square">
            <a:spAutoFit/>
          </a:bodyPr>
          <a:lstStyle/>
          <a:p>
            <a:pPr marL="285750" lvl="0" indent="-285750">
              <a:lnSpc>
                <a:spcPct val="150000"/>
              </a:lnSpc>
              <a:buSzPct val="75000"/>
              <a:buFont typeface="Wingdings" panose="05000000000000000000" pitchFamily="2" charset="2"/>
              <a:buChar char="n"/>
            </a:pPr>
            <a:r>
              <a:rPr lang="zh-CN" altLang="en-US" sz="1400" dirty="0">
                <a:latin typeface="Times New Roman" panose="02020603050405020304" pitchFamily="18" charset="0"/>
                <a:cs typeface="Times New Roman" panose="02020603050405020304" pitchFamily="18" charset="0"/>
              </a:rPr>
              <a:t>对于嵌入网络</a:t>
            </a:r>
            <a:r>
              <a:rPr lang="en-US" altLang="zh-CN" sz="1400" dirty="0">
                <a:latin typeface="Times New Roman" panose="02020603050405020304" pitchFamily="18" charset="0"/>
                <a:cs typeface="Times New Roman" panose="02020603050405020304" pitchFamily="18" charset="0"/>
              </a:rPr>
              <a:t> </a:t>
            </a:r>
            <a:r>
              <a:rPr lang="en-US" altLang="zh-CN" sz="1400" b="1" dirty="0">
                <a:latin typeface="Times New Roman" panose="02020603050405020304" pitchFamily="18" charset="0"/>
                <a:cs typeface="Times New Roman" panose="02020603050405020304" pitchFamily="18" charset="0"/>
              </a:rPr>
              <a:t>H </a:t>
            </a:r>
            <a:r>
              <a:rPr lang="en-US" altLang="zh-CN" sz="1400" dirty="0">
                <a:latin typeface="Times New Roman" panose="02020603050405020304" pitchFamily="18" charset="0"/>
                <a:cs typeface="Times New Roman" panose="02020603050405020304" pitchFamily="18" charset="0"/>
              </a:rPr>
              <a:t>and </a:t>
            </a:r>
            <a:r>
              <a:rPr lang="zh-CN" altLang="en-US" sz="1400" dirty="0">
                <a:latin typeface="Times New Roman" panose="02020603050405020304" pitchFamily="18" charset="0"/>
                <a:cs typeface="Times New Roman" panose="02020603050405020304" pitchFamily="18" charset="0"/>
              </a:rPr>
              <a:t>默认替代模型</a:t>
            </a:r>
            <a:r>
              <a:rPr lang="en-US" altLang="zh-CN" sz="1400" b="1" dirty="0">
                <a:latin typeface="Times New Roman" panose="02020603050405020304" pitchFamily="18" charset="0"/>
                <a:cs typeface="Times New Roman" panose="02020603050405020304" pitchFamily="18" charset="0"/>
              </a:rPr>
              <a:t>SM</a:t>
            </a:r>
            <a:r>
              <a:rPr lang="en-US" altLang="zh-CN" sz="1400" dirty="0">
                <a:latin typeface="Times New Roman" panose="02020603050405020304" pitchFamily="18" charset="0"/>
                <a:cs typeface="Times New Roman" panose="02020603050405020304" pitchFamily="18" charset="0"/>
              </a:rPr>
              <a:t>: </a:t>
            </a:r>
            <a:r>
              <a:rPr lang="zh-CN" altLang="en-US" sz="1400" dirty="0">
                <a:latin typeface="Times New Roman" panose="02020603050405020304" pitchFamily="18" charset="0"/>
                <a:cs typeface="Times New Roman" panose="02020603050405020304" pitchFamily="18" charset="0"/>
              </a:rPr>
              <a:t>采用</a:t>
            </a:r>
            <a:r>
              <a:rPr lang="en-US" altLang="zh-CN" sz="1400" b="1" dirty="0">
                <a:solidFill>
                  <a:srgbClr val="C00000"/>
                </a:solidFill>
                <a:latin typeface="Times New Roman" panose="02020603050405020304" pitchFamily="18" charset="0"/>
                <a:cs typeface="Times New Roman" panose="02020603050405020304" pitchFamily="18" charset="0"/>
              </a:rPr>
              <a:t>UNet</a:t>
            </a:r>
            <a:r>
              <a:rPr lang="zh-CN" altLang="en-US" sz="1400" b="1" dirty="0">
                <a:solidFill>
                  <a:srgbClr val="C00000"/>
                </a:solidFill>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(Ronneberger, Fischer, and Brox 2015)</a:t>
            </a:r>
            <a:endParaRPr lang="en-US" altLang="zh-CN" sz="1400" b="1" dirty="0">
              <a:solidFill>
                <a:schemeClr val="accent1">
                  <a:lumMod val="50000"/>
                </a:schemeClr>
              </a:solidFill>
              <a:latin typeface="Times New Roman" panose="02020603050405020304" pitchFamily="18" charset="0"/>
              <a:cs typeface="Times New Roman" panose="02020603050405020304" pitchFamily="18" charset="0"/>
            </a:endParaRPr>
          </a:p>
          <a:p>
            <a:pPr marL="285750" indent="-285750">
              <a:lnSpc>
                <a:spcPct val="150000"/>
              </a:lnSpc>
              <a:buSzPct val="75000"/>
              <a:buFont typeface="Wingdings" panose="05000000000000000000" pitchFamily="2" charset="2"/>
              <a:buChar char="n"/>
            </a:pPr>
            <a:r>
              <a:rPr lang="zh-CN" altLang="en-US" sz="1400" dirty="0">
                <a:latin typeface="Times New Roman" panose="02020603050405020304" pitchFamily="18" charset="0"/>
                <a:cs typeface="Times New Roman" panose="02020603050405020304" pitchFamily="18" charset="0"/>
              </a:rPr>
              <a:t>对于提取网络</a:t>
            </a:r>
            <a:r>
              <a:rPr lang="en-US" altLang="zh-CN" sz="1400" b="1" dirty="0">
                <a:latin typeface="Times New Roman" panose="02020603050405020304" pitchFamily="18" charset="0"/>
                <a:cs typeface="Times New Roman" panose="02020603050405020304" pitchFamily="18" charset="0"/>
              </a:rPr>
              <a:t>R</a:t>
            </a:r>
            <a:r>
              <a:rPr lang="en-US" altLang="zh-CN" sz="1400" dirty="0">
                <a:latin typeface="Times New Roman" panose="02020603050405020304" pitchFamily="18" charset="0"/>
                <a:cs typeface="Times New Roman" panose="02020603050405020304" pitchFamily="18" charset="0"/>
              </a:rPr>
              <a:t>: </a:t>
            </a:r>
            <a:r>
              <a:rPr lang="zh-CN" altLang="en-US" sz="1400" dirty="0">
                <a:latin typeface="Times New Roman" panose="02020603050405020304" pitchFamily="18" charset="0"/>
                <a:cs typeface="Times New Roman" panose="02020603050405020304" pitchFamily="18" charset="0"/>
              </a:rPr>
              <a:t>我们发现</a:t>
            </a:r>
            <a:r>
              <a:rPr lang="en-US" altLang="zh-CN" sz="1400" b="1" dirty="0">
                <a:solidFill>
                  <a:srgbClr val="C00000"/>
                </a:solidFill>
                <a:latin typeface="Times New Roman" panose="02020603050405020304" pitchFamily="18" charset="0"/>
                <a:cs typeface="Times New Roman" panose="02020603050405020304" pitchFamily="18" charset="0"/>
              </a:rPr>
              <a:t>CEILNet</a:t>
            </a:r>
            <a:r>
              <a:rPr lang="en-US" altLang="zh-CN" sz="1400" b="1"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 (Fan et al. 2017) </a:t>
            </a:r>
            <a:r>
              <a:rPr lang="zh-CN" altLang="en-US" sz="1400" dirty="0">
                <a:latin typeface="Times New Roman" panose="02020603050405020304" pitchFamily="18" charset="0"/>
                <a:cs typeface="Times New Roman" panose="02020603050405020304" pitchFamily="18" charset="0"/>
              </a:rPr>
              <a:t>效果更好</a:t>
            </a:r>
            <a:endParaRPr lang="en-US" altLang="zh-CN" sz="1400" dirty="0">
              <a:latin typeface="Times New Roman" panose="02020603050405020304" pitchFamily="18" charset="0"/>
              <a:cs typeface="Times New Roman" panose="02020603050405020304" pitchFamily="18" charset="0"/>
            </a:endParaRPr>
          </a:p>
          <a:p>
            <a:pPr marL="285750" indent="-285750">
              <a:lnSpc>
                <a:spcPct val="150000"/>
              </a:lnSpc>
              <a:buSzPct val="75000"/>
              <a:buFont typeface="Wingdings" panose="05000000000000000000" pitchFamily="2" charset="2"/>
              <a:buChar char="n"/>
            </a:pPr>
            <a:r>
              <a:rPr lang="zh-CN" altLang="en-US" sz="1400" dirty="0">
                <a:latin typeface="Times New Roman" panose="02020603050405020304" pitchFamily="18" charset="0"/>
                <a:cs typeface="Times New Roman" panose="02020603050405020304" pitchFamily="18" charset="0"/>
              </a:rPr>
              <a:t>对于判别网络</a:t>
            </a:r>
            <a:r>
              <a:rPr lang="en-US" altLang="zh-CN" sz="1400" b="1" dirty="0">
                <a:latin typeface="Times New Roman" panose="02020603050405020304" pitchFamily="18" charset="0"/>
                <a:cs typeface="Times New Roman" panose="02020603050405020304" pitchFamily="18" charset="0"/>
              </a:rPr>
              <a:t>D</a:t>
            </a:r>
            <a:r>
              <a:rPr lang="en-US" altLang="zh-CN" sz="1400" dirty="0">
                <a:latin typeface="Times New Roman" panose="02020603050405020304" pitchFamily="18" charset="0"/>
                <a:cs typeface="Times New Roman" panose="02020603050405020304" pitchFamily="18" charset="0"/>
              </a:rPr>
              <a:t>: </a:t>
            </a:r>
            <a:r>
              <a:rPr lang="zh-CN" altLang="en-US" sz="1400" dirty="0">
                <a:latin typeface="Times New Roman" panose="02020603050405020304" pitchFamily="18" charset="0"/>
                <a:cs typeface="Times New Roman" panose="02020603050405020304" pitchFamily="18" charset="0"/>
              </a:rPr>
              <a:t>采用</a:t>
            </a:r>
            <a:r>
              <a:rPr lang="en-US" altLang="zh-CN" sz="1400" b="1" dirty="0">
                <a:solidFill>
                  <a:srgbClr val="C00000"/>
                </a:solidFill>
                <a:latin typeface="Times New Roman" panose="02020603050405020304" pitchFamily="18" charset="0"/>
                <a:cs typeface="Times New Roman" panose="02020603050405020304" pitchFamily="18" charset="0"/>
              </a:rPr>
              <a:t>PatchGAN</a:t>
            </a:r>
            <a:r>
              <a:rPr lang="zh-CN" altLang="en-US" sz="1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(Isola et al. 2017)</a:t>
            </a:r>
          </a:p>
        </p:txBody>
      </p:sp>
      <p:pic>
        <p:nvPicPr>
          <p:cNvPr id="31" name="图片 30">
            <a:extLst>
              <a:ext uri="{FF2B5EF4-FFF2-40B4-BE49-F238E27FC236}">
                <a16:creationId xmlns:a16="http://schemas.microsoft.com/office/drawing/2014/main" id="{93180547-A740-4967-BF0A-55E5648AE1D3}"/>
              </a:ext>
            </a:extLst>
          </p:cNvPr>
          <p:cNvPicPr>
            <a:picLocks noChangeAspect="1"/>
          </p:cNvPicPr>
          <p:nvPr/>
        </p:nvPicPr>
        <p:blipFill>
          <a:blip r:embed="rId9"/>
          <a:stretch>
            <a:fillRect/>
          </a:stretch>
        </p:blipFill>
        <p:spPr>
          <a:xfrm>
            <a:off x="6057253" y="4953172"/>
            <a:ext cx="1616605" cy="536017"/>
          </a:xfrm>
          <a:prstGeom prst="rect">
            <a:avLst/>
          </a:prstGeom>
        </p:spPr>
      </p:pic>
      <p:sp>
        <p:nvSpPr>
          <p:cNvPr id="32" name="矩形 31">
            <a:extLst>
              <a:ext uri="{FF2B5EF4-FFF2-40B4-BE49-F238E27FC236}">
                <a16:creationId xmlns:a16="http://schemas.microsoft.com/office/drawing/2014/main" id="{B22BAF79-B951-4245-B0F1-BF3C7FD72A1B}"/>
              </a:ext>
            </a:extLst>
          </p:cNvPr>
          <p:cNvSpPr/>
          <p:nvPr/>
        </p:nvSpPr>
        <p:spPr>
          <a:xfrm>
            <a:off x="5333253" y="4562117"/>
            <a:ext cx="2000334" cy="340093"/>
          </a:xfrm>
          <a:prstGeom prst="rect">
            <a:avLst/>
          </a:prstGeom>
        </p:spPr>
        <p:txBody>
          <a:bodyPr wrap="square">
            <a:spAutoFit/>
          </a:bodyPr>
          <a:lstStyle/>
          <a:p>
            <a:pPr marL="285750" lvl="0" indent="-285750">
              <a:lnSpc>
                <a:spcPct val="150000"/>
              </a:lnSpc>
              <a:buSzPct val="75000"/>
              <a:buFont typeface="Wingdings" panose="05000000000000000000" pitchFamily="2" charset="2"/>
              <a:buChar char="n"/>
            </a:pPr>
            <a:r>
              <a:rPr lang="zh-CN" altLang="en-US" sz="1200" b="1" dirty="0">
                <a:latin typeface="Times New Roman" panose="02020603050405020304" pitchFamily="18" charset="0"/>
                <a:cs typeface="Times New Roman" panose="02020603050405020304" pitchFamily="18" charset="0"/>
              </a:rPr>
              <a:t>归一化相关系数 </a:t>
            </a:r>
            <a:r>
              <a:rPr lang="en-US" altLang="zh-CN" sz="1200" b="1" dirty="0">
                <a:solidFill>
                  <a:srgbClr val="C00000"/>
                </a:solidFill>
                <a:latin typeface="Times New Roman" panose="02020603050405020304" pitchFamily="18" charset="0"/>
                <a:cs typeface="Times New Roman" panose="02020603050405020304" pitchFamily="18" charset="0"/>
              </a:rPr>
              <a:t>NC</a:t>
            </a:r>
            <a:endParaRPr lang="en-US" altLang="zh-CN" sz="1200" dirty="0">
              <a:solidFill>
                <a:srgbClr val="C00000"/>
              </a:solidFill>
              <a:latin typeface="Times New Roman" panose="02020603050405020304" pitchFamily="18" charset="0"/>
              <a:cs typeface="Times New Roman" panose="02020603050405020304" pitchFamily="18" charset="0"/>
            </a:endParaRPr>
          </a:p>
        </p:txBody>
      </p:sp>
      <p:sp>
        <p:nvSpPr>
          <p:cNvPr id="33" name="矩形 32">
            <a:extLst>
              <a:ext uri="{FF2B5EF4-FFF2-40B4-BE49-F238E27FC236}">
                <a16:creationId xmlns:a16="http://schemas.microsoft.com/office/drawing/2014/main" id="{974DB3C5-4CAB-49FC-A54D-1A36A8355F72}"/>
              </a:ext>
            </a:extLst>
          </p:cNvPr>
          <p:cNvSpPr/>
          <p:nvPr/>
        </p:nvSpPr>
        <p:spPr>
          <a:xfrm>
            <a:off x="5333253" y="5531718"/>
            <a:ext cx="2000334" cy="340093"/>
          </a:xfrm>
          <a:prstGeom prst="rect">
            <a:avLst/>
          </a:prstGeom>
        </p:spPr>
        <p:txBody>
          <a:bodyPr wrap="square">
            <a:spAutoFit/>
          </a:bodyPr>
          <a:lstStyle/>
          <a:p>
            <a:pPr marL="285750" lvl="0" indent="-285750">
              <a:lnSpc>
                <a:spcPct val="150000"/>
              </a:lnSpc>
              <a:buSzPct val="75000"/>
              <a:buFont typeface="Wingdings" panose="05000000000000000000" pitchFamily="2" charset="2"/>
              <a:buChar char="n"/>
            </a:pPr>
            <a:r>
              <a:rPr lang="zh-CN" altLang="en-US" sz="1200" b="1" dirty="0">
                <a:latin typeface="Times New Roman" panose="02020603050405020304" pitchFamily="18" charset="0"/>
                <a:cs typeface="Times New Roman" panose="02020603050405020304" pitchFamily="18" charset="0"/>
              </a:rPr>
              <a:t>分类器 </a:t>
            </a:r>
            <a:r>
              <a:rPr lang="en-US" altLang="zh-CN" sz="1200" b="1" dirty="0">
                <a:solidFill>
                  <a:srgbClr val="C00000"/>
                </a:solidFill>
                <a:latin typeface="Times New Roman" panose="02020603050405020304" pitchFamily="18" charset="0"/>
                <a:cs typeface="Times New Roman" panose="02020603050405020304" pitchFamily="18" charset="0"/>
              </a:rPr>
              <a:t>C</a:t>
            </a:r>
            <a:endParaRPr lang="en-US" altLang="zh-CN" sz="1200" dirty="0">
              <a:solidFill>
                <a:srgbClr val="C00000"/>
              </a:solidFill>
              <a:latin typeface="Times New Roman" panose="02020603050405020304" pitchFamily="18" charset="0"/>
              <a:cs typeface="Times New Roman" panose="02020603050405020304" pitchFamily="18" charset="0"/>
            </a:endParaRPr>
          </a:p>
        </p:txBody>
      </p:sp>
      <p:pic>
        <p:nvPicPr>
          <p:cNvPr id="34" name="图片 33">
            <a:extLst>
              <a:ext uri="{FF2B5EF4-FFF2-40B4-BE49-F238E27FC236}">
                <a16:creationId xmlns:a16="http://schemas.microsoft.com/office/drawing/2014/main" id="{66C1E502-7741-4807-AF1A-539B4CF76664}"/>
              </a:ext>
            </a:extLst>
          </p:cNvPr>
          <p:cNvPicPr>
            <a:picLocks noChangeAspect="1"/>
          </p:cNvPicPr>
          <p:nvPr/>
        </p:nvPicPr>
        <p:blipFill>
          <a:blip r:embed="rId10"/>
          <a:stretch>
            <a:fillRect/>
          </a:stretch>
        </p:blipFill>
        <p:spPr>
          <a:xfrm>
            <a:off x="5534551" y="5876302"/>
            <a:ext cx="2949037" cy="551640"/>
          </a:xfrm>
          <a:prstGeom prst="rect">
            <a:avLst/>
          </a:prstGeom>
        </p:spPr>
      </p:pic>
      <p:sp>
        <p:nvSpPr>
          <p:cNvPr id="35" name="矩形 34">
            <a:extLst>
              <a:ext uri="{FF2B5EF4-FFF2-40B4-BE49-F238E27FC236}">
                <a16:creationId xmlns:a16="http://schemas.microsoft.com/office/drawing/2014/main" id="{2549C000-6ACC-444B-ACAB-4C8AF4AEB554}"/>
              </a:ext>
            </a:extLst>
          </p:cNvPr>
          <p:cNvSpPr/>
          <p:nvPr/>
        </p:nvSpPr>
        <p:spPr>
          <a:xfrm>
            <a:off x="5105068" y="1563374"/>
            <a:ext cx="4690727" cy="2229391"/>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矩形 35">
            <a:extLst>
              <a:ext uri="{FF2B5EF4-FFF2-40B4-BE49-F238E27FC236}">
                <a16:creationId xmlns:a16="http://schemas.microsoft.com/office/drawing/2014/main" id="{83F433F0-71D7-46B8-8571-A3EC4D179B66}"/>
              </a:ext>
            </a:extLst>
          </p:cNvPr>
          <p:cNvSpPr/>
          <p:nvPr/>
        </p:nvSpPr>
        <p:spPr>
          <a:xfrm>
            <a:off x="5103063" y="3963674"/>
            <a:ext cx="4715467" cy="2618293"/>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7" name="文本框 36">
            <a:extLst>
              <a:ext uri="{FF2B5EF4-FFF2-40B4-BE49-F238E27FC236}">
                <a16:creationId xmlns:a16="http://schemas.microsoft.com/office/drawing/2014/main" id="{D393AEEB-6EAA-4F7A-8DC9-CBD22DA19A3C}"/>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鲁棒的图像处理模型水印</a:t>
            </a:r>
          </a:p>
        </p:txBody>
      </p:sp>
    </p:spTree>
    <p:extLst>
      <p:ext uri="{BB962C8B-B14F-4D97-AF65-F5344CB8AC3E}">
        <p14:creationId xmlns:p14="http://schemas.microsoft.com/office/powerpoint/2010/main" val="1406667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1916151" y="-1600827"/>
            <a:ext cx="591950" cy="4428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矩形 4">
            <a:extLst>
              <a:ext uri="{FF2B5EF4-FFF2-40B4-BE49-F238E27FC236}">
                <a16:creationId xmlns:a16="http://schemas.microsoft.com/office/drawing/2014/main" id="{51C7EB2E-C589-4C12-BCF4-310B5AA750B0}"/>
              </a:ext>
            </a:extLst>
          </p:cNvPr>
          <p:cNvSpPr/>
          <p:nvPr/>
        </p:nvSpPr>
        <p:spPr>
          <a:xfrm>
            <a:off x="965102" y="1217092"/>
            <a:ext cx="2723328"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算法框架拓展</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0BDAA295-429E-4A8F-9E7E-9B4236F8644C}"/>
              </a:ext>
            </a:extLst>
          </p:cNvPr>
          <p:cNvSpPr/>
          <p:nvPr/>
        </p:nvSpPr>
        <p:spPr>
          <a:xfrm>
            <a:off x="1573262" y="1662089"/>
            <a:ext cx="8056841" cy="2508476"/>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文本框 6">
            <a:extLst>
              <a:ext uri="{FF2B5EF4-FFF2-40B4-BE49-F238E27FC236}">
                <a16:creationId xmlns:a16="http://schemas.microsoft.com/office/drawing/2014/main" id="{6205E1E2-3EF8-49E1-84FA-EC3A166DEE65}"/>
              </a:ext>
            </a:extLst>
          </p:cNvPr>
          <p:cNvSpPr txBox="1"/>
          <p:nvPr/>
        </p:nvSpPr>
        <p:spPr>
          <a:xfrm>
            <a:off x="1796956" y="1735687"/>
            <a:ext cx="1618614" cy="338554"/>
          </a:xfrm>
          <a:prstGeom prst="rect">
            <a:avLst/>
          </a:prstGeom>
          <a:solidFill>
            <a:srgbClr val="2F5597"/>
          </a:solidFill>
        </p:spPr>
        <p:txBody>
          <a:bodyPr wrap="square">
            <a:spAutoFit/>
          </a:bodyPr>
          <a:lstStyle/>
          <a:p>
            <a:pPr marL="285750" indent="-285750">
              <a:buFont typeface="Wingdings" panose="05000000000000000000" pitchFamily="2" charset="2"/>
              <a:buChar char="p"/>
            </a:pPr>
            <a:r>
              <a:rPr lang="zh-CN" altLang="en-US" sz="1600" dirty="0">
                <a:solidFill>
                  <a:schemeClr val="bg1"/>
                </a:solidFill>
                <a:latin typeface="微软雅黑" panose="020B0503020204020204" pitchFamily="34" charset="-122"/>
                <a:ea typeface="微软雅黑" panose="020B0503020204020204" pitchFamily="34" charset="-122"/>
              </a:rPr>
              <a:t>多水印方案</a:t>
            </a:r>
          </a:p>
        </p:txBody>
      </p:sp>
      <p:pic>
        <p:nvPicPr>
          <p:cNvPr id="8" name="图片 7">
            <a:extLst>
              <a:ext uri="{FF2B5EF4-FFF2-40B4-BE49-F238E27FC236}">
                <a16:creationId xmlns:a16="http://schemas.microsoft.com/office/drawing/2014/main" id="{8983E887-9CCB-4ECF-9F9D-D006083E8446}"/>
              </a:ext>
            </a:extLst>
          </p:cNvPr>
          <p:cNvPicPr>
            <a:picLocks noChangeAspect="1"/>
          </p:cNvPicPr>
          <p:nvPr/>
        </p:nvPicPr>
        <p:blipFill>
          <a:blip r:embed="rId2"/>
          <a:stretch>
            <a:fillRect/>
          </a:stretch>
        </p:blipFill>
        <p:spPr>
          <a:xfrm>
            <a:off x="1749348" y="2242266"/>
            <a:ext cx="7704667" cy="1815614"/>
          </a:xfrm>
          <a:prstGeom prst="rect">
            <a:avLst/>
          </a:prstGeom>
        </p:spPr>
      </p:pic>
      <p:sp>
        <p:nvSpPr>
          <p:cNvPr id="9" name="文本框 8">
            <a:extLst>
              <a:ext uri="{FF2B5EF4-FFF2-40B4-BE49-F238E27FC236}">
                <a16:creationId xmlns:a16="http://schemas.microsoft.com/office/drawing/2014/main" id="{01C62E2A-AE58-450C-B4AD-ED98F10F14E9}"/>
              </a:ext>
            </a:extLst>
          </p:cNvPr>
          <p:cNvSpPr txBox="1"/>
          <p:nvPr/>
        </p:nvSpPr>
        <p:spPr>
          <a:xfrm>
            <a:off x="3688429" y="1759986"/>
            <a:ext cx="5941671" cy="403957"/>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zh-CN" altLang="en-US" sz="1600" dirty="0">
                <a:latin typeface="楷体" panose="02010609060101010101" pitchFamily="49" charset="-122"/>
                <a:ea typeface="楷体" panose="02010609060101010101" pitchFamily="49" charset="-122"/>
              </a:rPr>
              <a:t>一个嵌入网络和一个提取网络分别实现</a:t>
            </a:r>
            <a:r>
              <a:rPr lang="zh-CN" altLang="en-US" sz="1600" b="1" dirty="0">
                <a:solidFill>
                  <a:srgbClr val="C00000"/>
                </a:solidFill>
                <a:latin typeface="楷体" panose="02010609060101010101" pitchFamily="49" charset="-122"/>
                <a:ea typeface="楷体" panose="02010609060101010101" pitchFamily="49" charset="-122"/>
              </a:rPr>
              <a:t>不同</a:t>
            </a:r>
            <a:r>
              <a:rPr lang="zh-CN" altLang="en-US" sz="1600" dirty="0">
                <a:latin typeface="楷体" panose="02010609060101010101" pitchFamily="49" charset="-122"/>
                <a:ea typeface="楷体" panose="02010609060101010101" pitchFamily="49" charset="-122"/>
              </a:rPr>
              <a:t>水印的嵌入提取</a:t>
            </a:r>
            <a:endParaRPr lang="en-US" altLang="zh-CN" sz="1600" dirty="0">
              <a:latin typeface="楷体" panose="02010609060101010101" pitchFamily="49" charset="-122"/>
              <a:ea typeface="楷体" panose="02010609060101010101" pitchFamily="49" charset="-122"/>
            </a:endParaRPr>
          </a:p>
        </p:txBody>
      </p:sp>
      <p:sp>
        <p:nvSpPr>
          <p:cNvPr id="10" name="矩形 9">
            <a:extLst>
              <a:ext uri="{FF2B5EF4-FFF2-40B4-BE49-F238E27FC236}">
                <a16:creationId xmlns:a16="http://schemas.microsoft.com/office/drawing/2014/main" id="{A5D708B7-3C63-43B6-B895-A04E6338B5E5}"/>
              </a:ext>
            </a:extLst>
          </p:cNvPr>
          <p:cNvSpPr/>
          <p:nvPr/>
        </p:nvSpPr>
        <p:spPr>
          <a:xfrm>
            <a:off x="1573260" y="4334375"/>
            <a:ext cx="8056841" cy="2376188"/>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1" name="图片 10">
            <a:extLst>
              <a:ext uri="{FF2B5EF4-FFF2-40B4-BE49-F238E27FC236}">
                <a16:creationId xmlns:a16="http://schemas.microsoft.com/office/drawing/2014/main" id="{A3814173-D048-4502-B3E9-02CA5ACD33D0}"/>
              </a:ext>
            </a:extLst>
          </p:cNvPr>
          <p:cNvPicPr>
            <a:picLocks noChangeAspect="1"/>
          </p:cNvPicPr>
          <p:nvPr/>
        </p:nvPicPr>
        <p:blipFill rotWithShape="1">
          <a:blip r:embed="rId3"/>
          <a:srcRect t="31757"/>
          <a:stretch/>
        </p:blipFill>
        <p:spPr>
          <a:xfrm>
            <a:off x="5899583" y="4523927"/>
            <a:ext cx="3405363" cy="2074495"/>
          </a:xfrm>
          <a:prstGeom prst="rect">
            <a:avLst/>
          </a:prstGeom>
        </p:spPr>
      </p:pic>
      <p:pic>
        <p:nvPicPr>
          <p:cNvPr id="12" name="图片 11">
            <a:extLst>
              <a:ext uri="{FF2B5EF4-FFF2-40B4-BE49-F238E27FC236}">
                <a16:creationId xmlns:a16="http://schemas.microsoft.com/office/drawing/2014/main" id="{EC7FF345-68C1-4348-A47E-33EE731D7E6A}"/>
              </a:ext>
            </a:extLst>
          </p:cNvPr>
          <p:cNvPicPr>
            <a:picLocks noChangeAspect="1"/>
          </p:cNvPicPr>
          <p:nvPr/>
        </p:nvPicPr>
        <p:blipFill rotWithShape="1">
          <a:blip r:embed="rId3"/>
          <a:srcRect b="68280"/>
          <a:stretch/>
        </p:blipFill>
        <p:spPr>
          <a:xfrm>
            <a:off x="1985748" y="5665278"/>
            <a:ext cx="3405363" cy="964232"/>
          </a:xfrm>
          <a:prstGeom prst="rect">
            <a:avLst/>
          </a:prstGeom>
        </p:spPr>
      </p:pic>
      <p:sp>
        <p:nvSpPr>
          <p:cNvPr id="13" name="文本框 12">
            <a:extLst>
              <a:ext uri="{FF2B5EF4-FFF2-40B4-BE49-F238E27FC236}">
                <a16:creationId xmlns:a16="http://schemas.microsoft.com/office/drawing/2014/main" id="{C8FA9449-BC7D-4440-83FF-7A22F418899B}"/>
              </a:ext>
            </a:extLst>
          </p:cNvPr>
          <p:cNvSpPr txBox="1"/>
          <p:nvPr/>
        </p:nvSpPr>
        <p:spPr>
          <a:xfrm>
            <a:off x="1796956" y="4458754"/>
            <a:ext cx="1859914" cy="338554"/>
          </a:xfrm>
          <a:prstGeom prst="rect">
            <a:avLst/>
          </a:prstGeom>
          <a:solidFill>
            <a:srgbClr val="2F5597"/>
          </a:solidFill>
        </p:spPr>
        <p:txBody>
          <a:bodyPr wrap="square">
            <a:spAutoFit/>
          </a:bodyPr>
          <a:lstStyle/>
          <a:p>
            <a:pPr marL="285750" indent="-285750">
              <a:buFont typeface="Wingdings" panose="05000000000000000000" pitchFamily="2" charset="2"/>
              <a:buChar char="p"/>
            </a:pPr>
            <a:r>
              <a:rPr lang="zh-CN" altLang="en-US" sz="1600" dirty="0">
                <a:solidFill>
                  <a:schemeClr val="bg1"/>
                </a:solidFill>
                <a:latin typeface="微软雅黑" panose="020B0503020204020204" pitchFamily="34" charset="-122"/>
                <a:ea typeface="微软雅黑" panose="020B0503020204020204" pitchFamily="34" charset="-122"/>
              </a:rPr>
              <a:t>融合模型方案</a:t>
            </a:r>
          </a:p>
        </p:txBody>
      </p:sp>
      <p:sp>
        <p:nvSpPr>
          <p:cNvPr id="14" name="文本框 13">
            <a:extLst>
              <a:ext uri="{FF2B5EF4-FFF2-40B4-BE49-F238E27FC236}">
                <a16:creationId xmlns:a16="http://schemas.microsoft.com/office/drawing/2014/main" id="{35DCF21E-DD45-4BAF-90F4-D79440ADE3F7}"/>
              </a:ext>
            </a:extLst>
          </p:cNvPr>
          <p:cNvSpPr txBox="1"/>
          <p:nvPr/>
        </p:nvSpPr>
        <p:spPr>
          <a:xfrm>
            <a:off x="1683598" y="4872973"/>
            <a:ext cx="3884273" cy="688202"/>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zh-CN" altLang="en-US" sz="1400" dirty="0">
                <a:latin typeface="楷体" panose="02010609060101010101" pitchFamily="49" charset="-122"/>
                <a:ea typeface="楷体" panose="02010609060101010101" pitchFamily="49" charset="-122"/>
              </a:rPr>
              <a:t>融合模型既学习了</a:t>
            </a:r>
            <a:r>
              <a:rPr lang="zh-CN" altLang="en-US" sz="1400" b="1" dirty="0">
                <a:solidFill>
                  <a:srgbClr val="C00000"/>
                </a:solidFill>
                <a:latin typeface="楷体" panose="02010609060101010101" pitchFamily="49" charset="-122"/>
                <a:ea typeface="楷体" panose="02010609060101010101" pitchFamily="49" charset="-122"/>
              </a:rPr>
              <a:t>原有</a:t>
            </a:r>
            <a:r>
              <a:rPr lang="zh-CN" altLang="en-US" sz="1400" dirty="0">
                <a:latin typeface="楷体" panose="02010609060101010101" pitchFamily="49" charset="-122"/>
                <a:ea typeface="楷体" panose="02010609060101010101" pitchFamily="49" charset="-122"/>
              </a:rPr>
              <a:t>的图像处理任务，也在提取端的指导下学习了</a:t>
            </a:r>
            <a:r>
              <a:rPr lang="zh-CN" altLang="en-US" sz="1400" b="1" dirty="0">
                <a:solidFill>
                  <a:srgbClr val="C00000"/>
                </a:solidFill>
                <a:latin typeface="楷体" panose="02010609060101010101" pitchFamily="49" charset="-122"/>
                <a:ea typeface="楷体" panose="02010609060101010101" pitchFamily="49" charset="-122"/>
              </a:rPr>
              <a:t>水印嵌入</a:t>
            </a:r>
            <a:r>
              <a:rPr lang="zh-CN" altLang="en-US" sz="1400" dirty="0">
                <a:latin typeface="楷体" panose="02010609060101010101" pitchFamily="49" charset="-122"/>
                <a:ea typeface="楷体" panose="02010609060101010101" pitchFamily="49" charset="-122"/>
              </a:rPr>
              <a:t>的任务</a:t>
            </a:r>
            <a:endParaRPr lang="en-US" altLang="zh-CN" sz="1400" dirty="0">
              <a:latin typeface="楷体" panose="02010609060101010101" pitchFamily="49" charset="-122"/>
              <a:ea typeface="楷体" panose="02010609060101010101" pitchFamily="49" charset="-122"/>
            </a:endParaRPr>
          </a:p>
        </p:txBody>
      </p:sp>
      <p:sp>
        <p:nvSpPr>
          <p:cNvPr id="15" name="文本框 14">
            <a:extLst>
              <a:ext uri="{FF2B5EF4-FFF2-40B4-BE49-F238E27FC236}">
                <a16:creationId xmlns:a16="http://schemas.microsoft.com/office/drawing/2014/main" id="{2C5C0600-A9BB-433F-AF12-78BE850EEA72}"/>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鲁棒的图像处理模型水印</a:t>
            </a:r>
          </a:p>
        </p:txBody>
      </p:sp>
    </p:spTree>
    <p:extLst>
      <p:ext uri="{BB962C8B-B14F-4D97-AF65-F5344CB8AC3E}">
        <p14:creationId xmlns:p14="http://schemas.microsoft.com/office/powerpoint/2010/main" val="2547518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1916151" y="-1600827"/>
            <a:ext cx="591950" cy="4428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25" name="矩形 24">
            <a:extLst>
              <a:ext uri="{FF2B5EF4-FFF2-40B4-BE49-F238E27FC236}">
                <a16:creationId xmlns:a16="http://schemas.microsoft.com/office/drawing/2014/main" id="{2AE3F349-7038-4CDB-9376-5C58E3B8A3D7}"/>
              </a:ext>
            </a:extLst>
          </p:cNvPr>
          <p:cNvSpPr/>
          <p:nvPr/>
        </p:nvSpPr>
        <p:spPr>
          <a:xfrm>
            <a:off x="432827" y="1330618"/>
            <a:ext cx="3333175"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实验列表</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AF9EA82D-F631-4723-891D-B908F8606892}"/>
              </a:ext>
            </a:extLst>
          </p:cNvPr>
          <p:cNvSpPr txBox="1"/>
          <p:nvPr/>
        </p:nvSpPr>
        <p:spPr>
          <a:xfrm>
            <a:off x="2021462" y="1928680"/>
            <a:ext cx="3465965"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-1</a:t>
            </a:r>
            <a:r>
              <a:rPr lang="zh-CN" altLang="en-US" sz="1600" dirty="0">
                <a:solidFill>
                  <a:schemeClr val="bg1"/>
                </a:solidFill>
                <a:latin typeface="微软雅黑" panose="020B0503020204020204" pitchFamily="34" charset="-122"/>
                <a:ea typeface="微软雅黑" panose="020B0503020204020204" pitchFamily="34" charset="-122"/>
              </a:rPr>
              <a:t>：深度不可见水印算法的性能</a:t>
            </a:r>
          </a:p>
        </p:txBody>
      </p:sp>
      <p:sp>
        <p:nvSpPr>
          <p:cNvPr id="27" name="文本框 26">
            <a:extLst>
              <a:ext uri="{FF2B5EF4-FFF2-40B4-BE49-F238E27FC236}">
                <a16:creationId xmlns:a16="http://schemas.microsoft.com/office/drawing/2014/main" id="{0F1512A0-0349-4823-BD50-9BF057392870}"/>
              </a:ext>
            </a:extLst>
          </p:cNvPr>
          <p:cNvSpPr txBox="1"/>
          <p:nvPr/>
        </p:nvSpPr>
        <p:spPr>
          <a:xfrm>
            <a:off x="2073371" y="2328540"/>
            <a:ext cx="4563912" cy="338554"/>
          </a:xfrm>
          <a:prstGeom prst="rect">
            <a:avLst/>
          </a:prstGeom>
          <a:noFill/>
        </p:spPr>
        <p:txBody>
          <a:bodyPr wrap="square">
            <a:spAutoFit/>
          </a:bodyPr>
          <a:lstStyle/>
          <a:p>
            <a:r>
              <a:rPr lang="zh-CN" altLang="en-US" sz="1600" dirty="0">
                <a:latin typeface="Times New Roman" panose="02020603050405020304" pitchFamily="18" charset="0"/>
                <a:ea typeface="楷体" panose="02010609060101010101" pitchFamily="49" charset="-122"/>
                <a:cs typeface="Times New Roman" panose="02020603050405020304" pitchFamily="18" charset="0"/>
              </a:rPr>
              <a:t>包括嵌入提取性能、在窃取攻击下的鲁棒性</a:t>
            </a:r>
          </a:p>
        </p:txBody>
      </p:sp>
      <p:sp>
        <p:nvSpPr>
          <p:cNvPr id="28" name="文本框 27">
            <a:extLst>
              <a:ext uri="{FF2B5EF4-FFF2-40B4-BE49-F238E27FC236}">
                <a16:creationId xmlns:a16="http://schemas.microsoft.com/office/drawing/2014/main" id="{00EB32D7-2118-4BE3-B316-BF5A49E88F87}"/>
              </a:ext>
            </a:extLst>
          </p:cNvPr>
          <p:cNvSpPr txBox="1"/>
          <p:nvPr/>
        </p:nvSpPr>
        <p:spPr>
          <a:xfrm>
            <a:off x="2021462" y="2780190"/>
            <a:ext cx="2687029"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-2</a:t>
            </a:r>
            <a:r>
              <a:rPr lang="zh-CN" altLang="en-US" sz="1600" dirty="0">
                <a:solidFill>
                  <a:schemeClr val="bg1"/>
                </a:solidFill>
                <a:latin typeface="微软雅黑" panose="020B0503020204020204" pitchFamily="34" charset="-122"/>
                <a:ea typeface="微软雅黑" panose="020B0503020204020204" pitchFamily="34" charset="-122"/>
              </a:rPr>
              <a:t>：和其他方法的比较</a:t>
            </a:r>
          </a:p>
        </p:txBody>
      </p:sp>
      <p:sp>
        <p:nvSpPr>
          <p:cNvPr id="29" name="文本框 28">
            <a:extLst>
              <a:ext uri="{FF2B5EF4-FFF2-40B4-BE49-F238E27FC236}">
                <a16:creationId xmlns:a16="http://schemas.microsoft.com/office/drawing/2014/main" id="{75B88A01-30AE-47DD-9595-A2DAFED83D6B}"/>
              </a:ext>
            </a:extLst>
          </p:cNvPr>
          <p:cNvSpPr txBox="1"/>
          <p:nvPr/>
        </p:nvSpPr>
        <p:spPr>
          <a:xfrm>
            <a:off x="2074071" y="3103246"/>
            <a:ext cx="6877170" cy="338554"/>
          </a:xfrm>
          <a:prstGeom prst="rect">
            <a:avLst/>
          </a:prstGeom>
          <a:noFill/>
        </p:spPr>
        <p:txBody>
          <a:bodyPr wrap="square">
            <a:spAutoFit/>
          </a:bodyPr>
          <a:lstStyle/>
          <a:p>
            <a:r>
              <a:rPr lang="zh-CN" altLang="en-US" sz="1600" dirty="0">
                <a:latin typeface="Times New Roman" panose="02020603050405020304" pitchFamily="18" charset="0"/>
                <a:ea typeface="楷体" panose="02010609060101010101" pitchFamily="49" charset="-122"/>
                <a:cs typeface="Times New Roman" panose="02020603050405020304" pitchFamily="18" charset="0"/>
              </a:rPr>
              <a:t>和传统的空域不可见水印算法以及常见的深度水印算法进行比较</a:t>
            </a:r>
          </a:p>
        </p:txBody>
      </p:sp>
      <p:sp>
        <p:nvSpPr>
          <p:cNvPr id="30" name="文本框 29">
            <a:extLst>
              <a:ext uri="{FF2B5EF4-FFF2-40B4-BE49-F238E27FC236}">
                <a16:creationId xmlns:a16="http://schemas.microsoft.com/office/drawing/2014/main" id="{1C8F4BBA-B339-44F3-99B7-C1457FD0482B}"/>
              </a:ext>
            </a:extLst>
          </p:cNvPr>
          <p:cNvSpPr txBox="1"/>
          <p:nvPr/>
        </p:nvSpPr>
        <p:spPr>
          <a:xfrm>
            <a:off x="2021463" y="3618152"/>
            <a:ext cx="2687032"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-3</a:t>
            </a:r>
            <a:r>
              <a:rPr lang="zh-CN" altLang="en-US" sz="1600" dirty="0">
                <a:solidFill>
                  <a:schemeClr val="bg1"/>
                </a:solidFill>
                <a:latin typeface="微软雅黑" panose="020B0503020204020204" pitchFamily="34" charset="-122"/>
                <a:ea typeface="微软雅黑" panose="020B0503020204020204" pitchFamily="34" charset="-122"/>
              </a:rPr>
              <a:t>：水印重写下的表现</a:t>
            </a:r>
          </a:p>
        </p:txBody>
      </p:sp>
      <p:sp>
        <p:nvSpPr>
          <p:cNvPr id="31" name="文本框 30">
            <a:extLst>
              <a:ext uri="{FF2B5EF4-FFF2-40B4-BE49-F238E27FC236}">
                <a16:creationId xmlns:a16="http://schemas.microsoft.com/office/drawing/2014/main" id="{FF47C81F-F64B-4C88-B043-FD49F16044AE}"/>
              </a:ext>
            </a:extLst>
          </p:cNvPr>
          <p:cNvSpPr txBox="1"/>
          <p:nvPr/>
        </p:nvSpPr>
        <p:spPr>
          <a:xfrm>
            <a:off x="2074071" y="3952026"/>
            <a:ext cx="6877170" cy="338554"/>
          </a:xfrm>
          <a:prstGeom prst="rect">
            <a:avLst/>
          </a:prstGeom>
          <a:noFill/>
        </p:spPr>
        <p:txBody>
          <a:bodyPr wrap="square">
            <a:spAutoFit/>
          </a:bodyPr>
          <a:lstStyle/>
          <a:p>
            <a:r>
              <a:rPr lang="zh-CN" altLang="en-US" sz="1600" dirty="0">
                <a:latin typeface="Times New Roman" panose="02020603050405020304" pitchFamily="18" charset="0"/>
                <a:ea typeface="楷体" panose="02010609060101010101" pitchFamily="49" charset="-122"/>
                <a:cs typeface="Times New Roman" panose="02020603050405020304" pitchFamily="18" charset="0"/>
              </a:rPr>
              <a:t>本方法除了抵抗窃取攻击外，是否能抵抗水印重写攻击</a:t>
            </a:r>
          </a:p>
        </p:txBody>
      </p:sp>
      <p:sp>
        <p:nvSpPr>
          <p:cNvPr id="32" name="矩形 31">
            <a:extLst>
              <a:ext uri="{FF2B5EF4-FFF2-40B4-BE49-F238E27FC236}">
                <a16:creationId xmlns:a16="http://schemas.microsoft.com/office/drawing/2014/main" id="{F8B740AA-81F2-4366-8A3D-7E50A59BBDD1}"/>
              </a:ext>
            </a:extLst>
          </p:cNvPr>
          <p:cNvSpPr/>
          <p:nvPr/>
        </p:nvSpPr>
        <p:spPr>
          <a:xfrm>
            <a:off x="1652735" y="1731700"/>
            <a:ext cx="7724479" cy="4608178"/>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3" name="文本框 32">
            <a:extLst>
              <a:ext uri="{FF2B5EF4-FFF2-40B4-BE49-F238E27FC236}">
                <a16:creationId xmlns:a16="http://schemas.microsoft.com/office/drawing/2014/main" id="{3F1AE8D4-BD72-442D-B13C-B3B6A1D8399C}"/>
              </a:ext>
            </a:extLst>
          </p:cNvPr>
          <p:cNvSpPr txBox="1"/>
          <p:nvPr/>
        </p:nvSpPr>
        <p:spPr>
          <a:xfrm>
            <a:off x="2021462" y="4456114"/>
            <a:ext cx="1818140"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-4</a:t>
            </a:r>
            <a:r>
              <a:rPr lang="zh-CN" altLang="en-US" sz="1600" dirty="0">
                <a:solidFill>
                  <a:schemeClr val="bg1"/>
                </a:solidFill>
                <a:latin typeface="微软雅黑" panose="020B0503020204020204" pitchFamily="34" charset="-122"/>
                <a:ea typeface="微软雅黑" panose="020B0503020204020204" pitchFamily="34" charset="-122"/>
              </a:rPr>
              <a:t>：消融实验</a:t>
            </a:r>
          </a:p>
        </p:txBody>
      </p:sp>
      <p:sp>
        <p:nvSpPr>
          <p:cNvPr id="34" name="文本框 33">
            <a:extLst>
              <a:ext uri="{FF2B5EF4-FFF2-40B4-BE49-F238E27FC236}">
                <a16:creationId xmlns:a16="http://schemas.microsoft.com/office/drawing/2014/main" id="{42FE4F96-198D-4CCA-A765-C2E7076697E2}"/>
              </a:ext>
            </a:extLst>
          </p:cNvPr>
          <p:cNvSpPr txBox="1"/>
          <p:nvPr/>
        </p:nvSpPr>
        <p:spPr>
          <a:xfrm>
            <a:off x="2074071" y="4804601"/>
            <a:ext cx="6877170" cy="338554"/>
          </a:xfrm>
          <a:prstGeom prst="rect">
            <a:avLst/>
          </a:prstGeom>
          <a:noFill/>
        </p:spPr>
        <p:txBody>
          <a:bodyPr wrap="square">
            <a:spAutoFit/>
          </a:bodyPr>
          <a:lstStyle/>
          <a:p>
            <a:r>
              <a:rPr lang="zh-CN" altLang="en-US" sz="1600" dirty="0">
                <a:latin typeface="Times New Roman" panose="02020603050405020304" pitchFamily="18" charset="0"/>
                <a:ea typeface="楷体" panose="02010609060101010101" pitchFamily="49" charset="-122"/>
                <a:cs typeface="Times New Roman" panose="02020603050405020304" pitchFamily="18" charset="0"/>
              </a:rPr>
              <a:t>本方法在损失设计、训练策略、参数选择方面的消融实验</a:t>
            </a:r>
          </a:p>
        </p:txBody>
      </p:sp>
      <p:sp>
        <p:nvSpPr>
          <p:cNvPr id="35" name="文本框 34">
            <a:extLst>
              <a:ext uri="{FF2B5EF4-FFF2-40B4-BE49-F238E27FC236}">
                <a16:creationId xmlns:a16="http://schemas.microsoft.com/office/drawing/2014/main" id="{A7158C06-F705-4D36-8E72-F2309F17BD71}"/>
              </a:ext>
            </a:extLst>
          </p:cNvPr>
          <p:cNvSpPr txBox="1"/>
          <p:nvPr/>
        </p:nvSpPr>
        <p:spPr>
          <a:xfrm>
            <a:off x="2021462" y="5294074"/>
            <a:ext cx="1818136"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-5</a:t>
            </a:r>
            <a:r>
              <a:rPr lang="zh-CN" altLang="en-US" sz="1600" dirty="0">
                <a:solidFill>
                  <a:schemeClr val="bg1"/>
                </a:solidFill>
                <a:latin typeface="微软雅黑" panose="020B0503020204020204" pitchFamily="34" charset="-122"/>
                <a:ea typeface="微软雅黑" panose="020B0503020204020204" pitchFamily="34" charset="-122"/>
              </a:rPr>
              <a:t>：拓展应用</a:t>
            </a:r>
          </a:p>
        </p:txBody>
      </p:sp>
      <p:sp>
        <p:nvSpPr>
          <p:cNvPr id="36" name="文本框 35">
            <a:extLst>
              <a:ext uri="{FF2B5EF4-FFF2-40B4-BE49-F238E27FC236}">
                <a16:creationId xmlns:a16="http://schemas.microsoft.com/office/drawing/2014/main" id="{2642930E-2195-468B-9C51-C9A2A3037298}"/>
              </a:ext>
            </a:extLst>
          </p:cNvPr>
          <p:cNvSpPr txBox="1"/>
          <p:nvPr/>
        </p:nvSpPr>
        <p:spPr>
          <a:xfrm>
            <a:off x="2074071" y="5671574"/>
            <a:ext cx="6877170" cy="338554"/>
          </a:xfrm>
          <a:prstGeom prst="rect">
            <a:avLst/>
          </a:prstGeom>
          <a:noFill/>
        </p:spPr>
        <p:txBody>
          <a:bodyPr wrap="square">
            <a:spAutoFit/>
          </a:bodyPr>
          <a:lstStyle/>
          <a:p>
            <a:r>
              <a:rPr lang="zh-CN" altLang="en-US" sz="1600" dirty="0">
                <a:latin typeface="Times New Roman" panose="02020603050405020304" pitchFamily="18" charset="0"/>
                <a:ea typeface="楷体" panose="02010609060101010101" pitchFamily="49" charset="-122"/>
                <a:cs typeface="Times New Roman" panose="02020603050405020304" pitchFamily="18" charset="0"/>
              </a:rPr>
              <a:t>本方法在可以拓展到多水印、融合方案以及模型训练数据的保护</a:t>
            </a:r>
          </a:p>
        </p:txBody>
      </p:sp>
      <p:sp>
        <p:nvSpPr>
          <p:cNvPr id="37" name="矩形: 圆角 36">
            <a:extLst>
              <a:ext uri="{FF2B5EF4-FFF2-40B4-BE49-F238E27FC236}">
                <a16:creationId xmlns:a16="http://schemas.microsoft.com/office/drawing/2014/main" id="{D8DA31B5-E0D8-492A-8A73-6D419357D9F8}"/>
              </a:ext>
            </a:extLst>
          </p:cNvPr>
          <p:cNvSpPr/>
          <p:nvPr/>
        </p:nvSpPr>
        <p:spPr>
          <a:xfrm>
            <a:off x="8088713" y="1920234"/>
            <a:ext cx="759904" cy="623816"/>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基本</a:t>
            </a:r>
            <a:endParaRPr lang="en-US" altLang="zh-CN" sz="1400" dirty="0">
              <a:latin typeface="微软雅黑" panose="020B0503020204020204" pitchFamily="34" charset="-122"/>
              <a:ea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rPr>
              <a:t>性能</a:t>
            </a:r>
          </a:p>
        </p:txBody>
      </p:sp>
      <p:sp>
        <p:nvSpPr>
          <p:cNvPr id="38" name="矩形: 圆角 37">
            <a:extLst>
              <a:ext uri="{FF2B5EF4-FFF2-40B4-BE49-F238E27FC236}">
                <a16:creationId xmlns:a16="http://schemas.microsoft.com/office/drawing/2014/main" id="{3E56783F-EE62-4AA7-9F1B-7FF14AE992D6}"/>
              </a:ext>
            </a:extLst>
          </p:cNvPr>
          <p:cNvSpPr/>
          <p:nvPr/>
        </p:nvSpPr>
        <p:spPr>
          <a:xfrm>
            <a:off x="8088713" y="2824594"/>
            <a:ext cx="759904" cy="623816"/>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横向比较</a:t>
            </a:r>
          </a:p>
        </p:txBody>
      </p:sp>
      <p:sp>
        <p:nvSpPr>
          <p:cNvPr id="39" name="矩形: 圆角 38">
            <a:extLst>
              <a:ext uri="{FF2B5EF4-FFF2-40B4-BE49-F238E27FC236}">
                <a16:creationId xmlns:a16="http://schemas.microsoft.com/office/drawing/2014/main" id="{FF0DF2A6-42B3-477F-B919-3E1382BDE2DE}"/>
              </a:ext>
            </a:extLst>
          </p:cNvPr>
          <p:cNvSpPr/>
          <p:nvPr/>
        </p:nvSpPr>
        <p:spPr>
          <a:xfrm>
            <a:off x="8088713" y="3728954"/>
            <a:ext cx="759904" cy="623816"/>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常见攻击</a:t>
            </a:r>
          </a:p>
        </p:txBody>
      </p:sp>
      <p:sp>
        <p:nvSpPr>
          <p:cNvPr id="40" name="矩形: 圆角 39">
            <a:extLst>
              <a:ext uri="{FF2B5EF4-FFF2-40B4-BE49-F238E27FC236}">
                <a16:creationId xmlns:a16="http://schemas.microsoft.com/office/drawing/2014/main" id="{5A2E6E91-5BDB-4702-9969-C2642C4272E8}"/>
              </a:ext>
            </a:extLst>
          </p:cNvPr>
          <p:cNvSpPr/>
          <p:nvPr/>
        </p:nvSpPr>
        <p:spPr>
          <a:xfrm>
            <a:off x="8088713" y="4633314"/>
            <a:ext cx="759904" cy="623816"/>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算法设计</a:t>
            </a:r>
          </a:p>
        </p:txBody>
      </p:sp>
      <p:sp>
        <p:nvSpPr>
          <p:cNvPr id="41" name="矩形: 圆角 40">
            <a:extLst>
              <a:ext uri="{FF2B5EF4-FFF2-40B4-BE49-F238E27FC236}">
                <a16:creationId xmlns:a16="http://schemas.microsoft.com/office/drawing/2014/main" id="{20FE8997-2803-4254-827F-637A18AE7FE3}"/>
              </a:ext>
            </a:extLst>
          </p:cNvPr>
          <p:cNvSpPr/>
          <p:nvPr/>
        </p:nvSpPr>
        <p:spPr>
          <a:xfrm>
            <a:off x="8088713" y="5537674"/>
            <a:ext cx="759904" cy="623816"/>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框架延伸</a:t>
            </a:r>
          </a:p>
        </p:txBody>
      </p:sp>
      <p:cxnSp>
        <p:nvCxnSpPr>
          <p:cNvPr id="42" name="直接箭头连接符 41">
            <a:extLst>
              <a:ext uri="{FF2B5EF4-FFF2-40B4-BE49-F238E27FC236}">
                <a16:creationId xmlns:a16="http://schemas.microsoft.com/office/drawing/2014/main" id="{FFBB9413-A8E7-434E-9655-D8C631E607CD}"/>
              </a:ext>
            </a:extLst>
          </p:cNvPr>
          <p:cNvCxnSpPr>
            <a:cxnSpLocks/>
            <a:stCxn id="37" idx="2"/>
            <a:endCxn id="38" idx="0"/>
          </p:cNvCxnSpPr>
          <p:nvPr/>
        </p:nvCxnSpPr>
        <p:spPr>
          <a:xfrm>
            <a:off x="8468665" y="2544050"/>
            <a:ext cx="0" cy="2805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id="{02E8B24F-C0D1-49A5-A43E-457447DBC21E}"/>
              </a:ext>
            </a:extLst>
          </p:cNvPr>
          <p:cNvCxnSpPr>
            <a:cxnSpLocks/>
          </p:cNvCxnSpPr>
          <p:nvPr/>
        </p:nvCxnSpPr>
        <p:spPr>
          <a:xfrm>
            <a:off x="8468665" y="3448410"/>
            <a:ext cx="0" cy="2805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894F2354-CE46-499B-BE7E-D4DC7E4F8139}"/>
              </a:ext>
            </a:extLst>
          </p:cNvPr>
          <p:cNvCxnSpPr>
            <a:cxnSpLocks/>
          </p:cNvCxnSpPr>
          <p:nvPr/>
        </p:nvCxnSpPr>
        <p:spPr>
          <a:xfrm>
            <a:off x="8468665" y="4352770"/>
            <a:ext cx="0" cy="2805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D9D6CE91-46F0-4DCD-B277-A4700F5A1730}"/>
              </a:ext>
            </a:extLst>
          </p:cNvPr>
          <p:cNvCxnSpPr>
            <a:cxnSpLocks/>
          </p:cNvCxnSpPr>
          <p:nvPr/>
        </p:nvCxnSpPr>
        <p:spPr>
          <a:xfrm>
            <a:off x="8468665" y="5257130"/>
            <a:ext cx="0" cy="2805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文本框 45">
            <a:extLst>
              <a:ext uri="{FF2B5EF4-FFF2-40B4-BE49-F238E27FC236}">
                <a16:creationId xmlns:a16="http://schemas.microsoft.com/office/drawing/2014/main" id="{5551DEB6-6533-48F1-B00D-1947F6FA306D}"/>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鲁棒的图像处理模型水印</a:t>
            </a:r>
          </a:p>
        </p:txBody>
      </p:sp>
    </p:spTree>
    <p:extLst>
      <p:ext uri="{BB962C8B-B14F-4D97-AF65-F5344CB8AC3E}">
        <p14:creationId xmlns:p14="http://schemas.microsoft.com/office/powerpoint/2010/main" val="1817812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流程图: 手动输入 5">
            <a:extLst>
              <a:ext uri="{FF2B5EF4-FFF2-40B4-BE49-F238E27FC236}">
                <a16:creationId xmlns:a16="http://schemas.microsoft.com/office/drawing/2014/main" id="{C4242F12-AA43-4805-8B39-E28F61BBB93F}"/>
              </a:ext>
            </a:extLst>
          </p:cNvPr>
          <p:cNvSpPr/>
          <p:nvPr/>
        </p:nvSpPr>
        <p:spPr>
          <a:xfrm rot="5400000">
            <a:off x="2798218" y="-2484658"/>
            <a:ext cx="591950" cy="620108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0" name="文本框 9">
            <a:extLst>
              <a:ext uri="{FF2B5EF4-FFF2-40B4-BE49-F238E27FC236}">
                <a16:creationId xmlns:a16="http://schemas.microsoft.com/office/drawing/2014/main" id="{5C8F027A-1AC2-4EF0-BF6E-496C18C600C7}"/>
              </a:ext>
            </a:extLst>
          </p:cNvPr>
          <p:cNvSpPr txBox="1"/>
          <p:nvPr/>
        </p:nvSpPr>
        <p:spPr>
          <a:xfrm>
            <a:off x="168612" y="355683"/>
            <a:ext cx="5572546"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深度模型及其数据的版权极其重要</a:t>
            </a:r>
          </a:p>
        </p:txBody>
      </p:sp>
      <p:sp>
        <p:nvSpPr>
          <p:cNvPr id="11" name="矩形 10">
            <a:extLst>
              <a:ext uri="{FF2B5EF4-FFF2-40B4-BE49-F238E27FC236}">
                <a16:creationId xmlns:a16="http://schemas.microsoft.com/office/drawing/2014/main" id="{C1C18DE4-EF94-4B1A-A46C-DCF001F4A186}"/>
              </a:ext>
            </a:extLst>
          </p:cNvPr>
          <p:cNvSpPr/>
          <p:nvPr/>
        </p:nvSpPr>
        <p:spPr>
          <a:xfrm>
            <a:off x="6452075" y="2208645"/>
            <a:ext cx="3942105" cy="307777"/>
          </a:xfrm>
          <a:prstGeom prst="rect">
            <a:avLst/>
          </a:prstGeom>
        </p:spPr>
        <p:txBody>
          <a:bodyPr wrap="none">
            <a:spAutoFit/>
          </a:bodyPr>
          <a:lstStyle/>
          <a:p>
            <a:pPr algn="ctr">
              <a:defRPr/>
            </a:pPr>
            <a:r>
              <a:rPr lang="en-US" altLang="zh-CN" sz="1400" b="1" dirty="0">
                <a:solidFill>
                  <a:srgbClr val="314371"/>
                </a:solidFill>
                <a:latin typeface="微软雅黑" panose="020B0503020204020204" pitchFamily="34" charset="-122"/>
                <a:ea typeface="微软雅黑" panose="020B0503020204020204" pitchFamily="34" charset="-122"/>
              </a:rPr>
              <a:t>2020</a:t>
            </a:r>
            <a:r>
              <a:rPr lang="zh-CN" altLang="en-US" sz="1400" b="1" dirty="0">
                <a:solidFill>
                  <a:srgbClr val="314371"/>
                </a:solidFill>
                <a:latin typeface="微软雅黑" panose="020B0503020204020204" pitchFamily="34" charset="-122"/>
                <a:ea typeface="微软雅黑" panose="020B0503020204020204" pitchFamily="34" charset="-122"/>
              </a:rPr>
              <a:t>年</a:t>
            </a:r>
            <a:r>
              <a:rPr lang="en-US" altLang="zh-CN" sz="1400" b="1" dirty="0">
                <a:solidFill>
                  <a:srgbClr val="314371"/>
                </a:solidFill>
                <a:latin typeface="微软雅黑" panose="020B0503020204020204" pitchFamily="34" charset="-122"/>
                <a:ea typeface="微软雅黑" panose="020B0503020204020204" pitchFamily="34" charset="-122"/>
              </a:rPr>
              <a:t>10</a:t>
            </a:r>
            <a:r>
              <a:rPr lang="zh-CN" altLang="en-US" sz="1400" b="1" dirty="0">
                <a:solidFill>
                  <a:srgbClr val="314371"/>
                </a:solidFill>
                <a:latin typeface="微软雅黑" panose="020B0503020204020204" pitchFamily="34" charset="-122"/>
                <a:ea typeface="微软雅黑" panose="020B0503020204020204" pitchFamily="34" charset="-122"/>
              </a:rPr>
              <a:t>月</a:t>
            </a:r>
            <a:r>
              <a:rPr lang="en-US" altLang="zh-CN" sz="1400" b="1" dirty="0">
                <a:solidFill>
                  <a:srgbClr val="314371"/>
                </a:solidFill>
                <a:latin typeface="微软雅黑" panose="020B0503020204020204" pitchFamily="34" charset="-122"/>
                <a:ea typeface="微软雅黑" panose="020B0503020204020204" pitchFamily="34" charset="-122"/>
              </a:rPr>
              <a:t>29</a:t>
            </a:r>
            <a:r>
              <a:rPr lang="zh-CN" altLang="en-US" sz="1400" b="1" dirty="0">
                <a:solidFill>
                  <a:srgbClr val="314371"/>
                </a:solidFill>
                <a:latin typeface="微软雅黑" panose="020B0503020204020204" pitchFamily="34" charset="-122"/>
                <a:ea typeface="微软雅黑" panose="020B0503020204020204" pitchFamily="34" charset="-122"/>
              </a:rPr>
              <a:t>日党的十九届五中全会</a:t>
            </a:r>
            <a:r>
              <a:rPr lang="en-US" altLang="zh-CN" sz="1400" b="1" dirty="0">
                <a:solidFill>
                  <a:srgbClr val="314371"/>
                </a:solidFill>
                <a:latin typeface="微软雅黑" panose="020B0503020204020204" pitchFamily="34" charset="-122"/>
                <a:ea typeface="微软雅黑" panose="020B0503020204020204" pitchFamily="34" charset="-122"/>
              </a:rPr>
              <a:t>《</a:t>
            </a:r>
            <a:r>
              <a:rPr lang="zh-CN" altLang="en-US" sz="1400" b="1" dirty="0">
                <a:solidFill>
                  <a:srgbClr val="314371"/>
                </a:solidFill>
                <a:latin typeface="微软雅黑" panose="020B0503020204020204" pitchFamily="34" charset="-122"/>
                <a:ea typeface="微软雅黑" panose="020B0503020204020204" pitchFamily="34" charset="-122"/>
              </a:rPr>
              <a:t>建议</a:t>
            </a:r>
            <a:r>
              <a:rPr lang="en-US" altLang="zh-CN" sz="1400" b="1" dirty="0">
                <a:solidFill>
                  <a:srgbClr val="314371"/>
                </a:solidFill>
                <a:latin typeface="微软雅黑" panose="020B0503020204020204" pitchFamily="34" charset="-122"/>
                <a:ea typeface="微软雅黑" panose="020B0503020204020204" pitchFamily="34" charset="-122"/>
              </a:rPr>
              <a:t>》</a:t>
            </a:r>
            <a:endParaRPr lang="zh-CN" altLang="en-US" sz="1400" b="1" dirty="0">
              <a:solidFill>
                <a:srgbClr val="314371"/>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67F188A4-63DB-4637-A4B4-543CCC555F58}"/>
              </a:ext>
            </a:extLst>
          </p:cNvPr>
          <p:cNvSpPr/>
          <p:nvPr/>
        </p:nvSpPr>
        <p:spPr>
          <a:xfrm>
            <a:off x="6654011" y="5173072"/>
            <a:ext cx="3460413" cy="1015663"/>
          </a:xfrm>
          <a:prstGeom prst="rect">
            <a:avLst/>
          </a:prstGeom>
        </p:spPr>
        <p:txBody>
          <a:bodyPr wrap="square">
            <a:spAutoFit/>
          </a:bodyPr>
          <a:lstStyle/>
          <a:p>
            <a:pPr marL="257168" indent="-257168" eaLnBrk="0" fontAlgn="base" hangingPunct="0">
              <a:spcBef>
                <a:spcPct val="0"/>
              </a:spcBef>
              <a:spcAft>
                <a:spcPct val="0"/>
              </a:spcAft>
              <a:buFont typeface="Wingdings" panose="05000000000000000000" pitchFamily="2" charset="2"/>
              <a:buChar char="Ø"/>
              <a:defRPr/>
            </a:pPr>
            <a:r>
              <a:rPr lang="zh-CN" altLang="zh-CN" sz="2000" dirty="0">
                <a:latin typeface="楷体" panose="02010609060101010101" pitchFamily="49" charset="-122"/>
                <a:ea typeface="楷体" panose="02010609060101010101" pitchFamily="49" charset="-122"/>
              </a:rPr>
              <a:t>如何保护深度学习模型的</a:t>
            </a:r>
            <a:r>
              <a:rPr lang="zh-CN" altLang="en-US" sz="2000" dirty="0">
                <a:latin typeface="楷体" panose="02010609060101010101" pitchFamily="49" charset="-122"/>
                <a:ea typeface="楷体" panose="02010609060101010101" pitchFamily="49" charset="-122"/>
              </a:rPr>
              <a:t>版权对于</a:t>
            </a:r>
            <a:r>
              <a:rPr lang="zh-CN" altLang="zh-CN" sz="2000" dirty="0">
                <a:latin typeface="楷体" panose="02010609060101010101" pitchFamily="49" charset="-122"/>
                <a:ea typeface="楷体" panose="02010609060101010101" pitchFamily="49" charset="-122"/>
              </a:rPr>
              <a:t>保障人工智能良性发展</a:t>
            </a:r>
            <a:r>
              <a:rPr lang="zh-CN" altLang="en-US" sz="2000" b="1" dirty="0">
                <a:solidFill>
                  <a:srgbClr val="C00000"/>
                </a:solidFill>
                <a:latin typeface="楷体" panose="02010609060101010101" pitchFamily="49" charset="-122"/>
                <a:ea typeface="楷体" panose="02010609060101010101" pitchFamily="49" charset="-122"/>
              </a:rPr>
              <a:t>变得越来越关键</a:t>
            </a:r>
            <a:endParaRPr lang="en-US" altLang="zh-CN" sz="2000" b="1" dirty="0">
              <a:solidFill>
                <a:srgbClr val="C00000"/>
              </a:solidFill>
              <a:latin typeface="楷体" panose="02010609060101010101" pitchFamily="49" charset="-122"/>
              <a:ea typeface="楷体" panose="02010609060101010101" pitchFamily="49" charset="-122"/>
            </a:endParaRPr>
          </a:p>
        </p:txBody>
      </p:sp>
      <p:sp>
        <p:nvSpPr>
          <p:cNvPr id="13" name="文本框 12">
            <a:extLst>
              <a:ext uri="{FF2B5EF4-FFF2-40B4-BE49-F238E27FC236}">
                <a16:creationId xmlns:a16="http://schemas.microsoft.com/office/drawing/2014/main" id="{B2E8442B-7378-47FB-8194-977102221ABD}"/>
              </a:ext>
            </a:extLst>
          </p:cNvPr>
          <p:cNvSpPr txBox="1"/>
          <p:nvPr/>
        </p:nvSpPr>
        <p:spPr>
          <a:xfrm>
            <a:off x="6816856" y="1376611"/>
            <a:ext cx="3095553" cy="784830"/>
          </a:xfrm>
          <a:prstGeom prst="rect">
            <a:avLst/>
          </a:prstGeom>
          <a:solidFill>
            <a:schemeClr val="accent1">
              <a:lumMod val="60000"/>
              <a:lumOff val="40000"/>
            </a:schemeClr>
          </a:solidFill>
          <a:ln>
            <a:solidFill>
              <a:srgbClr val="314371"/>
            </a:solidFill>
            <a:prstDash val="dash"/>
          </a:ln>
        </p:spPr>
        <p:txBody>
          <a:bodyPr wrap="square" rtlCol="0">
            <a:spAutoFit/>
          </a:bodyPr>
          <a:lstStyle/>
          <a:p>
            <a:pPr algn="ctr">
              <a:defRPr/>
            </a:pPr>
            <a:r>
              <a:rPr lang="zh-CN" altLang="en-US" sz="1500" b="1" kern="0" dirty="0">
                <a:solidFill>
                  <a:schemeClr val="bg1"/>
                </a:solidFill>
                <a:latin typeface="楷体" panose="02010609060101010101" pitchFamily="49" charset="-122"/>
                <a:ea typeface="楷体" panose="02010609060101010101" pitchFamily="49" charset="-122"/>
              </a:rPr>
              <a:t>“创新是引领发展的第一动力</a:t>
            </a:r>
            <a:endParaRPr lang="en-US" altLang="zh-CN" sz="1500" b="1" kern="0" dirty="0">
              <a:solidFill>
                <a:schemeClr val="bg1"/>
              </a:solidFill>
              <a:latin typeface="楷体" panose="02010609060101010101" pitchFamily="49" charset="-122"/>
              <a:ea typeface="楷体" panose="02010609060101010101" pitchFamily="49" charset="-122"/>
            </a:endParaRPr>
          </a:p>
          <a:p>
            <a:pPr algn="ctr">
              <a:defRPr/>
            </a:pPr>
            <a:r>
              <a:rPr lang="zh-CN" altLang="en-US" sz="1500" b="1" kern="0" dirty="0">
                <a:solidFill>
                  <a:schemeClr val="bg1"/>
                </a:solidFill>
                <a:latin typeface="楷体" panose="02010609060101010101" pitchFamily="49" charset="-122"/>
                <a:ea typeface="楷体" panose="02010609060101010101" pitchFamily="49" charset="-122"/>
              </a:rPr>
              <a:t>保护知识产权就是保护创新</a:t>
            </a:r>
            <a:endParaRPr lang="en-US" altLang="zh-CN" sz="1500" b="1" kern="0" dirty="0">
              <a:solidFill>
                <a:schemeClr val="bg1"/>
              </a:solidFill>
              <a:latin typeface="楷体" panose="02010609060101010101" pitchFamily="49" charset="-122"/>
              <a:ea typeface="楷体" panose="02010609060101010101" pitchFamily="49" charset="-122"/>
            </a:endParaRPr>
          </a:p>
          <a:p>
            <a:pPr algn="ctr">
              <a:defRPr/>
            </a:pPr>
            <a:r>
              <a:rPr lang="zh-CN" altLang="en-US" sz="1500" b="1" kern="0" dirty="0">
                <a:solidFill>
                  <a:schemeClr val="bg1"/>
                </a:solidFill>
                <a:latin typeface="楷体" panose="02010609060101010101" pitchFamily="49" charset="-122"/>
                <a:ea typeface="楷体" panose="02010609060101010101" pitchFamily="49" charset="-122"/>
              </a:rPr>
              <a:t>强化知识产权全链条保护</a:t>
            </a:r>
            <a:r>
              <a:rPr lang="en-US" altLang="zh-CN" sz="1500" b="1" kern="0" dirty="0">
                <a:solidFill>
                  <a:schemeClr val="bg1"/>
                </a:solidFill>
                <a:latin typeface="楷体" panose="02010609060101010101" pitchFamily="49" charset="-122"/>
                <a:ea typeface="楷体" panose="02010609060101010101" pitchFamily="49" charset="-122"/>
              </a:rPr>
              <a:t>”</a:t>
            </a:r>
          </a:p>
        </p:txBody>
      </p:sp>
      <p:grpSp>
        <p:nvGrpSpPr>
          <p:cNvPr id="14" name="组合 13">
            <a:extLst>
              <a:ext uri="{FF2B5EF4-FFF2-40B4-BE49-F238E27FC236}">
                <a16:creationId xmlns:a16="http://schemas.microsoft.com/office/drawing/2014/main" id="{8BE10BE7-02AF-4D96-8C10-D250BD80192E}"/>
              </a:ext>
            </a:extLst>
          </p:cNvPr>
          <p:cNvGrpSpPr/>
          <p:nvPr/>
        </p:nvGrpSpPr>
        <p:grpSpPr>
          <a:xfrm>
            <a:off x="6816856" y="2871447"/>
            <a:ext cx="3116199" cy="1586524"/>
            <a:chOff x="6859063" y="1571822"/>
            <a:chExt cx="3994864" cy="2160126"/>
          </a:xfrm>
        </p:grpSpPr>
        <p:pic>
          <p:nvPicPr>
            <p:cNvPr id="15" name="图片 14">
              <a:extLst>
                <a:ext uri="{FF2B5EF4-FFF2-40B4-BE49-F238E27FC236}">
                  <a16:creationId xmlns:a16="http://schemas.microsoft.com/office/drawing/2014/main" id="{C69406F8-73D4-45F2-9BCE-501ABBF25FC1}"/>
                </a:ext>
              </a:extLst>
            </p:cNvPr>
            <p:cNvPicPr>
              <a:picLocks noChangeAspect="1"/>
            </p:cNvPicPr>
            <p:nvPr/>
          </p:nvPicPr>
          <p:blipFill rotWithShape="1">
            <a:blip r:embed="rId3"/>
            <a:srcRect r="3469"/>
            <a:stretch/>
          </p:blipFill>
          <p:spPr>
            <a:xfrm>
              <a:off x="6859063" y="1571822"/>
              <a:ext cx="3994864" cy="2160126"/>
            </a:xfrm>
            <a:prstGeom prst="rect">
              <a:avLst/>
            </a:prstGeom>
            <a:ln>
              <a:solidFill>
                <a:schemeClr val="tx1"/>
              </a:solidFill>
              <a:prstDash val="dash"/>
            </a:ln>
          </p:spPr>
        </p:pic>
        <p:sp>
          <p:nvSpPr>
            <p:cNvPr id="16" name="矩形 15">
              <a:extLst>
                <a:ext uri="{FF2B5EF4-FFF2-40B4-BE49-F238E27FC236}">
                  <a16:creationId xmlns:a16="http://schemas.microsoft.com/office/drawing/2014/main" id="{BF0A8370-D5FC-4D3C-92BF-AF59A07E8008}"/>
                </a:ext>
              </a:extLst>
            </p:cNvPr>
            <p:cNvSpPr/>
            <p:nvPr/>
          </p:nvSpPr>
          <p:spPr>
            <a:xfrm>
              <a:off x="8539163" y="2300288"/>
              <a:ext cx="600288" cy="140494"/>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pic>
        <p:nvPicPr>
          <p:cNvPr id="17" name="图片 16">
            <a:extLst>
              <a:ext uri="{FF2B5EF4-FFF2-40B4-BE49-F238E27FC236}">
                <a16:creationId xmlns:a16="http://schemas.microsoft.com/office/drawing/2014/main" id="{F45B2B75-6EFC-4A0B-B589-5A09CA91F244}"/>
              </a:ext>
            </a:extLst>
          </p:cNvPr>
          <p:cNvPicPr>
            <a:picLocks noChangeAspect="1"/>
          </p:cNvPicPr>
          <p:nvPr/>
        </p:nvPicPr>
        <p:blipFill>
          <a:blip r:embed="rId4"/>
          <a:stretch>
            <a:fillRect/>
          </a:stretch>
        </p:blipFill>
        <p:spPr>
          <a:xfrm>
            <a:off x="3653794" y="3263836"/>
            <a:ext cx="1381651" cy="944537"/>
          </a:xfrm>
          <a:prstGeom prst="rect">
            <a:avLst/>
          </a:prstGeom>
        </p:spPr>
      </p:pic>
      <p:sp>
        <p:nvSpPr>
          <p:cNvPr id="18" name="矩形 17">
            <a:extLst>
              <a:ext uri="{FF2B5EF4-FFF2-40B4-BE49-F238E27FC236}">
                <a16:creationId xmlns:a16="http://schemas.microsoft.com/office/drawing/2014/main" id="{9DE9D1C0-DA97-4981-A6A5-46E3DB8345D4}"/>
              </a:ext>
            </a:extLst>
          </p:cNvPr>
          <p:cNvSpPr/>
          <p:nvPr/>
        </p:nvSpPr>
        <p:spPr>
          <a:xfrm>
            <a:off x="3867614" y="4259434"/>
            <a:ext cx="902811" cy="523220"/>
          </a:xfrm>
          <a:prstGeom prst="rect">
            <a:avLst/>
          </a:prstGeom>
        </p:spPr>
        <p:txBody>
          <a:bodyPr wrap="none">
            <a:spAutoFit/>
          </a:bodyPr>
          <a:lstStyle/>
          <a:p>
            <a:pPr algn="ctr">
              <a:defRPr/>
            </a:pPr>
            <a:r>
              <a:rPr lang="zh-CN" altLang="en-US" sz="1400" b="1" dirty="0">
                <a:solidFill>
                  <a:srgbClr val="314371"/>
                </a:solidFill>
                <a:latin typeface="微软雅黑" panose="020B0503020204020204" pitchFamily="34" charset="-122"/>
                <a:ea typeface="微软雅黑" panose="020B0503020204020204" pitchFamily="34" charset="-122"/>
              </a:rPr>
              <a:t>标注昂贵</a:t>
            </a:r>
            <a:endParaRPr lang="en-US" altLang="zh-CN" sz="1400" b="1" dirty="0">
              <a:solidFill>
                <a:srgbClr val="314371"/>
              </a:solidFill>
              <a:latin typeface="微软雅黑" panose="020B0503020204020204" pitchFamily="34" charset="-122"/>
              <a:ea typeface="微软雅黑" panose="020B0503020204020204" pitchFamily="34" charset="-122"/>
            </a:endParaRPr>
          </a:p>
          <a:p>
            <a:pPr algn="ctr">
              <a:defRPr/>
            </a:pPr>
            <a:r>
              <a:rPr lang="zh-CN" altLang="en-US" sz="1400" b="1" dirty="0">
                <a:solidFill>
                  <a:srgbClr val="314371"/>
                </a:solidFill>
                <a:latin typeface="微软雅黑" panose="020B0503020204020204" pitchFamily="34" charset="-122"/>
                <a:ea typeface="微软雅黑" panose="020B0503020204020204" pitchFamily="34" charset="-122"/>
              </a:rPr>
              <a:t>费时费力</a:t>
            </a:r>
          </a:p>
        </p:txBody>
      </p:sp>
      <p:pic>
        <p:nvPicPr>
          <p:cNvPr id="19" name="图片 18">
            <a:extLst>
              <a:ext uri="{FF2B5EF4-FFF2-40B4-BE49-F238E27FC236}">
                <a16:creationId xmlns:a16="http://schemas.microsoft.com/office/drawing/2014/main" id="{6027C607-126E-4245-B764-8E06DB50CA79}"/>
              </a:ext>
            </a:extLst>
          </p:cNvPr>
          <p:cNvPicPr>
            <a:picLocks noChangeAspect="1"/>
          </p:cNvPicPr>
          <p:nvPr/>
        </p:nvPicPr>
        <p:blipFill>
          <a:blip r:embed="rId5"/>
          <a:stretch>
            <a:fillRect/>
          </a:stretch>
        </p:blipFill>
        <p:spPr>
          <a:xfrm>
            <a:off x="2024287" y="3267526"/>
            <a:ext cx="1463864" cy="944537"/>
          </a:xfrm>
          <a:prstGeom prst="rect">
            <a:avLst/>
          </a:prstGeom>
        </p:spPr>
      </p:pic>
      <p:sp>
        <p:nvSpPr>
          <p:cNvPr id="20" name="矩形 19">
            <a:extLst>
              <a:ext uri="{FF2B5EF4-FFF2-40B4-BE49-F238E27FC236}">
                <a16:creationId xmlns:a16="http://schemas.microsoft.com/office/drawing/2014/main" id="{9FBAE1C4-9796-459E-A3D5-37498B632FA6}"/>
              </a:ext>
            </a:extLst>
          </p:cNvPr>
          <p:cNvSpPr/>
          <p:nvPr/>
        </p:nvSpPr>
        <p:spPr>
          <a:xfrm>
            <a:off x="2304812" y="4259434"/>
            <a:ext cx="902811" cy="523220"/>
          </a:xfrm>
          <a:prstGeom prst="rect">
            <a:avLst/>
          </a:prstGeom>
        </p:spPr>
        <p:txBody>
          <a:bodyPr wrap="none">
            <a:spAutoFit/>
          </a:bodyPr>
          <a:lstStyle/>
          <a:p>
            <a:pPr algn="ctr">
              <a:defRPr/>
            </a:pPr>
            <a:r>
              <a:rPr lang="zh-CN" altLang="en-US" sz="1400" b="1" dirty="0">
                <a:solidFill>
                  <a:srgbClr val="314371"/>
                </a:solidFill>
                <a:latin typeface="微软雅黑" panose="020B0503020204020204" pitchFamily="34" charset="-122"/>
                <a:ea typeface="微软雅黑" panose="020B0503020204020204" pitchFamily="34" charset="-122"/>
              </a:rPr>
              <a:t>消耗大量</a:t>
            </a:r>
            <a:endParaRPr lang="en-US" altLang="zh-CN" sz="1400" b="1" dirty="0">
              <a:solidFill>
                <a:srgbClr val="314371"/>
              </a:solidFill>
              <a:latin typeface="微软雅黑" panose="020B0503020204020204" pitchFamily="34" charset="-122"/>
              <a:ea typeface="微软雅黑" panose="020B0503020204020204" pitchFamily="34" charset="-122"/>
            </a:endParaRPr>
          </a:p>
          <a:p>
            <a:pPr algn="ctr">
              <a:defRPr/>
            </a:pPr>
            <a:r>
              <a:rPr lang="zh-CN" altLang="en-US" sz="1400" b="1" dirty="0">
                <a:solidFill>
                  <a:srgbClr val="314371"/>
                </a:solidFill>
                <a:latin typeface="微软雅黑" panose="020B0503020204020204" pitchFamily="34" charset="-122"/>
                <a:ea typeface="微软雅黑" panose="020B0503020204020204" pitchFamily="34" charset="-122"/>
              </a:rPr>
              <a:t>计算资源</a:t>
            </a:r>
          </a:p>
        </p:txBody>
      </p:sp>
      <p:pic>
        <p:nvPicPr>
          <p:cNvPr id="21" name="Picture 4" descr="查看源图像">
            <a:extLst>
              <a:ext uri="{FF2B5EF4-FFF2-40B4-BE49-F238E27FC236}">
                <a16:creationId xmlns:a16="http://schemas.microsoft.com/office/drawing/2014/main" id="{9DC3B456-3D6F-46F4-936A-05B1E02CC4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4287" y="1362888"/>
            <a:ext cx="3011158" cy="1235718"/>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a:extLst>
              <a:ext uri="{FF2B5EF4-FFF2-40B4-BE49-F238E27FC236}">
                <a16:creationId xmlns:a16="http://schemas.microsoft.com/office/drawing/2014/main" id="{C4ABAD5E-9CBA-460C-8FFD-4231B4E0699F}"/>
              </a:ext>
            </a:extLst>
          </p:cNvPr>
          <p:cNvSpPr/>
          <p:nvPr/>
        </p:nvSpPr>
        <p:spPr>
          <a:xfrm>
            <a:off x="2813430" y="2628217"/>
            <a:ext cx="1441420" cy="307777"/>
          </a:xfrm>
          <a:prstGeom prst="rect">
            <a:avLst/>
          </a:prstGeom>
        </p:spPr>
        <p:txBody>
          <a:bodyPr wrap="none">
            <a:spAutoFit/>
          </a:bodyPr>
          <a:lstStyle/>
          <a:p>
            <a:pPr algn="ctr">
              <a:defRPr/>
            </a:pPr>
            <a:r>
              <a:rPr lang="zh-CN" altLang="en-US" sz="1400" b="1" dirty="0">
                <a:solidFill>
                  <a:srgbClr val="314371"/>
                </a:solidFill>
                <a:latin typeface="微软雅黑" panose="020B0503020204020204" pitchFamily="34" charset="-122"/>
                <a:ea typeface="微软雅黑" panose="020B0503020204020204" pitchFamily="34" charset="-122"/>
              </a:rPr>
              <a:t>服务于各个领域</a:t>
            </a:r>
          </a:p>
        </p:txBody>
      </p:sp>
      <p:sp>
        <p:nvSpPr>
          <p:cNvPr id="23" name="矩形 22">
            <a:extLst>
              <a:ext uri="{FF2B5EF4-FFF2-40B4-BE49-F238E27FC236}">
                <a16:creationId xmlns:a16="http://schemas.microsoft.com/office/drawing/2014/main" id="{BC80F421-E0F5-4CE6-8ED6-804D7477D043}"/>
              </a:ext>
            </a:extLst>
          </p:cNvPr>
          <p:cNvSpPr/>
          <p:nvPr/>
        </p:nvSpPr>
        <p:spPr>
          <a:xfrm>
            <a:off x="1694487" y="5156470"/>
            <a:ext cx="3687948" cy="1015663"/>
          </a:xfrm>
          <a:prstGeom prst="rect">
            <a:avLst/>
          </a:prstGeom>
        </p:spPr>
        <p:txBody>
          <a:bodyPr wrap="square">
            <a:spAutoFit/>
          </a:bodyPr>
          <a:lstStyle/>
          <a:p>
            <a:pPr marL="257168" indent="-257168" eaLnBrk="0" fontAlgn="base" hangingPunct="0">
              <a:spcBef>
                <a:spcPct val="0"/>
              </a:spcBef>
              <a:spcAft>
                <a:spcPct val="0"/>
              </a:spcAft>
              <a:buFont typeface="Wingdings" panose="05000000000000000000" pitchFamily="2" charset="2"/>
              <a:buChar char="Ø"/>
              <a:defRPr/>
            </a:pPr>
            <a:r>
              <a:rPr lang="zh-CN" altLang="en-US" sz="2000" dirty="0">
                <a:latin typeface="楷体" panose="02010609060101010101" pitchFamily="49" charset="-122"/>
                <a:ea typeface="楷体" panose="02010609060101010101" pitchFamily="49" charset="-122"/>
              </a:rPr>
              <a:t>深度学习模型及其相关数据（如生成数据、训练数据）已成为</a:t>
            </a:r>
            <a:r>
              <a:rPr lang="zh-CN" altLang="en-US" sz="2000" b="1" dirty="0">
                <a:solidFill>
                  <a:srgbClr val="C00000"/>
                </a:solidFill>
                <a:latin typeface="楷体" panose="02010609060101010101" pitchFamily="49" charset="-122"/>
                <a:ea typeface="楷体" panose="02010609060101010101" pitchFamily="49" charset="-122"/>
              </a:rPr>
              <a:t>一类重要的数字资产</a:t>
            </a:r>
            <a:endParaRPr lang="en-US" altLang="zh-CN" sz="2000" b="1" dirty="0">
              <a:solidFill>
                <a:srgbClr val="C00000"/>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563789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1916151" y="-1600827"/>
            <a:ext cx="591950" cy="4428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矩形 4">
            <a:extLst>
              <a:ext uri="{FF2B5EF4-FFF2-40B4-BE49-F238E27FC236}">
                <a16:creationId xmlns:a16="http://schemas.microsoft.com/office/drawing/2014/main" id="{48054282-5760-4BEA-9169-53188076B607}"/>
              </a:ext>
            </a:extLst>
          </p:cNvPr>
          <p:cNvSpPr/>
          <p:nvPr/>
        </p:nvSpPr>
        <p:spPr>
          <a:xfrm>
            <a:off x="510335" y="1271326"/>
            <a:ext cx="3333175"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实验设置</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992E43A7-F2F0-4521-BD7C-A30FAAA54052}"/>
              </a:ext>
            </a:extLst>
          </p:cNvPr>
          <p:cNvSpPr txBox="1"/>
          <p:nvPr/>
        </p:nvSpPr>
        <p:spPr>
          <a:xfrm>
            <a:off x="2112008" y="1860510"/>
            <a:ext cx="1383052" cy="338554"/>
          </a:xfrm>
          <a:prstGeom prst="rect">
            <a:avLst/>
          </a:prstGeom>
          <a:solidFill>
            <a:srgbClr val="2F5597"/>
          </a:solidFill>
        </p:spPr>
        <p:txBody>
          <a:bodyPr wrap="square">
            <a:spAutoFit/>
          </a:bodyPr>
          <a:lstStyle/>
          <a:p>
            <a:pPr marL="285750" indent="-285750">
              <a:buFont typeface="Wingdings" panose="05000000000000000000" pitchFamily="2" charset="2"/>
              <a:buChar char="p"/>
            </a:pPr>
            <a:r>
              <a:rPr lang="zh-CN" altLang="en-US" sz="1600" dirty="0">
                <a:solidFill>
                  <a:schemeClr val="bg1"/>
                </a:solidFill>
                <a:latin typeface="微软雅黑" panose="020B0503020204020204" pitchFamily="34" charset="-122"/>
                <a:ea typeface="微软雅黑" panose="020B0503020204020204" pitchFamily="34" charset="-122"/>
              </a:rPr>
              <a:t>数据集</a:t>
            </a:r>
          </a:p>
        </p:txBody>
      </p:sp>
      <p:sp>
        <p:nvSpPr>
          <p:cNvPr id="7" name="矩形 6">
            <a:extLst>
              <a:ext uri="{FF2B5EF4-FFF2-40B4-BE49-F238E27FC236}">
                <a16:creationId xmlns:a16="http://schemas.microsoft.com/office/drawing/2014/main" id="{BDC7BC2B-2F6F-4B28-8B43-06D0D8238427}"/>
              </a:ext>
            </a:extLst>
          </p:cNvPr>
          <p:cNvSpPr/>
          <p:nvPr/>
        </p:nvSpPr>
        <p:spPr>
          <a:xfrm>
            <a:off x="1730244" y="1663655"/>
            <a:ext cx="7724479" cy="4668440"/>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文本框 7">
            <a:extLst>
              <a:ext uri="{FF2B5EF4-FFF2-40B4-BE49-F238E27FC236}">
                <a16:creationId xmlns:a16="http://schemas.microsoft.com/office/drawing/2014/main" id="{6C44F0B0-D7C8-4F60-92BA-D0AD671EC037}"/>
              </a:ext>
            </a:extLst>
          </p:cNvPr>
          <p:cNvSpPr txBox="1"/>
          <p:nvPr/>
        </p:nvSpPr>
        <p:spPr>
          <a:xfrm>
            <a:off x="2112008" y="4641825"/>
            <a:ext cx="2041817" cy="338554"/>
          </a:xfrm>
          <a:prstGeom prst="rect">
            <a:avLst/>
          </a:prstGeom>
          <a:solidFill>
            <a:srgbClr val="2F5597"/>
          </a:solidFill>
        </p:spPr>
        <p:txBody>
          <a:bodyPr wrap="square">
            <a:spAutoFit/>
          </a:bodyPr>
          <a:lstStyle/>
          <a:p>
            <a:pPr marL="285750" indent="-285750">
              <a:buFont typeface="Wingdings" panose="05000000000000000000" pitchFamily="2" charset="2"/>
              <a:buChar char="p"/>
            </a:pPr>
            <a:r>
              <a:rPr lang="zh-CN" altLang="en-US" sz="1600" dirty="0">
                <a:solidFill>
                  <a:schemeClr val="bg1"/>
                </a:solidFill>
                <a:latin typeface="微软雅黑" panose="020B0503020204020204" pitchFamily="34" charset="-122"/>
                <a:ea typeface="微软雅黑" panose="020B0503020204020204" pitchFamily="34" charset="-122"/>
              </a:rPr>
              <a:t>超参数默认设置</a:t>
            </a:r>
          </a:p>
        </p:txBody>
      </p:sp>
      <p:grpSp>
        <p:nvGrpSpPr>
          <p:cNvPr id="9" name="组合 8">
            <a:extLst>
              <a:ext uri="{FF2B5EF4-FFF2-40B4-BE49-F238E27FC236}">
                <a16:creationId xmlns:a16="http://schemas.microsoft.com/office/drawing/2014/main" id="{B28781E9-482B-4CFF-B70A-F476B680A22E}"/>
              </a:ext>
            </a:extLst>
          </p:cNvPr>
          <p:cNvGrpSpPr/>
          <p:nvPr/>
        </p:nvGrpSpPr>
        <p:grpSpPr>
          <a:xfrm>
            <a:off x="6191470" y="2406496"/>
            <a:ext cx="2551289" cy="1117811"/>
            <a:chOff x="2113113" y="1895357"/>
            <a:chExt cx="3344404" cy="1626947"/>
          </a:xfrm>
        </p:grpSpPr>
        <p:pic>
          <p:nvPicPr>
            <p:cNvPr id="10" name="图片 9">
              <a:extLst>
                <a:ext uri="{FF2B5EF4-FFF2-40B4-BE49-F238E27FC236}">
                  <a16:creationId xmlns:a16="http://schemas.microsoft.com/office/drawing/2014/main" id="{3D4F53AA-D81A-4622-9C97-A22018259A83}"/>
                </a:ext>
              </a:extLst>
            </p:cNvPr>
            <p:cNvPicPr>
              <a:picLocks noChangeAspect="1"/>
            </p:cNvPicPr>
            <p:nvPr/>
          </p:nvPicPr>
          <p:blipFill rotWithShape="1">
            <a:blip r:embed="rId2">
              <a:extLst>
                <a:ext uri="{28A0092B-C50C-407E-A947-70E740481C1C}">
                  <a14:useLocalDpi xmlns:a14="http://schemas.microsoft.com/office/drawing/2010/main" val="0"/>
                </a:ext>
              </a:extLst>
            </a:blip>
            <a:srcRect r="50282"/>
            <a:stretch/>
          </p:blipFill>
          <p:spPr>
            <a:xfrm>
              <a:off x="2113113" y="1896704"/>
              <a:ext cx="1616433" cy="1625600"/>
            </a:xfrm>
            <a:prstGeom prst="rect">
              <a:avLst/>
            </a:prstGeom>
          </p:spPr>
        </p:pic>
        <p:pic>
          <p:nvPicPr>
            <p:cNvPr id="11" name="图片 10">
              <a:extLst>
                <a:ext uri="{FF2B5EF4-FFF2-40B4-BE49-F238E27FC236}">
                  <a16:creationId xmlns:a16="http://schemas.microsoft.com/office/drawing/2014/main" id="{F66CBF79-0FBC-49DB-944E-7675B8DAF8C4}"/>
                </a:ext>
              </a:extLst>
            </p:cNvPr>
            <p:cNvPicPr>
              <a:picLocks noChangeAspect="1"/>
            </p:cNvPicPr>
            <p:nvPr/>
          </p:nvPicPr>
          <p:blipFill rotWithShape="1">
            <a:blip r:embed="rId2">
              <a:extLst>
                <a:ext uri="{28A0092B-C50C-407E-A947-70E740481C1C}">
                  <a14:useLocalDpi xmlns:a14="http://schemas.microsoft.com/office/drawing/2010/main" val="0"/>
                </a:ext>
              </a:extLst>
            </a:blip>
            <a:srcRect l="50144" r="1"/>
            <a:stretch/>
          </p:blipFill>
          <p:spPr>
            <a:xfrm>
              <a:off x="3836633" y="1895357"/>
              <a:ext cx="1620884" cy="1625600"/>
            </a:xfrm>
            <a:prstGeom prst="rect">
              <a:avLst/>
            </a:prstGeom>
          </p:spPr>
        </p:pic>
      </p:grpSp>
      <p:sp>
        <p:nvSpPr>
          <p:cNvPr id="12" name="矩形 11">
            <a:extLst>
              <a:ext uri="{FF2B5EF4-FFF2-40B4-BE49-F238E27FC236}">
                <a16:creationId xmlns:a16="http://schemas.microsoft.com/office/drawing/2014/main" id="{716238A3-5F6E-42D7-8814-C80E604389BC}"/>
              </a:ext>
            </a:extLst>
          </p:cNvPr>
          <p:cNvSpPr/>
          <p:nvPr/>
        </p:nvSpPr>
        <p:spPr>
          <a:xfrm>
            <a:off x="1906171" y="3565350"/>
            <a:ext cx="3364172" cy="738664"/>
          </a:xfrm>
          <a:prstGeom prst="rect">
            <a:avLst/>
          </a:prstGeom>
        </p:spPr>
        <p:txBody>
          <a:bodyPr wrap="square">
            <a:spAutoFit/>
          </a:bodyPr>
          <a:lstStyle/>
          <a:p>
            <a:pPr marL="285750" indent="-285750" algn="just">
              <a:buFont typeface="Wingdings" panose="05000000000000000000" pitchFamily="2" charset="2"/>
              <a:buChar char="p"/>
            </a:pP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去雨任务：选取</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COCO</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&amp;</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VOC</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数据，使用</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水滴生成算法</a:t>
            </a:r>
            <a:r>
              <a:rPr lang="en" altLang="zh-CN" sz="1400" dirty="0">
                <a:latin typeface="Times New Roman" panose="02020603050405020304" pitchFamily="18" charset="0"/>
                <a:ea typeface="楷体" panose="02010609060101010101" pitchFamily="49" charset="-122"/>
                <a:cs typeface="Times New Roman" panose="02020603050405020304" pitchFamily="18" charset="0"/>
              </a:rPr>
              <a:t>(Zhang and Patel 2018)</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生成相应的带雨图片</a:t>
            </a:r>
            <a:r>
              <a:rPr lang="zh-CN" altLang="en-US" sz="1400" dirty="0">
                <a:latin typeface="楷体" panose="02010609060101010101" pitchFamily="49" charset="-122"/>
                <a:ea typeface="楷体" panose="02010609060101010101" pitchFamily="49" charset="-122"/>
              </a:rPr>
              <a:t>。</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3" name="图片 12">
            <a:extLst>
              <a:ext uri="{FF2B5EF4-FFF2-40B4-BE49-F238E27FC236}">
                <a16:creationId xmlns:a16="http://schemas.microsoft.com/office/drawing/2014/main" id="{9CF45C93-E54D-4CE0-B904-5FAB31B4FE27}"/>
              </a:ext>
            </a:extLst>
          </p:cNvPr>
          <p:cNvPicPr>
            <a:picLocks noChangeAspect="1"/>
          </p:cNvPicPr>
          <p:nvPr/>
        </p:nvPicPr>
        <p:blipFill rotWithShape="1">
          <a:blip r:embed="rId3">
            <a:extLst>
              <a:ext uri="{28A0092B-C50C-407E-A947-70E740481C1C}">
                <a14:useLocalDpi xmlns:a14="http://schemas.microsoft.com/office/drawing/2010/main" val="0"/>
              </a:ext>
            </a:extLst>
          </a:blip>
          <a:srcRect r="50387"/>
          <a:stretch/>
        </p:blipFill>
        <p:spPr>
          <a:xfrm>
            <a:off x="2349927" y="2438089"/>
            <a:ext cx="1231308" cy="1071980"/>
          </a:xfrm>
          <a:prstGeom prst="rect">
            <a:avLst/>
          </a:prstGeom>
        </p:spPr>
      </p:pic>
      <p:pic>
        <p:nvPicPr>
          <p:cNvPr id="14" name="图片 13">
            <a:extLst>
              <a:ext uri="{FF2B5EF4-FFF2-40B4-BE49-F238E27FC236}">
                <a16:creationId xmlns:a16="http://schemas.microsoft.com/office/drawing/2014/main" id="{C83503EF-062F-49D2-B03F-582181074207}"/>
              </a:ext>
            </a:extLst>
          </p:cNvPr>
          <p:cNvPicPr>
            <a:picLocks noChangeAspect="1"/>
          </p:cNvPicPr>
          <p:nvPr/>
        </p:nvPicPr>
        <p:blipFill rotWithShape="1">
          <a:blip r:embed="rId3">
            <a:extLst>
              <a:ext uri="{28A0092B-C50C-407E-A947-70E740481C1C}">
                <a14:useLocalDpi xmlns:a14="http://schemas.microsoft.com/office/drawing/2010/main" val="0"/>
              </a:ext>
            </a:extLst>
          </a:blip>
          <a:srcRect l="50387" t="45" b="-45"/>
          <a:stretch/>
        </p:blipFill>
        <p:spPr>
          <a:xfrm>
            <a:off x="3673948" y="2438089"/>
            <a:ext cx="1231308" cy="1071980"/>
          </a:xfrm>
          <a:prstGeom prst="rect">
            <a:avLst/>
          </a:prstGeom>
        </p:spPr>
      </p:pic>
      <p:sp>
        <p:nvSpPr>
          <p:cNvPr id="15" name="矩形 14">
            <a:extLst>
              <a:ext uri="{FF2B5EF4-FFF2-40B4-BE49-F238E27FC236}">
                <a16:creationId xmlns:a16="http://schemas.microsoft.com/office/drawing/2014/main" id="{2DCC46FF-F892-4D11-9043-2F6417913E56}"/>
              </a:ext>
            </a:extLst>
          </p:cNvPr>
          <p:cNvSpPr/>
          <p:nvPr/>
        </p:nvSpPr>
        <p:spPr>
          <a:xfrm>
            <a:off x="5726018" y="3565350"/>
            <a:ext cx="3415169" cy="738664"/>
          </a:xfrm>
          <a:prstGeom prst="rect">
            <a:avLst/>
          </a:prstGeom>
        </p:spPr>
        <p:txBody>
          <a:bodyPr wrap="square">
            <a:spAutoFit/>
          </a:bodyPr>
          <a:lstStyle/>
          <a:p>
            <a:pPr marL="285750" indent="-285750" algn="just">
              <a:buFont typeface="Wingdings" panose="05000000000000000000" pitchFamily="2" charset="2"/>
              <a:buChar char="p"/>
            </a:pP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去骨任务：选取</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Chestx-ray8(Wang et al. 2017)</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数据，使用</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骨骼抑制算法</a:t>
            </a:r>
            <a:r>
              <a:rPr lang="en"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Yang et al. 2017</a:t>
            </a:r>
            <a:r>
              <a:rPr lang="en"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生成相应的去骨图片</a:t>
            </a:r>
            <a:r>
              <a:rPr lang="zh-CN" altLang="en-US" sz="1400" dirty="0">
                <a:latin typeface="楷体" panose="02010609060101010101" pitchFamily="49" charset="-122"/>
                <a:ea typeface="楷体" panose="02010609060101010101" pitchFamily="49" charset="-122"/>
              </a:rPr>
              <a:t>。</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6" name="文本框 15">
            <a:extLst>
              <a:ext uri="{FF2B5EF4-FFF2-40B4-BE49-F238E27FC236}">
                <a16:creationId xmlns:a16="http://schemas.microsoft.com/office/drawing/2014/main" id="{B5A2BF09-0E25-416E-96FE-ADB3810E1FBC}"/>
              </a:ext>
            </a:extLst>
          </p:cNvPr>
          <p:cNvSpPr txBox="1"/>
          <p:nvPr/>
        </p:nvSpPr>
        <p:spPr>
          <a:xfrm>
            <a:off x="3800071" y="1667826"/>
            <a:ext cx="5560048" cy="697820"/>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初始训练阶段和对抗训练阶段采用</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同一批数据</a:t>
            </a:r>
            <a:endParaRPr lang="en-US" altLang="zh-CN"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a:p>
            <a:pPr marL="285750" indent="-285750">
              <a:lnSpc>
                <a:spcPct val="150000"/>
              </a:lnSpc>
              <a:buFont typeface="Wingdings" panose="05000000000000000000" pitchFamily="2" charset="2"/>
              <a:buChar char="Ø"/>
            </a:pP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模型窃取攻击中训练替代模型的数据与双阶段训练数据</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没有交叉</a:t>
            </a:r>
          </a:p>
        </p:txBody>
      </p:sp>
      <p:sp>
        <p:nvSpPr>
          <p:cNvPr id="17" name="矩形 16">
            <a:extLst>
              <a:ext uri="{FF2B5EF4-FFF2-40B4-BE49-F238E27FC236}">
                <a16:creationId xmlns:a16="http://schemas.microsoft.com/office/drawing/2014/main" id="{113B1218-749A-4EB3-817D-B78B935337CB}"/>
              </a:ext>
            </a:extLst>
          </p:cNvPr>
          <p:cNvSpPr/>
          <p:nvPr/>
        </p:nvSpPr>
        <p:spPr>
          <a:xfrm>
            <a:off x="2117985" y="5115313"/>
            <a:ext cx="2984106" cy="1020985"/>
          </a:xfrm>
          <a:prstGeom prst="rect">
            <a:avLst/>
          </a:prstGeom>
        </p:spPr>
        <p:txBody>
          <a:bodyPr wrap="square">
            <a:spAutoFit/>
          </a:bodyPr>
          <a:lstStyle/>
          <a:p>
            <a:pPr marL="285750" indent="-285750" algn="just">
              <a:lnSpc>
                <a:spcPct val="150000"/>
              </a:lnSpc>
              <a:buFont typeface="Wingdings" panose="05000000000000000000" pitchFamily="2" charset="2"/>
              <a:buChar char="p"/>
            </a:pP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默认情况下</a:t>
            </a:r>
            <a:r>
              <a:rPr lang="en" altLang="zh-CN" sz="1400" dirty="0">
                <a:latin typeface="Times New Roman" panose="02020603050405020304" pitchFamily="18" charset="0"/>
                <a:ea typeface="楷体" panose="02010609060101010101" pitchFamily="49" charset="-122"/>
                <a:cs typeface="Times New Roman" panose="02020603050405020304" pitchFamily="18" charset="0"/>
              </a:rPr>
              <a:t>, </a:t>
            </a:r>
            <a:r>
              <a:rPr lang="el-GR" altLang="zh-CN" sz="1400" dirty="0">
                <a:latin typeface="Times New Roman" panose="02020603050405020304" pitchFamily="18" charset="0"/>
                <a:ea typeface="楷体" panose="02010609060101010101" pitchFamily="49" charset="-122"/>
                <a:cs typeface="Times New Roman" panose="02020603050405020304" pitchFamily="18" charset="0"/>
              </a:rPr>
              <a:t>λ, λ1, λ2, λ4, λ5, λ6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都取</a:t>
            </a:r>
            <a:r>
              <a:rPr lang="en" altLang="zh-CN" sz="14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，而 </a:t>
            </a:r>
            <a:r>
              <a:rPr lang="el-GR" altLang="zh-CN" sz="1400" dirty="0">
                <a:latin typeface="Times New Roman" panose="02020603050405020304" pitchFamily="18" charset="0"/>
                <a:ea typeface="楷体" panose="02010609060101010101" pitchFamily="49" charset="-122"/>
                <a:cs typeface="Times New Roman" panose="02020603050405020304" pitchFamily="18" charset="0"/>
              </a:rPr>
              <a:t>λ3 = 0.01</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lgn="just">
              <a:lnSpc>
                <a:spcPct val="150000"/>
              </a:lnSpc>
              <a:buFont typeface="Wingdings" panose="05000000000000000000" pitchFamily="2" charset="2"/>
              <a:buChar char="p"/>
            </a:pP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水印尺寸默认使用</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256 </a:t>
            </a:r>
            <a:r>
              <a:rPr lang="en-US" altLang="zh-CN" sz="1400" dirty="0">
                <a:latin typeface="Arial" panose="020B0604020202020204" pitchFamily="34" charset="0"/>
                <a:ea typeface="楷体" panose="02010609060101010101" pitchFamily="49" charset="-122"/>
                <a:cs typeface="Arial" panose="020B0604020202020204" pitchFamily="34" charset="0"/>
              </a:rPr>
              <a:t>x </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256</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8" name="文本框 17">
            <a:extLst>
              <a:ext uri="{FF2B5EF4-FFF2-40B4-BE49-F238E27FC236}">
                <a16:creationId xmlns:a16="http://schemas.microsoft.com/office/drawing/2014/main" id="{37B1DF6F-BF56-4AF1-AEA0-8E95BCABDD09}"/>
              </a:ext>
            </a:extLst>
          </p:cNvPr>
          <p:cNvSpPr txBox="1"/>
          <p:nvPr/>
        </p:nvSpPr>
        <p:spPr>
          <a:xfrm>
            <a:off x="5988568" y="4640962"/>
            <a:ext cx="1383054" cy="338554"/>
          </a:xfrm>
          <a:prstGeom prst="rect">
            <a:avLst/>
          </a:prstGeom>
          <a:solidFill>
            <a:srgbClr val="2F5597"/>
          </a:solidFill>
        </p:spPr>
        <p:txBody>
          <a:bodyPr wrap="square">
            <a:spAutoFit/>
          </a:bodyPr>
          <a:lstStyle/>
          <a:p>
            <a:pPr marL="285750" indent="-285750">
              <a:buFont typeface="Wingdings" panose="05000000000000000000" pitchFamily="2" charset="2"/>
              <a:buChar char="p"/>
            </a:pPr>
            <a:r>
              <a:rPr lang="zh-CN" altLang="en-US" sz="1600" dirty="0">
                <a:solidFill>
                  <a:schemeClr val="bg1"/>
                </a:solidFill>
                <a:latin typeface="微软雅黑" panose="020B0503020204020204" pitchFamily="34" charset="-122"/>
                <a:ea typeface="微软雅黑" panose="020B0503020204020204" pitchFamily="34" charset="-122"/>
              </a:rPr>
              <a:t>评估指标</a:t>
            </a:r>
          </a:p>
        </p:txBody>
      </p:sp>
      <p:sp>
        <p:nvSpPr>
          <p:cNvPr id="19" name="矩形 18">
            <a:extLst>
              <a:ext uri="{FF2B5EF4-FFF2-40B4-BE49-F238E27FC236}">
                <a16:creationId xmlns:a16="http://schemas.microsoft.com/office/drawing/2014/main" id="{24611D8B-04B4-4C28-9F7B-D278E64038D3}"/>
              </a:ext>
            </a:extLst>
          </p:cNvPr>
          <p:cNvSpPr/>
          <p:nvPr/>
        </p:nvSpPr>
        <p:spPr>
          <a:xfrm>
            <a:off x="6000809" y="5115313"/>
            <a:ext cx="2865585" cy="1020985"/>
          </a:xfrm>
          <a:prstGeom prst="rect">
            <a:avLst/>
          </a:prstGeom>
        </p:spPr>
        <p:txBody>
          <a:bodyPr wrap="square">
            <a:spAutoFit/>
          </a:bodyPr>
          <a:lstStyle/>
          <a:p>
            <a:pPr marL="285750" indent="-285750">
              <a:lnSpc>
                <a:spcPct val="150000"/>
              </a:lnSpc>
              <a:buFont typeface="Wingdings" panose="05000000000000000000" pitchFamily="2" charset="2"/>
              <a:buChar char="p"/>
            </a:pP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视觉质量使用</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PSNR</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SSIM</a:t>
            </a:r>
          </a:p>
          <a:p>
            <a:pPr marL="285750" indent="-285750">
              <a:lnSpc>
                <a:spcPct val="150000"/>
              </a:lnSpc>
              <a:buFont typeface="Wingdings" panose="05000000000000000000" pitchFamily="2" charset="2"/>
              <a:buChar char="p"/>
            </a:pP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NC&gt;0.95,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认为成功提取</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t>
            </a:r>
            <a:br>
              <a:rPr lang="en-US" altLang="zh-CN" sz="1400" dirty="0">
                <a:latin typeface="Times New Roman" panose="02020603050405020304" pitchFamily="18" charset="0"/>
                <a:ea typeface="楷体" panose="02010609060101010101" pitchFamily="49" charset="-122"/>
                <a:cs typeface="Times New Roman" panose="02020603050405020304" pitchFamily="18" charset="0"/>
              </a:rPr>
            </a:b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C&gt;0.9</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，认为成功提取</a:t>
            </a:r>
          </a:p>
        </p:txBody>
      </p:sp>
      <p:cxnSp>
        <p:nvCxnSpPr>
          <p:cNvPr id="20" name="直接连接符 19">
            <a:extLst>
              <a:ext uri="{FF2B5EF4-FFF2-40B4-BE49-F238E27FC236}">
                <a16:creationId xmlns:a16="http://schemas.microsoft.com/office/drawing/2014/main" id="{590848ED-FF2A-4B8F-A067-ED77E6DAE67F}"/>
              </a:ext>
            </a:extLst>
          </p:cNvPr>
          <p:cNvCxnSpPr>
            <a:cxnSpLocks/>
          </p:cNvCxnSpPr>
          <p:nvPr/>
        </p:nvCxnSpPr>
        <p:spPr>
          <a:xfrm>
            <a:off x="2091551" y="4445112"/>
            <a:ext cx="7049636" cy="0"/>
          </a:xfrm>
          <a:prstGeom prst="line">
            <a:avLst/>
          </a:prstGeom>
          <a:ln w="95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00E1D9E5-A47C-4041-B4B2-80BC4FB9D7B7}"/>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鲁棒的图像处理模型水印</a:t>
            </a:r>
          </a:p>
        </p:txBody>
      </p:sp>
    </p:spTree>
    <p:extLst>
      <p:ext uri="{BB962C8B-B14F-4D97-AF65-F5344CB8AC3E}">
        <p14:creationId xmlns:p14="http://schemas.microsoft.com/office/powerpoint/2010/main" val="1418001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1916151" y="-1600827"/>
            <a:ext cx="591950" cy="4428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pic>
        <p:nvPicPr>
          <p:cNvPr id="5" name="图片 4">
            <a:extLst>
              <a:ext uri="{FF2B5EF4-FFF2-40B4-BE49-F238E27FC236}">
                <a16:creationId xmlns:a16="http://schemas.microsoft.com/office/drawing/2014/main" id="{7D3E9E87-C6BF-4F75-81EF-C572B0DD7E00}"/>
              </a:ext>
            </a:extLst>
          </p:cNvPr>
          <p:cNvPicPr>
            <a:picLocks noChangeAspect="1"/>
          </p:cNvPicPr>
          <p:nvPr/>
        </p:nvPicPr>
        <p:blipFill rotWithShape="1">
          <a:blip r:embed="rId3"/>
          <a:srcRect l="4061" r="5156"/>
          <a:stretch/>
        </p:blipFill>
        <p:spPr>
          <a:xfrm>
            <a:off x="6501385" y="3708157"/>
            <a:ext cx="2969479" cy="1428066"/>
          </a:xfrm>
          <a:prstGeom prst="rect">
            <a:avLst/>
          </a:prstGeom>
        </p:spPr>
      </p:pic>
      <p:sp>
        <p:nvSpPr>
          <p:cNvPr id="6" name="矩形 5">
            <a:extLst>
              <a:ext uri="{FF2B5EF4-FFF2-40B4-BE49-F238E27FC236}">
                <a16:creationId xmlns:a16="http://schemas.microsoft.com/office/drawing/2014/main" id="{FF72301B-C676-41DD-A235-D5B7FA5D8547}"/>
              </a:ext>
            </a:extLst>
          </p:cNvPr>
          <p:cNvSpPr/>
          <p:nvPr/>
        </p:nvSpPr>
        <p:spPr>
          <a:xfrm>
            <a:off x="581572" y="1251791"/>
            <a:ext cx="3333175"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实验结果</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A4804570-3CC6-4138-B061-5195ACFDD458}"/>
              </a:ext>
            </a:extLst>
          </p:cNvPr>
          <p:cNvSpPr txBox="1"/>
          <p:nvPr/>
        </p:nvSpPr>
        <p:spPr>
          <a:xfrm>
            <a:off x="2170206" y="1863401"/>
            <a:ext cx="4989966"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-1</a:t>
            </a:r>
            <a:r>
              <a:rPr lang="zh-CN" altLang="en-US" sz="1600" dirty="0">
                <a:solidFill>
                  <a:schemeClr val="bg1"/>
                </a:solidFill>
                <a:latin typeface="微软雅黑" panose="020B0503020204020204" pitchFamily="34" charset="-122"/>
                <a:ea typeface="微软雅黑" panose="020B0503020204020204" pitchFamily="34" charset="-122"/>
              </a:rPr>
              <a:t>：深度不可见水印算法的性能</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嵌入提取性能</a:t>
            </a:r>
          </a:p>
        </p:txBody>
      </p:sp>
      <p:sp>
        <p:nvSpPr>
          <p:cNvPr id="8" name="矩形 7">
            <a:extLst>
              <a:ext uri="{FF2B5EF4-FFF2-40B4-BE49-F238E27FC236}">
                <a16:creationId xmlns:a16="http://schemas.microsoft.com/office/drawing/2014/main" id="{947E6473-AA65-4B93-857A-7DBCCAD0866C}"/>
              </a:ext>
            </a:extLst>
          </p:cNvPr>
          <p:cNvSpPr/>
          <p:nvPr/>
        </p:nvSpPr>
        <p:spPr>
          <a:xfrm>
            <a:off x="1801480" y="1652873"/>
            <a:ext cx="7724479" cy="4608178"/>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9" name="图片 8">
            <a:extLst>
              <a:ext uri="{FF2B5EF4-FFF2-40B4-BE49-F238E27FC236}">
                <a16:creationId xmlns:a16="http://schemas.microsoft.com/office/drawing/2014/main" id="{C7544164-030F-4DA5-A685-98701765CF14}"/>
              </a:ext>
            </a:extLst>
          </p:cNvPr>
          <p:cNvPicPr>
            <a:picLocks noChangeAspect="1"/>
          </p:cNvPicPr>
          <p:nvPr/>
        </p:nvPicPr>
        <p:blipFill>
          <a:blip r:embed="rId4"/>
          <a:stretch>
            <a:fillRect/>
          </a:stretch>
        </p:blipFill>
        <p:spPr>
          <a:xfrm>
            <a:off x="1926427" y="2412482"/>
            <a:ext cx="4518084" cy="2667855"/>
          </a:xfrm>
          <a:prstGeom prst="rect">
            <a:avLst/>
          </a:prstGeom>
        </p:spPr>
      </p:pic>
      <p:pic>
        <p:nvPicPr>
          <p:cNvPr id="10" name="图片 9">
            <a:extLst>
              <a:ext uri="{FF2B5EF4-FFF2-40B4-BE49-F238E27FC236}">
                <a16:creationId xmlns:a16="http://schemas.microsoft.com/office/drawing/2014/main" id="{CCC76409-0414-4594-88F0-1BCC509BB424}"/>
              </a:ext>
            </a:extLst>
          </p:cNvPr>
          <p:cNvPicPr>
            <a:picLocks noChangeAspect="1"/>
          </p:cNvPicPr>
          <p:nvPr/>
        </p:nvPicPr>
        <p:blipFill>
          <a:blip r:embed="rId5"/>
          <a:stretch>
            <a:fillRect/>
          </a:stretch>
        </p:blipFill>
        <p:spPr>
          <a:xfrm>
            <a:off x="6501385" y="2233705"/>
            <a:ext cx="2891717" cy="1428067"/>
          </a:xfrm>
          <a:prstGeom prst="rect">
            <a:avLst/>
          </a:prstGeom>
        </p:spPr>
      </p:pic>
      <p:sp>
        <p:nvSpPr>
          <p:cNvPr id="11" name="文本框 10">
            <a:extLst>
              <a:ext uri="{FF2B5EF4-FFF2-40B4-BE49-F238E27FC236}">
                <a16:creationId xmlns:a16="http://schemas.microsoft.com/office/drawing/2014/main" id="{50078E87-C368-4BCD-81A1-D2C74EBC60B9}"/>
              </a:ext>
            </a:extLst>
          </p:cNvPr>
          <p:cNvSpPr txBox="1"/>
          <p:nvPr/>
        </p:nvSpPr>
        <p:spPr>
          <a:xfrm>
            <a:off x="1993351" y="5064702"/>
            <a:ext cx="7340736" cy="1106713"/>
          </a:xfrm>
          <a:prstGeom prst="rect">
            <a:avLst/>
          </a:prstGeom>
          <a:noFill/>
        </p:spPr>
        <p:txBody>
          <a:bodyPr wrap="square">
            <a:spAutoFit/>
          </a:bodyPr>
          <a:lstStyle/>
          <a:p>
            <a:pPr>
              <a:lnSpc>
                <a:spcPct val="150000"/>
              </a:lnSpc>
            </a:pPr>
            <a:r>
              <a:rPr lang="en-US" altLang="zh-CN"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结论</a:t>
            </a:r>
            <a:r>
              <a:rPr lang="en-US" altLang="zh-CN"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t>
            </a:r>
          </a:p>
          <a:p>
            <a:pPr>
              <a:lnSpc>
                <a:spcPct val="150000"/>
              </a:lnSpc>
            </a:pP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）适用于</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各种类型</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的水印图像，包括简单的灰度图像和复杂的彩色图像</a:t>
            </a:r>
            <a:r>
              <a:rPr lang="zh-CN" altLang="en-US" sz="1400" dirty="0">
                <a:latin typeface="楷体" panose="02010609060101010101" pitchFamily="49" charset="-122"/>
                <a:ea typeface="楷体" panose="02010609060101010101" pitchFamily="49" charset="-122"/>
              </a:rPr>
              <a:t>。</a:t>
            </a:r>
            <a:br>
              <a:rPr lang="en-US" altLang="zh-CN" sz="1400" dirty="0">
                <a:latin typeface="Times New Roman" panose="02020603050405020304" pitchFamily="18" charset="0"/>
                <a:ea typeface="楷体" panose="02010609060101010101" pitchFamily="49" charset="-122"/>
                <a:cs typeface="Times New Roman" panose="02020603050405020304" pitchFamily="18" charset="0"/>
              </a:rPr>
            </a:b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）可以在保证</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高视觉质量</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的同时，仍具有</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强提取能力</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NC</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或分类器评判下都达到了</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100%</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800" dirty="0">
                <a:latin typeface="楷体" panose="02010609060101010101" pitchFamily="49" charset="-122"/>
                <a:ea typeface="楷体" panose="02010609060101010101" pitchFamily="49" charset="-122"/>
              </a:rPr>
              <a:t>。</a:t>
            </a:r>
            <a:endParaRPr lang="zh-CN" altLang="en-US" dirty="0"/>
          </a:p>
        </p:txBody>
      </p:sp>
      <p:sp>
        <p:nvSpPr>
          <p:cNvPr id="12" name="文本框 11">
            <a:extLst>
              <a:ext uri="{FF2B5EF4-FFF2-40B4-BE49-F238E27FC236}">
                <a16:creationId xmlns:a16="http://schemas.microsoft.com/office/drawing/2014/main" id="{4B25E71A-62B1-4F5A-9BF5-CD4CD11453D7}"/>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鲁棒的图像处理模型水印</a:t>
            </a:r>
          </a:p>
        </p:txBody>
      </p:sp>
    </p:spTree>
    <p:extLst>
      <p:ext uri="{BB962C8B-B14F-4D97-AF65-F5344CB8AC3E}">
        <p14:creationId xmlns:p14="http://schemas.microsoft.com/office/powerpoint/2010/main" val="3012835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1916151" y="-1600827"/>
            <a:ext cx="591950" cy="4428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矩形 4">
            <a:extLst>
              <a:ext uri="{FF2B5EF4-FFF2-40B4-BE49-F238E27FC236}">
                <a16:creationId xmlns:a16="http://schemas.microsoft.com/office/drawing/2014/main" id="{E89A9A61-7D0A-4664-A59A-79554922F8BE}"/>
              </a:ext>
            </a:extLst>
          </p:cNvPr>
          <p:cNvSpPr/>
          <p:nvPr/>
        </p:nvSpPr>
        <p:spPr>
          <a:xfrm>
            <a:off x="628869" y="1338502"/>
            <a:ext cx="3333175"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实验结果</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E9B30F7E-EB64-4C9B-A4F0-E615685E8D32}"/>
              </a:ext>
            </a:extLst>
          </p:cNvPr>
          <p:cNvSpPr txBox="1"/>
          <p:nvPr/>
        </p:nvSpPr>
        <p:spPr>
          <a:xfrm>
            <a:off x="2217504" y="1950112"/>
            <a:ext cx="5294766"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-1</a:t>
            </a:r>
            <a:r>
              <a:rPr lang="zh-CN" altLang="en-US" sz="1600" dirty="0">
                <a:solidFill>
                  <a:schemeClr val="bg1"/>
                </a:solidFill>
                <a:latin typeface="微软雅黑" panose="020B0503020204020204" pitchFamily="34" charset="-122"/>
                <a:ea typeface="微软雅黑" panose="020B0503020204020204" pitchFamily="34" charset="-122"/>
              </a:rPr>
              <a:t>：深度不可见水印算法的性能</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抵抗模型窃取攻击</a:t>
            </a:r>
          </a:p>
        </p:txBody>
      </p:sp>
      <p:sp>
        <p:nvSpPr>
          <p:cNvPr id="7" name="矩形 6">
            <a:extLst>
              <a:ext uri="{FF2B5EF4-FFF2-40B4-BE49-F238E27FC236}">
                <a16:creationId xmlns:a16="http://schemas.microsoft.com/office/drawing/2014/main" id="{ADC72B3C-1B5C-4280-BA18-108EC6326FA2}"/>
              </a:ext>
            </a:extLst>
          </p:cNvPr>
          <p:cNvSpPr/>
          <p:nvPr/>
        </p:nvSpPr>
        <p:spPr>
          <a:xfrm>
            <a:off x="1848777" y="1739584"/>
            <a:ext cx="7724479" cy="4608178"/>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a:extLst>
              <a:ext uri="{FF2B5EF4-FFF2-40B4-BE49-F238E27FC236}">
                <a16:creationId xmlns:a16="http://schemas.microsoft.com/office/drawing/2014/main" id="{ADDF170F-2E90-4839-B21F-75A90039AAFF}"/>
              </a:ext>
            </a:extLst>
          </p:cNvPr>
          <p:cNvPicPr>
            <a:picLocks noChangeAspect="1"/>
          </p:cNvPicPr>
          <p:nvPr/>
        </p:nvPicPr>
        <p:blipFill>
          <a:blip r:embed="rId3"/>
          <a:stretch>
            <a:fillRect/>
          </a:stretch>
        </p:blipFill>
        <p:spPr>
          <a:xfrm>
            <a:off x="2025869" y="2591025"/>
            <a:ext cx="4865511" cy="1532118"/>
          </a:xfrm>
          <a:prstGeom prst="rect">
            <a:avLst/>
          </a:prstGeom>
        </p:spPr>
      </p:pic>
      <p:pic>
        <p:nvPicPr>
          <p:cNvPr id="9" name="图片 8">
            <a:extLst>
              <a:ext uri="{FF2B5EF4-FFF2-40B4-BE49-F238E27FC236}">
                <a16:creationId xmlns:a16="http://schemas.microsoft.com/office/drawing/2014/main" id="{B906899E-5F3C-4C9B-847F-CD60D47C3CE9}"/>
              </a:ext>
            </a:extLst>
          </p:cNvPr>
          <p:cNvPicPr>
            <a:picLocks noChangeAspect="1"/>
          </p:cNvPicPr>
          <p:nvPr/>
        </p:nvPicPr>
        <p:blipFill>
          <a:blip r:embed="rId4"/>
          <a:stretch>
            <a:fillRect/>
          </a:stretch>
        </p:blipFill>
        <p:spPr>
          <a:xfrm>
            <a:off x="2090779" y="4337611"/>
            <a:ext cx="4735689" cy="1502246"/>
          </a:xfrm>
          <a:prstGeom prst="rect">
            <a:avLst/>
          </a:prstGeom>
        </p:spPr>
      </p:pic>
      <p:sp>
        <p:nvSpPr>
          <p:cNvPr id="10" name="文本框 9">
            <a:extLst>
              <a:ext uri="{FF2B5EF4-FFF2-40B4-BE49-F238E27FC236}">
                <a16:creationId xmlns:a16="http://schemas.microsoft.com/office/drawing/2014/main" id="{E96121FA-71B6-4959-9C4F-B2BF825D92B3}"/>
              </a:ext>
            </a:extLst>
          </p:cNvPr>
          <p:cNvSpPr txBox="1"/>
          <p:nvPr/>
        </p:nvSpPr>
        <p:spPr>
          <a:xfrm>
            <a:off x="6891380" y="2499194"/>
            <a:ext cx="2551289" cy="3373359"/>
          </a:xfrm>
          <a:prstGeom prst="rect">
            <a:avLst/>
          </a:prstGeom>
          <a:noFill/>
        </p:spPr>
        <p:txBody>
          <a:bodyPr wrap="square">
            <a:spAutoFit/>
          </a:bodyPr>
          <a:lstStyle/>
          <a:p>
            <a:pPr>
              <a:lnSpc>
                <a:spcPct val="150000"/>
              </a:lnSpc>
            </a:pPr>
            <a:r>
              <a:rPr lang="en-US" altLang="zh-CN"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结论</a:t>
            </a:r>
            <a:r>
              <a:rPr lang="en-US" altLang="zh-CN"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t>
            </a:r>
          </a:p>
          <a:p>
            <a:pPr>
              <a:lnSpc>
                <a:spcPct val="150000"/>
              </a:lnSpc>
            </a:pP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）虽然在对抗训练阶段仅仅使用了在 </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UNet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训练下的替代模型，所提方法对于</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不同网络结构下</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的窃取攻击都具有鲁棒性。</a:t>
            </a:r>
            <a:br>
              <a:rPr lang="en-US" altLang="zh-CN" sz="1400" dirty="0">
                <a:latin typeface="Times New Roman" panose="02020603050405020304" pitchFamily="18" charset="0"/>
                <a:ea typeface="楷体" panose="02010609060101010101" pitchFamily="49" charset="-122"/>
                <a:cs typeface="Times New Roman" panose="02020603050405020304" pitchFamily="18" charset="0"/>
              </a:rPr>
            </a:b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）能够抵抗</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不同的损失组合下</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的窃取攻击，水印提取成功率很高</a:t>
            </a:r>
            <a:r>
              <a:rPr lang="zh-CN" altLang="en-US" sz="1400" dirty="0">
                <a:latin typeface="楷体" panose="02010609060101010101" pitchFamily="49" charset="-122"/>
                <a:ea typeface="楷体" panose="02010609060101010101" pitchFamily="49" charset="-122"/>
              </a:rPr>
              <a:t>。</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a:lnSpc>
                <a:spcPct val="150000"/>
              </a:lnSpc>
            </a:pP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3</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）对抗训练阶段</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非常重要</a:t>
            </a:r>
            <a:r>
              <a:rPr lang="zh-CN" altLang="en-US" sz="1400" dirty="0">
                <a:latin typeface="楷体" panose="02010609060101010101" pitchFamily="49" charset="-122"/>
                <a:ea typeface="楷体" panose="02010609060101010101" pitchFamily="49" charset="-122"/>
              </a:rPr>
              <a:t>。</a:t>
            </a:r>
            <a:endParaRPr lang="zh-CN" altLang="en-US" dirty="0">
              <a:solidFill>
                <a:srgbClr val="C00000"/>
              </a:solidFill>
            </a:endParaRPr>
          </a:p>
        </p:txBody>
      </p:sp>
      <p:sp>
        <p:nvSpPr>
          <p:cNvPr id="11" name="文本框 10">
            <a:extLst>
              <a:ext uri="{FF2B5EF4-FFF2-40B4-BE49-F238E27FC236}">
                <a16:creationId xmlns:a16="http://schemas.microsoft.com/office/drawing/2014/main" id="{2050A5B5-049B-4E6A-8BEE-32A87183D51C}"/>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鲁棒的图像处理模型水印</a:t>
            </a:r>
          </a:p>
        </p:txBody>
      </p:sp>
    </p:spTree>
    <p:extLst>
      <p:ext uri="{BB962C8B-B14F-4D97-AF65-F5344CB8AC3E}">
        <p14:creationId xmlns:p14="http://schemas.microsoft.com/office/powerpoint/2010/main" val="4238492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1916151" y="-1600827"/>
            <a:ext cx="591950" cy="4428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矩形 4">
            <a:extLst>
              <a:ext uri="{FF2B5EF4-FFF2-40B4-BE49-F238E27FC236}">
                <a16:creationId xmlns:a16="http://schemas.microsoft.com/office/drawing/2014/main" id="{73B1ACC0-82C8-4F6B-9A3E-0DEFB1527B7D}"/>
              </a:ext>
            </a:extLst>
          </p:cNvPr>
          <p:cNvSpPr/>
          <p:nvPr/>
        </p:nvSpPr>
        <p:spPr>
          <a:xfrm>
            <a:off x="699813" y="1330618"/>
            <a:ext cx="3333175"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实验结果</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C364AB30-D70C-44DC-9A8E-28D49B3E272D}"/>
              </a:ext>
            </a:extLst>
          </p:cNvPr>
          <p:cNvSpPr/>
          <p:nvPr/>
        </p:nvSpPr>
        <p:spPr>
          <a:xfrm>
            <a:off x="1919721" y="1731700"/>
            <a:ext cx="7724479" cy="4608178"/>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文本框 6">
            <a:extLst>
              <a:ext uri="{FF2B5EF4-FFF2-40B4-BE49-F238E27FC236}">
                <a16:creationId xmlns:a16="http://schemas.microsoft.com/office/drawing/2014/main" id="{9D7BF7CD-EDFC-4799-AE18-633F10AE0738}"/>
              </a:ext>
            </a:extLst>
          </p:cNvPr>
          <p:cNvSpPr txBox="1"/>
          <p:nvPr/>
        </p:nvSpPr>
        <p:spPr>
          <a:xfrm>
            <a:off x="2288447" y="1942228"/>
            <a:ext cx="5707142"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-2</a:t>
            </a:r>
            <a:r>
              <a:rPr lang="zh-CN" altLang="en-US" sz="1600" dirty="0">
                <a:solidFill>
                  <a:schemeClr val="bg1"/>
                </a:solidFill>
                <a:latin typeface="微软雅黑" panose="020B0503020204020204" pitchFamily="34" charset="-122"/>
                <a:ea typeface="微软雅黑" panose="020B0503020204020204" pitchFamily="34" charset="-122"/>
              </a:rPr>
              <a:t>：和其他方法的比较</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嵌入提取能力和抗窃取攻击</a:t>
            </a:r>
          </a:p>
        </p:txBody>
      </p:sp>
      <p:pic>
        <p:nvPicPr>
          <p:cNvPr id="8" name="图片 7">
            <a:extLst>
              <a:ext uri="{FF2B5EF4-FFF2-40B4-BE49-F238E27FC236}">
                <a16:creationId xmlns:a16="http://schemas.microsoft.com/office/drawing/2014/main" id="{B5474873-5C91-4C2D-8121-2286EA0C7E6A}"/>
              </a:ext>
            </a:extLst>
          </p:cNvPr>
          <p:cNvPicPr>
            <a:picLocks noChangeAspect="1"/>
          </p:cNvPicPr>
          <p:nvPr/>
        </p:nvPicPr>
        <p:blipFill>
          <a:blip r:embed="rId3"/>
          <a:stretch>
            <a:fillRect/>
          </a:stretch>
        </p:blipFill>
        <p:spPr>
          <a:xfrm>
            <a:off x="2340888" y="2410672"/>
            <a:ext cx="5179572" cy="1638365"/>
          </a:xfrm>
          <a:prstGeom prst="rect">
            <a:avLst/>
          </a:prstGeom>
        </p:spPr>
      </p:pic>
      <p:pic>
        <p:nvPicPr>
          <p:cNvPr id="9" name="图片 8">
            <a:extLst>
              <a:ext uri="{FF2B5EF4-FFF2-40B4-BE49-F238E27FC236}">
                <a16:creationId xmlns:a16="http://schemas.microsoft.com/office/drawing/2014/main" id="{B69012B6-5A4B-4369-B147-FB6051CA5232}"/>
              </a:ext>
            </a:extLst>
          </p:cNvPr>
          <p:cNvPicPr>
            <a:picLocks noChangeAspect="1"/>
          </p:cNvPicPr>
          <p:nvPr/>
        </p:nvPicPr>
        <p:blipFill>
          <a:blip r:embed="rId4"/>
          <a:stretch>
            <a:fillRect/>
          </a:stretch>
        </p:blipFill>
        <p:spPr>
          <a:xfrm>
            <a:off x="2340887" y="4286684"/>
            <a:ext cx="5179573" cy="1564626"/>
          </a:xfrm>
          <a:prstGeom prst="rect">
            <a:avLst/>
          </a:prstGeom>
        </p:spPr>
      </p:pic>
      <p:sp>
        <p:nvSpPr>
          <p:cNvPr id="10" name="文本框 9">
            <a:extLst>
              <a:ext uri="{FF2B5EF4-FFF2-40B4-BE49-F238E27FC236}">
                <a16:creationId xmlns:a16="http://schemas.microsoft.com/office/drawing/2014/main" id="{78F4208D-4FD8-4D78-85FE-5881328C5750}"/>
              </a:ext>
            </a:extLst>
          </p:cNvPr>
          <p:cNvSpPr txBox="1"/>
          <p:nvPr/>
        </p:nvSpPr>
        <p:spPr>
          <a:xfrm>
            <a:off x="7666348" y="2635969"/>
            <a:ext cx="1593801" cy="3004797"/>
          </a:xfrm>
          <a:prstGeom prst="rect">
            <a:avLst/>
          </a:prstGeom>
          <a:noFill/>
        </p:spPr>
        <p:txBody>
          <a:bodyPr wrap="square">
            <a:spAutoFit/>
          </a:bodyPr>
          <a:lstStyle/>
          <a:p>
            <a:pPr>
              <a:lnSpc>
                <a:spcPct val="150000"/>
              </a:lnSpc>
            </a:pPr>
            <a:r>
              <a:rPr lang="en-US" altLang="zh-CN" sz="16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16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结论</a:t>
            </a:r>
            <a:r>
              <a:rPr lang="en-US" altLang="zh-CN" sz="16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t>
            </a:r>
          </a:p>
          <a:p>
            <a:pPr>
              <a:lnSpc>
                <a:spcPct val="150000"/>
              </a:lnSpc>
            </a:pPr>
            <a:r>
              <a:rPr lang="en-US" altLang="zh-CN" sz="16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600" dirty="0">
                <a:latin typeface="Times New Roman" panose="02020603050405020304" pitchFamily="18" charset="0"/>
                <a:ea typeface="楷体" panose="02010609060101010101" pitchFamily="49" charset="-122"/>
                <a:cs typeface="Times New Roman" panose="02020603050405020304" pitchFamily="18" charset="0"/>
              </a:rPr>
              <a:t>）本方法具有</a:t>
            </a:r>
            <a:r>
              <a:rPr lang="zh-CN" altLang="en-US" sz="16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更好的</a:t>
            </a:r>
            <a:r>
              <a:rPr lang="zh-CN" altLang="en-US" sz="1600" dirty="0">
                <a:latin typeface="Times New Roman" panose="02020603050405020304" pitchFamily="18" charset="0"/>
                <a:ea typeface="楷体" panose="02010609060101010101" pitchFamily="49" charset="-122"/>
                <a:cs typeface="Times New Roman" panose="02020603050405020304" pitchFamily="18" charset="0"/>
              </a:rPr>
              <a:t>嵌入和提取能力</a:t>
            </a:r>
            <a:r>
              <a:rPr lang="zh-CN" altLang="en-US" sz="1600" dirty="0">
                <a:latin typeface="楷体" panose="02010609060101010101" pitchFamily="49" charset="-122"/>
                <a:ea typeface="楷体" panose="02010609060101010101" pitchFamily="49" charset="-122"/>
              </a:rPr>
              <a:t>。</a:t>
            </a:r>
            <a:br>
              <a:rPr lang="en-US" altLang="zh-CN" sz="1600" dirty="0">
                <a:latin typeface="Times New Roman" panose="02020603050405020304" pitchFamily="18" charset="0"/>
                <a:ea typeface="楷体" panose="02010609060101010101" pitchFamily="49" charset="-122"/>
                <a:cs typeface="Times New Roman" panose="02020603050405020304" pitchFamily="18" charset="0"/>
              </a:rPr>
            </a:br>
            <a:endParaRPr lang="en-US" altLang="zh-CN" sz="1600" dirty="0">
              <a:latin typeface="Times New Roman" panose="02020603050405020304" pitchFamily="18" charset="0"/>
              <a:ea typeface="楷体" panose="02010609060101010101" pitchFamily="49" charset="-122"/>
              <a:cs typeface="Times New Roman" panose="02020603050405020304" pitchFamily="18" charset="0"/>
            </a:endParaRPr>
          </a:p>
          <a:p>
            <a:pPr>
              <a:lnSpc>
                <a:spcPct val="150000"/>
              </a:lnSpc>
            </a:pPr>
            <a:r>
              <a:rPr lang="en-US" altLang="zh-CN" sz="1600" dirty="0">
                <a:latin typeface="Times New Roman" panose="02020603050405020304" pitchFamily="18" charset="0"/>
                <a:ea typeface="楷体" panose="02010609060101010101" pitchFamily="49" charset="-122"/>
                <a:cs typeface="Times New Roman" panose="02020603050405020304" pitchFamily="18" charset="0"/>
              </a:rPr>
              <a:t>2</a:t>
            </a:r>
            <a:r>
              <a:rPr lang="zh-CN" altLang="en-US" sz="1600" dirty="0">
                <a:latin typeface="Times New Roman" panose="02020603050405020304" pitchFamily="18" charset="0"/>
                <a:ea typeface="楷体" panose="02010609060101010101" pitchFamily="49" charset="-122"/>
                <a:cs typeface="Times New Roman" panose="02020603050405020304" pitchFamily="18" charset="0"/>
              </a:rPr>
              <a:t>）本方法对窃取攻击具有</a:t>
            </a:r>
            <a:r>
              <a:rPr lang="zh-CN" altLang="en-US" sz="16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更强的</a:t>
            </a:r>
            <a:r>
              <a:rPr lang="zh-CN" altLang="en-US" sz="1600" dirty="0">
                <a:latin typeface="Times New Roman" panose="02020603050405020304" pitchFamily="18" charset="0"/>
                <a:ea typeface="楷体" panose="02010609060101010101" pitchFamily="49" charset="-122"/>
                <a:cs typeface="Times New Roman" panose="02020603050405020304" pitchFamily="18" charset="0"/>
              </a:rPr>
              <a:t>鲁棒性。</a:t>
            </a:r>
            <a:endParaRPr lang="zh-CN" altLang="en-US" sz="2000" dirty="0"/>
          </a:p>
        </p:txBody>
      </p:sp>
      <p:pic>
        <p:nvPicPr>
          <p:cNvPr id="11" name="图片 10">
            <a:extLst>
              <a:ext uri="{FF2B5EF4-FFF2-40B4-BE49-F238E27FC236}">
                <a16:creationId xmlns:a16="http://schemas.microsoft.com/office/drawing/2014/main" id="{21B0029C-08A9-4DFA-8DDA-9A500417B260}"/>
              </a:ext>
            </a:extLst>
          </p:cNvPr>
          <p:cNvPicPr>
            <a:picLocks noChangeAspect="1"/>
          </p:cNvPicPr>
          <p:nvPr/>
        </p:nvPicPr>
        <p:blipFill>
          <a:blip r:embed="rId5"/>
          <a:stretch>
            <a:fillRect/>
          </a:stretch>
        </p:blipFill>
        <p:spPr>
          <a:xfrm>
            <a:off x="2650249" y="5998014"/>
            <a:ext cx="1846084" cy="256056"/>
          </a:xfrm>
          <a:prstGeom prst="rect">
            <a:avLst/>
          </a:prstGeom>
        </p:spPr>
      </p:pic>
      <p:sp>
        <p:nvSpPr>
          <p:cNvPr id="12" name="文本框 11">
            <a:extLst>
              <a:ext uri="{FF2B5EF4-FFF2-40B4-BE49-F238E27FC236}">
                <a16:creationId xmlns:a16="http://schemas.microsoft.com/office/drawing/2014/main" id="{FC819BA1-71A3-4737-8C9F-FCF8777171DA}"/>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鲁棒的图像处理模型水印</a:t>
            </a:r>
          </a:p>
        </p:txBody>
      </p:sp>
    </p:spTree>
    <p:extLst>
      <p:ext uri="{BB962C8B-B14F-4D97-AF65-F5344CB8AC3E}">
        <p14:creationId xmlns:p14="http://schemas.microsoft.com/office/powerpoint/2010/main" val="2913287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1916151" y="-1600827"/>
            <a:ext cx="591950" cy="4428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 name="文本框 3">
            <a:extLst>
              <a:ext uri="{FF2B5EF4-FFF2-40B4-BE49-F238E27FC236}">
                <a16:creationId xmlns:a16="http://schemas.microsoft.com/office/drawing/2014/main" id="{40EE4D11-95D4-4AA9-9A6F-57B009F4DF97}"/>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图像处理</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生成模型水印</a:t>
            </a:r>
          </a:p>
        </p:txBody>
      </p:sp>
      <p:sp>
        <p:nvSpPr>
          <p:cNvPr id="5" name="矩形 4">
            <a:extLst>
              <a:ext uri="{FF2B5EF4-FFF2-40B4-BE49-F238E27FC236}">
                <a16:creationId xmlns:a16="http://schemas.microsoft.com/office/drawing/2014/main" id="{F619119D-DB55-42D6-8D8F-97011487B8F8}"/>
              </a:ext>
            </a:extLst>
          </p:cNvPr>
          <p:cNvSpPr/>
          <p:nvPr/>
        </p:nvSpPr>
        <p:spPr>
          <a:xfrm>
            <a:off x="510628" y="1283322"/>
            <a:ext cx="3333175"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实验结果</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E230E776-6139-4431-A203-C7FD33B6DA8D}"/>
              </a:ext>
            </a:extLst>
          </p:cNvPr>
          <p:cNvSpPr/>
          <p:nvPr/>
        </p:nvSpPr>
        <p:spPr>
          <a:xfrm>
            <a:off x="1730536" y="1684404"/>
            <a:ext cx="7724479" cy="4608178"/>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文本框 6">
            <a:extLst>
              <a:ext uri="{FF2B5EF4-FFF2-40B4-BE49-F238E27FC236}">
                <a16:creationId xmlns:a16="http://schemas.microsoft.com/office/drawing/2014/main" id="{E7BA2E18-8CC4-4210-AA6E-0779D35B7790}"/>
              </a:ext>
            </a:extLst>
          </p:cNvPr>
          <p:cNvSpPr txBox="1"/>
          <p:nvPr/>
        </p:nvSpPr>
        <p:spPr>
          <a:xfrm>
            <a:off x="2099262" y="1894932"/>
            <a:ext cx="5689214"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-2</a:t>
            </a:r>
            <a:r>
              <a:rPr lang="zh-CN" altLang="en-US" sz="1600" dirty="0">
                <a:solidFill>
                  <a:schemeClr val="bg1"/>
                </a:solidFill>
                <a:latin typeface="微软雅黑" panose="020B0503020204020204" pitchFamily="34" charset="-122"/>
                <a:ea typeface="微软雅黑" panose="020B0503020204020204" pitchFamily="34" charset="-122"/>
              </a:rPr>
              <a:t>：和其他方法的比较</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传统空域不可见水印结果分析</a:t>
            </a:r>
          </a:p>
        </p:txBody>
      </p:sp>
      <p:sp>
        <p:nvSpPr>
          <p:cNvPr id="8" name="文本框 7">
            <a:extLst>
              <a:ext uri="{FF2B5EF4-FFF2-40B4-BE49-F238E27FC236}">
                <a16:creationId xmlns:a16="http://schemas.microsoft.com/office/drawing/2014/main" id="{7937AE16-01D8-4891-9C26-09D40E972BF7}"/>
              </a:ext>
            </a:extLst>
          </p:cNvPr>
          <p:cNvSpPr txBox="1"/>
          <p:nvPr/>
        </p:nvSpPr>
        <p:spPr>
          <a:xfrm>
            <a:off x="7097026" y="2444014"/>
            <a:ext cx="2240196" cy="3283143"/>
          </a:xfrm>
          <a:prstGeom prst="rect">
            <a:avLst/>
          </a:prstGeom>
          <a:noFill/>
        </p:spPr>
        <p:txBody>
          <a:bodyPr wrap="square">
            <a:spAutoFit/>
          </a:bodyPr>
          <a:lstStyle/>
          <a:p>
            <a:pPr>
              <a:lnSpc>
                <a:spcPct val="150000"/>
              </a:lnSpc>
            </a:pPr>
            <a:r>
              <a:rPr lang="en-US" altLang="zh-CN"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结论</a:t>
            </a:r>
            <a:r>
              <a:rPr lang="en-US" altLang="zh-CN"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t>
            </a:r>
          </a:p>
          <a:p>
            <a:pPr>
              <a:lnSpc>
                <a:spcPct val="150000"/>
              </a:lnSpc>
            </a:pP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）只能抵抗</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一些</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特殊情况下的窃取攻击</a:t>
            </a:r>
            <a:r>
              <a:rPr lang="zh-CN" altLang="en-US" sz="1400" dirty="0">
                <a:latin typeface="楷体" panose="02010609060101010101" pitchFamily="49" charset="-122"/>
                <a:ea typeface="楷体" panose="02010609060101010101" pitchFamily="49" charset="-122"/>
              </a:rPr>
              <a:t>。</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a:lnSpc>
                <a:spcPct val="150000"/>
              </a:lnSpc>
            </a:pP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）原始水印的模式从残差图像中</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可以被发现</a:t>
            </a:r>
            <a:r>
              <a:rPr lang="zh-CN" altLang="en-US" sz="1400" dirty="0">
                <a:latin typeface="楷体" panose="02010609060101010101" pitchFamily="49" charset="-122"/>
                <a:ea typeface="楷体" panose="02010609060101010101" pitchFamily="49" charset="-122"/>
              </a:rPr>
              <a:t>。</a:t>
            </a:r>
            <a:endParaRPr lang="en-US" altLang="zh-CN"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a:p>
            <a:pPr>
              <a:lnSpc>
                <a:spcPct val="150000"/>
              </a:lnSpc>
            </a:pP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3</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）不能嵌入像 </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logo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图像这样的</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高容量水印</a:t>
            </a:r>
            <a:r>
              <a:rPr lang="zh-CN" altLang="en-US" sz="1400" dirty="0">
                <a:latin typeface="楷体" panose="02010609060101010101" pitchFamily="49" charset="-122"/>
                <a:ea typeface="楷体" panose="02010609060101010101" pitchFamily="49" charset="-122"/>
              </a:rPr>
              <a:t>。</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a:lnSpc>
                <a:spcPct val="150000"/>
              </a:lnSpc>
            </a:pP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）嵌入</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提取时间：</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0.0051s/0.007s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GPU</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  Vs 0.0038s/0.0047s (CPU)</a:t>
            </a:r>
            <a:r>
              <a:rPr lang="zh-CN" altLang="en-US" sz="1400" dirty="0">
                <a:latin typeface="楷体" panose="02010609060101010101" pitchFamily="49" charset="-122"/>
                <a:ea typeface="楷体" panose="02010609060101010101" pitchFamily="49" charset="-122"/>
              </a:rPr>
              <a:t> 。</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9" name="组合 8">
            <a:extLst>
              <a:ext uri="{FF2B5EF4-FFF2-40B4-BE49-F238E27FC236}">
                <a16:creationId xmlns:a16="http://schemas.microsoft.com/office/drawing/2014/main" id="{97CDCEE1-74D1-481F-9131-DAE7E48C6C73}"/>
              </a:ext>
            </a:extLst>
          </p:cNvPr>
          <p:cNvGrpSpPr/>
          <p:nvPr/>
        </p:nvGrpSpPr>
        <p:grpSpPr>
          <a:xfrm>
            <a:off x="2011407" y="2571454"/>
            <a:ext cx="4967826" cy="3067460"/>
            <a:chOff x="1106034" y="2620788"/>
            <a:chExt cx="4967826" cy="3067460"/>
          </a:xfrm>
        </p:grpSpPr>
        <p:pic>
          <p:nvPicPr>
            <p:cNvPr id="10" name="图片 9">
              <a:extLst>
                <a:ext uri="{FF2B5EF4-FFF2-40B4-BE49-F238E27FC236}">
                  <a16:creationId xmlns:a16="http://schemas.microsoft.com/office/drawing/2014/main" id="{6384D1B6-F6A6-4C0A-BF8F-593F0C71272F}"/>
                </a:ext>
              </a:extLst>
            </p:cNvPr>
            <p:cNvPicPr>
              <a:picLocks noChangeAspect="1"/>
            </p:cNvPicPr>
            <p:nvPr/>
          </p:nvPicPr>
          <p:blipFill>
            <a:blip r:embed="rId3"/>
            <a:stretch>
              <a:fillRect/>
            </a:stretch>
          </p:blipFill>
          <p:spPr>
            <a:xfrm>
              <a:off x="1106034" y="2827493"/>
              <a:ext cx="4967826" cy="2860755"/>
            </a:xfrm>
            <a:prstGeom prst="rect">
              <a:avLst/>
            </a:prstGeom>
          </p:spPr>
        </p:pic>
        <p:sp>
          <p:nvSpPr>
            <p:cNvPr id="11" name="文本框 10">
              <a:extLst>
                <a:ext uri="{FF2B5EF4-FFF2-40B4-BE49-F238E27FC236}">
                  <a16:creationId xmlns:a16="http://schemas.microsoft.com/office/drawing/2014/main" id="{DAFA404E-0724-47CF-91E9-A14C4C32D716}"/>
                </a:ext>
              </a:extLst>
            </p:cNvPr>
            <p:cNvSpPr txBox="1"/>
            <p:nvPr/>
          </p:nvSpPr>
          <p:spPr>
            <a:xfrm>
              <a:off x="3403192" y="2620789"/>
              <a:ext cx="872974" cy="276999"/>
            </a:xfrm>
            <a:prstGeom prst="rect">
              <a:avLst/>
            </a:prstGeom>
            <a:noFill/>
          </p:spPr>
          <p:txBody>
            <a:bodyPr wrap="square">
              <a:spAutoFit/>
            </a:bodyPr>
            <a:lstStyle/>
            <a:p>
              <a:r>
                <a:rPr lang="zh-CN" altLang="en-US" sz="1200" dirty="0">
                  <a:latin typeface="Times New Roman" panose="02020603050405020304" pitchFamily="18" charset="0"/>
                  <a:cs typeface="Times New Roman" panose="02020603050405020304" pitchFamily="18" charset="0"/>
                </a:rPr>
                <a:t>𝐿</a:t>
              </a:r>
              <a:r>
                <a:rPr lang="en-US" altLang="zh-CN" sz="1200" dirty="0">
                  <a:latin typeface="Times New Roman" panose="02020603050405020304" pitchFamily="18" charset="0"/>
                  <a:cs typeface="Times New Roman" panose="02020603050405020304" pitchFamily="18" charset="0"/>
                </a:rPr>
                <a:t>2 &amp;</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UNet</a:t>
              </a:r>
              <a:endParaRPr lang="zh-CN" altLang="en-US" sz="1200"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C2644FB9-E0F0-4AD7-888F-185564843F6B}"/>
                </a:ext>
              </a:extLst>
            </p:cNvPr>
            <p:cNvSpPr txBox="1"/>
            <p:nvPr/>
          </p:nvSpPr>
          <p:spPr>
            <a:xfrm>
              <a:off x="4469182" y="2620788"/>
              <a:ext cx="872974" cy="276999"/>
            </a:xfrm>
            <a:prstGeom prst="rect">
              <a:avLst/>
            </a:prstGeom>
            <a:noFill/>
          </p:spPr>
          <p:txBody>
            <a:bodyPr wrap="square">
              <a:spAutoFit/>
            </a:bodyPr>
            <a:lstStyle/>
            <a:p>
              <a:r>
                <a:rPr lang="zh-CN" altLang="en-US" sz="1200" dirty="0">
                  <a:latin typeface="Times New Roman" panose="02020603050405020304" pitchFamily="18" charset="0"/>
                  <a:cs typeface="Times New Roman" panose="02020603050405020304" pitchFamily="18" charset="0"/>
                </a:rPr>
                <a:t>𝐿</a:t>
              </a:r>
              <a:r>
                <a:rPr lang="en-US" altLang="zh-CN" sz="1200" dirty="0">
                  <a:latin typeface="Times New Roman" panose="02020603050405020304" pitchFamily="18" charset="0"/>
                  <a:cs typeface="Times New Roman" panose="02020603050405020304" pitchFamily="18" charset="0"/>
                </a:rPr>
                <a:t>2 &amp; Res9</a:t>
              </a:r>
              <a:endParaRPr lang="zh-CN" altLang="en-US" sz="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86986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1916151" y="-1600827"/>
            <a:ext cx="591950" cy="4428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pic>
        <p:nvPicPr>
          <p:cNvPr id="5" name="图片 4">
            <a:extLst>
              <a:ext uri="{FF2B5EF4-FFF2-40B4-BE49-F238E27FC236}">
                <a16:creationId xmlns:a16="http://schemas.microsoft.com/office/drawing/2014/main" id="{E5E3A953-6444-4056-B751-E6C0E124321D}"/>
              </a:ext>
            </a:extLst>
          </p:cNvPr>
          <p:cNvPicPr>
            <a:picLocks noChangeAspect="1"/>
          </p:cNvPicPr>
          <p:nvPr/>
        </p:nvPicPr>
        <p:blipFill rotWithShape="1">
          <a:blip r:embed="rId3"/>
          <a:srcRect r="66812" b="29616"/>
          <a:stretch/>
        </p:blipFill>
        <p:spPr>
          <a:xfrm>
            <a:off x="7219755" y="1889027"/>
            <a:ext cx="1987426" cy="778115"/>
          </a:xfrm>
          <a:prstGeom prst="rect">
            <a:avLst/>
          </a:prstGeom>
        </p:spPr>
      </p:pic>
      <p:pic>
        <p:nvPicPr>
          <p:cNvPr id="6" name="图片 5">
            <a:extLst>
              <a:ext uri="{FF2B5EF4-FFF2-40B4-BE49-F238E27FC236}">
                <a16:creationId xmlns:a16="http://schemas.microsoft.com/office/drawing/2014/main" id="{66058623-8B6D-4B0C-A912-E3BFDF5B7495}"/>
              </a:ext>
            </a:extLst>
          </p:cNvPr>
          <p:cNvPicPr>
            <a:picLocks noChangeAspect="1"/>
          </p:cNvPicPr>
          <p:nvPr/>
        </p:nvPicPr>
        <p:blipFill rotWithShape="1">
          <a:blip r:embed="rId3"/>
          <a:srcRect l="33799" r="34601" b="29616"/>
          <a:stretch/>
        </p:blipFill>
        <p:spPr>
          <a:xfrm>
            <a:off x="7314881" y="2626231"/>
            <a:ext cx="1892300" cy="778115"/>
          </a:xfrm>
          <a:prstGeom prst="rect">
            <a:avLst/>
          </a:prstGeom>
        </p:spPr>
      </p:pic>
      <p:pic>
        <p:nvPicPr>
          <p:cNvPr id="7" name="图片 6">
            <a:extLst>
              <a:ext uri="{FF2B5EF4-FFF2-40B4-BE49-F238E27FC236}">
                <a16:creationId xmlns:a16="http://schemas.microsoft.com/office/drawing/2014/main" id="{16898AE5-062D-44C7-B73B-077E0B10CE65}"/>
              </a:ext>
            </a:extLst>
          </p:cNvPr>
          <p:cNvPicPr>
            <a:picLocks noChangeAspect="1"/>
          </p:cNvPicPr>
          <p:nvPr/>
        </p:nvPicPr>
        <p:blipFill rotWithShape="1">
          <a:blip r:embed="rId3"/>
          <a:srcRect l="66170" r="2098" b="29311"/>
          <a:stretch/>
        </p:blipFill>
        <p:spPr>
          <a:xfrm>
            <a:off x="7314881" y="3395870"/>
            <a:ext cx="1900238" cy="781491"/>
          </a:xfrm>
          <a:prstGeom prst="rect">
            <a:avLst/>
          </a:prstGeom>
        </p:spPr>
      </p:pic>
      <p:sp>
        <p:nvSpPr>
          <p:cNvPr id="8" name="矩形 7">
            <a:extLst>
              <a:ext uri="{FF2B5EF4-FFF2-40B4-BE49-F238E27FC236}">
                <a16:creationId xmlns:a16="http://schemas.microsoft.com/office/drawing/2014/main" id="{1E6146F9-664A-4EEA-991C-2853BF2CB81A}"/>
              </a:ext>
            </a:extLst>
          </p:cNvPr>
          <p:cNvSpPr/>
          <p:nvPr/>
        </p:nvSpPr>
        <p:spPr>
          <a:xfrm>
            <a:off x="605221" y="1306970"/>
            <a:ext cx="3333175"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实验结果</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ABFD1382-47E3-4E29-977C-723985E78433}"/>
              </a:ext>
            </a:extLst>
          </p:cNvPr>
          <p:cNvSpPr txBox="1"/>
          <p:nvPr/>
        </p:nvSpPr>
        <p:spPr>
          <a:xfrm>
            <a:off x="2193855" y="1918580"/>
            <a:ext cx="2390201"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-3</a:t>
            </a:r>
            <a:r>
              <a:rPr lang="zh-CN" altLang="en-US" sz="1600" dirty="0">
                <a:solidFill>
                  <a:schemeClr val="bg1"/>
                </a:solidFill>
                <a:latin typeface="微软雅黑" panose="020B0503020204020204" pitchFamily="34" charset="-122"/>
                <a:ea typeface="微软雅黑" panose="020B0503020204020204" pitchFamily="34" charset="-122"/>
              </a:rPr>
              <a:t>：水印重写攻击</a:t>
            </a:r>
          </a:p>
        </p:txBody>
      </p:sp>
      <p:sp>
        <p:nvSpPr>
          <p:cNvPr id="10" name="矩形 9">
            <a:extLst>
              <a:ext uri="{FF2B5EF4-FFF2-40B4-BE49-F238E27FC236}">
                <a16:creationId xmlns:a16="http://schemas.microsoft.com/office/drawing/2014/main" id="{C16B1499-85F2-4024-924E-BC99005FE48D}"/>
              </a:ext>
            </a:extLst>
          </p:cNvPr>
          <p:cNvSpPr/>
          <p:nvPr/>
        </p:nvSpPr>
        <p:spPr>
          <a:xfrm>
            <a:off x="1825129" y="1708052"/>
            <a:ext cx="7724479" cy="4608178"/>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文本框 10">
            <a:extLst>
              <a:ext uri="{FF2B5EF4-FFF2-40B4-BE49-F238E27FC236}">
                <a16:creationId xmlns:a16="http://schemas.microsoft.com/office/drawing/2014/main" id="{68AD0328-19A7-4AD7-9B20-006B09F4A7BC}"/>
              </a:ext>
            </a:extLst>
          </p:cNvPr>
          <p:cNvSpPr txBox="1"/>
          <p:nvPr/>
        </p:nvSpPr>
        <p:spPr>
          <a:xfrm>
            <a:off x="2177369" y="4132090"/>
            <a:ext cx="6673258" cy="697820"/>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设计了一种简单的</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增强训练策略</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（模拟潜在的水印重写行为）</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lnSpc>
                <a:spcPct val="150000"/>
              </a:lnSpc>
              <a:buFont typeface="Wingdings" panose="05000000000000000000" pitchFamily="2" charset="2"/>
              <a:buChar char="Ø"/>
            </a:pP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a1∼a3</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被视为攻击者的水印，相应的第二、三列为</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没有和有</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增强训练策略的情况</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2" name="文本框 11">
            <a:extLst>
              <a:ext uri="{FF2B5EF4-FFF2-40B4-BE49-F238E27FC236}">
                <a16:creationId xmlns:a16="http://schemas.microsoft.com/office/drawing/2014/main" id="{60831FC2-FD9E-48BF-8C9B-09BAC14D4954}"/>
              </a:ext>
            </a:extLst>
          </p:cNvPr>
          <p:cNvSpPr txBox="1"/>
          <p:nvPr/>
        </p:nvSpPr>
        <p:spPr>
          <a:xfrm>
            <a:off x="2177369" y="4961709"/>
            <a:ext cx="6673258" cy="1020985"/>
          </a:xfrm>
          <a:prstGeom prst="rect">
            <a:avLst/>
          </a:prstGeom>
          <a:noFill/>
        </p:spPr>
        <p:txBody>
          <a:bodyPr wrap="square">
            <a:spAutoFit/>
          </a:bodyPr>
          <a:lstStyle/>
          <a:p>
            <a:pPr>
              <a:lnSpc>
                <a:spcPct val="150000"/>
              </a:lnSpc>
            </a:pPr>
            <a:r>
              <a:rPr lang="en-US" altLang="zh-CN"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结论</a:t>
            </a:r>
            <a:r>
              <a:rPr lang="en-US" altLang="zh-CN"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t>
            </a:r>
          </a:p>
          <a:p>
            <a:pPr>
              <a:lnSpc>
                <a:spcPct val="150000"/>
              </a:lnSpc>
            </a:pP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）增强的训练策略下训练的提取子网络仍然可以</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很好地抵抗</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水印重写攻击。</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a:lnSpc>
                <a:spcPct val="150000"/>
              </a:lnSpc>
            </a:pP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）但攻击者也可以提取他们的水印，仍然需要</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水印协议</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来解决相应的所有权争论。</a:t>
            </a:r>
          </a:p>
        </p:txBody>
      </p:sp>
      <p:pic>
        <p:nvPicPr>
          <p:cNvPr id="13" name="图片 12">
            <a:extLst>
              <a:ext uri="{FF2B5EF4-FFF2-40B4-BE49-F238E27FC236}">
                <a16:creationId xmlns:a16="http://schemas.microsoft.com/office/drawing/2014/main" id="{11676E2E-277D-48AE-B316-1688070D20EB}"/>
              </a:ext>
            </a:extLst>
          </p:cNvPr>
          <p:cNvPicPr>
            <a:picLocks noChangeAspect="1"/>
          </p:cNvPicPr>
          <p:nvPr/>
        </p:nvPicPr>
        <p:blipFill>
          <a:blip r:embed="rId4"/>
          <a:stretch>
            <a:fillRect/>
          </a:stretch>
        </p:blipFill>
        <p:spPr>
          <a:xfrm>
            <a:off x="2112461" y="2475804"/>
            <a:ext cx="4971373" cy="1330892"/>
          </a:xfrm>
          <a:prstGeom prst="rect">
            <a:avLst/>
          </a:prstGeom>
        </p:spPr>
      </p:pic>
      <p:sp>
        <p:nvSpPr>
          <p:cNvPr id="14" name="文本框 13">
            <a:extLst>
              <a:ext uri="{FF2B5EF4-FFF2-40B4-BE49-F238E27FC236}">
                <a16:creationId xmlns:a16="http://schemas.microsoft.com/office/drawing/2014/main" id="{694F88DE-B97C-42F8-956E-1D65E4763C1E}"/>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鲁棒的图像处理模型水印</a:t>
            </a:r>
          </a:p>
        </p:txBody>
      </p:sp>
    </p:spTree>
    <p:extLst>
      <p:ext uri="{BB962C8B-B14F-4D97-AF65-F5344CB8AC3E}">
        <p14:creationId xmlns:p14="http://schemas.microsoft.com/office/powerpoint/2010/main" val="1040366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1916151" y="-1600827"/>
            <a:ext cx="591950" cy="4428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pic>
        <p:nvPicPr>
          <p:cNvPr id="5" name="图片 4">
            <a:extLst>
              <a:ext uri="{FF2B5EF4-FFF2-40B4-BE49-F238E27FC236}">
                <a16:creationId xmlns:a16="http://schemas.microsoft.com/office/drawing/2014/main" id="{EBA31D1E-9B58-4DFB-8B6A-F5695FE7D281}"/>
              </a:ext>
            </a:extLst>
          </p:cNvPr>
          <p:cNvPicPr>
            <a:picLocks noChangeAspect="1"/>
          </p:cNvPicPr>
          <p:nvPr/>
        </p:nvPicPr>
        <p:blipFill>
          <a:blip r:embed="rId3"/>
          <a:stretch>
            <a:fillRect/>
          </a:stretch>
        </p:blipFill>
        <p:spPr>
          <a:xfrm>
            <a:off x="2217503" y="2367067"/>
            <a:ext cx="4239754" cy="3933824"/>
          </a:xfrm>
          <a:prstGeom prst="rect">
            <a:avLst/>
          </a:prstGeom>
        </p:spPr>
      </p:pic>
      <p:sp>
        <p:nvSpPr>
          <p:cNvPr id="6" name="矩形 5">
            <a:extLst>
              <a:ext uri="{FF2B5EF4-FFF2-40B4-BE49-F238E27FC236}">
                <a16:creationId xmlns:a16="http://schemas.microsoft.com/office/drawing/2014/main" id="{6FD362A1-00E8-48E1-8BB0-C76300FDE590}"/>
              </a:ext>
            </a:extLst>
          </p:cNvPr>
          <p:cNvSpPr/>
          <p:nvPr/>
        </p:nvSpPr>
        <p:spPr>
          <a:xfrm>
            <a:off x="628869" y="1354267"/>
            <a:ext cx="3333175"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实验结果</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96F52633-B400-47F1-B2CF-91DEE9052AF7}"/>
              </a:ext>
            </a:extLst>
          </p:cNvPr>
          <p:cNvSpPr/>
          <p:nvPr/>
        </p:nvSpPr>
        <p:spPr>
          <a:xfrm>
            <a:off x="1848777" y="1755349"/>
            <a:ext cx="7724479" cy="4608178"/>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文本框 7">
            <a:extLst>
              <a:ext uri="{FF2B5EF4-FFF2-40B4-BE49-F238E27FC236}">
                <a16:creationId xmlns:a16="http://schemas.microsoft.com/office/drawing/2014/main" id="{4AF13617-4E16-469B-B9BF-F7ED4B13166F}"/>
              </a:ext>
            </a:extLst>
          </p:cNvPr>
          <p:cNvSpPr txBox="1"/>
          <p:nvPr/>
        </p:nvSpPr>
        <p:spPr>
          <a:xfrm>
            <a:off x="2217503" y="1889677"/>
            <a:ext cx="4961391"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-4</a:t>
            </a:r>
            <a:r>
              <a:rPr lang="zh-CN" altLang="en-US" sz="1600" dirty="0">
                <a:solidFill>
                  <a:schemeClr val="bg1"/>
                </a:solidFill>
                <a:latin typeface="微软雅黑" panose="020B0503020204020204" pitchFamily="34" charset="-122"/>
                <a:ea typeface="微软雅黑" panose="020B0503020204020204" pitchFamily="34" charset="-122"/>
              </a:rPr>
              <a:t>：消融实验</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干净损失和一致性损失的重要性</a:t>
            </a:r>
          </a:p>
        </p:txBody>
      </p:sp>
      <p:sp>
        <p:nvSpPr>
          <p:cNvPr id="9" name="文本框 8">
            <a:extLst>
              <a:ext uri="{FF2B5EF4-FFF2-40B4-BE49-F238E27FC236}">
                <a16:creationId xmlns:a16="http://schemas.microsoft.com/office/drawing/2014/main" id="{A97F3B78-335C-4A49-906E-411D6376B04A}"/>
              </a:ext>
            </a:extLst>
          </p:cNvPr>
          <p:cNvSpPr txBox="1"/>
          <p:nvPr/>
        </p:nvSpPr>
        <p:spPr>
          <a:xfrm>
            <a:off x="6666331" y="2514959"/>
            <a:ext cx="2598994" cy="3606308"/>
          </a:xfrm>
          <a:prstGeom prst="rect">
            <a:avLst/>
          </a:prstGeom>
          <a:noFill/>
        </p:spPr>
        <p:txBody>
          <a:bodyPr wrap="square">
            <a:spAutoFit/>
          </a:bodyPr>
          <a:lstStyle/>
          <a:p>
            <a:pPr>
              <a:lnSpc>
                <a:spcPct val="150000"/>
              </a:lnSpc>
            </a:pPr>
            <a:r>
              <a:rPr lang="en-US" altLang="zh-CN"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结论</a:t>
            </a:r>
            <a:r>
              <a:rPr lang="en-US" altLang="zh-CN"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t>
            </a:r>
          </a:p>
          <a:p>
            <a:pPr>
              <a:lnSpc>
                <a:spcPct val="150000"/>
              </a:lnSpc>
            </a:pP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）在没有干净损失的情况下，提取子网络总是从来自图像域 </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B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的无水印图像中提取杂乱的图像，并具有高 </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NC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值，从而导致</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取证不可靠</a:t>
            </a:r>
            <a:r>
              <a:rPr lang="zh-CN" altLang="en-US" sz="1400" dirty="0">
                <a:latin typeface="楷体" panose="02010609060101010101" pitchFamily="49" charset="-122"/>
                <a:ea typeface="楷体" panose="02010609060101010101" pitchFamily="49" charset="-122"/>
              </a:rPr>
              <a:t>。</a:t>
            </a:r>
            <a:br>
              <a:rPr lang="en-US" altLang="zh-CN" sz="1400" dirty="0">
                <a:latin typeface="Times New Roman" panose="02020603050405020304" pitchFamily="18" charset="0"/>
                <a:ea typeface="楷体" panose="02010609060101010101" pitchFamily="49" charset="-122"/>
                <a:cs typeface="Times New Roman" panose="02020603050405020304" pitchFamily="18" charset="0"/>
              </a:rPr>
            </a:b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algn="just">
              <a:lnSpc>
                <a:spcPct val="150000"/>
              </a:lnSpc>
            </a:pP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）当训练没有一致性损失时，提取子网络 </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R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只能提取</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非常弱</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的水印，</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甚至不能</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从替代模型的输出中提取任何水印</a:t>
            </a:r>
            <a:r>
              <a:rPr lang="zh-CN" altLang="en-US" sz="1400" dirty="0">
                <a:latin typeface="楷体" panose="02010609060101010101" pitchFamily="49" charset="-122"/>
                <a:ea typeface="楷体" panose="02010609060101010101" pitchFamily="49" charset="-122"/>
              </a:rPr>
              <a:t>。</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0" name="文本框 9">
            <a:extLst>
              <a:ext uri="{FF2B5EF4-FFF2-40B4-BE49-F238E27FC236}">
                <a16:creationId xmlns:a16="http://schemas.microsoft.com/office/drawing/2014/main" id="{ED3E6CED-D746-4B9D-B323-FF63015FA070}"/>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鲁棒的图像处理模型水印</a:t>
            </a:r>
          </a:p>
        </p:txBody>
      </p:sp>
    </p:spTree>
    <p:extLst>
      <p:ext uri="{BB962C8B-B14F-4D97-AF65-F5344CB8AC3E}">
        <p14:creationId xmlns:p14="http://schemas.microsoft.com/office/powerpoint/2010/main" val="178625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1916151" y="-1600827"/>
            <a:ext cx="591950" cy="4428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矩形 4">
            <a:extLst>
              <a:ext uri="{FF2B5EF4-FFF2-40B4-BE49-F238E27FC236}">
                <a16:creationId xmlns:a16="http://schemas.microsoft.com/office/drawing/2014/main" id="{1D24B629-9768-490B-A0CA-5505ECDF1F9D}"/>
              </a:ext>
            </a:extLst>
          </p:cNvPr>
          <p:cNvSpPr/>
          <p:nvPr/>
        </p:nvSpPr>
        <p:spPr>
          <a:xfrm>
            <a:off x="463335" y="1346384"/>
            <a:ext cx="3333175"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实验结果</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3AF36814-FF80-4F5D-A728-9F8520D66932}"/>
              </a:ext>
            </a:extLst>
          </p:cNvPr>
          <p:cNvSpPr/>
          <p:nvPr/>
        </p:nvSpPr>
        <p:spPr>
          <a:xfrm>
            <a:off x="1683243" y="1747466"/>
            <a:ext cx="7724479" cy="4608178"/>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文本框 6">
            <a:extLst>
              <a:ext uri="{FF2B5EF4-FFF2-40B4-BE49-F238E27FC236}">
                <a16:creationId xmlns:a16="http://schemas.microsoft.com/office/drawing/2014/main" id="{4C5D2E4D-2095-49D6-B791-4D039D3471F1}"/>
              </a:ext>
            </a:extLst>
          </p:cNvPr>
          <p:cNvSpPr txBox="1"/>
          <p:nvPr/>
        </p:nvSpPr>
        <p:spPr>
          <a:xfrm>
            <a:off x="2051969" y="1881794"/>
            <a:ext cx="4523241"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-4</a:t>
            </a:r>
            <a:r>
              <a:rPr lang="zh-CN" altLang="en-US" sz="1600" dirty="0">
                <a:solidFill>
                  <a:schemeClr val="bg1"/>
                </a:solidFill>
                <a:latin typeface="微软雅黑" panose="020B0503020204020204" pitchFamily="34" charset="-122"/>
                <a:ea typeface="微软雅黑" panose="020B0503020204020204" pitchFamily="34" charset="-122"/>
              </a:rPr>
              <a:t>：消融实验</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提取能力 </a:t>
            </a:r>
            <a:r>
              <a:rPr lang="en-US" altLang="zh-CN" sz="1600" dirty="0">
                <a:solidFill>
                  <a:schemeClr val="bg1"/>
                </a:solidFill>
                <a:latin typeface="微软雅黑" panose="020B0503020204020204" pitchFamily="34" charset="-122"/>
                <a:ea typeface="微软雅黑" panose="020B0503020204020204" pitchFamily="34" charset="-122"/>
              </a:rPr>
              <a:t>vs </a:t>
            </a:r>
            <a:r>
              <a:rPr lang="zh-CN" altLang="en-US" sz="1600" dirty="0">
                <a:solidFill>
                  <a:schemeClr val="bg1"/>
                </a:solidFill>
                <a:latin typeface="微软雅黑" panose="020B0503020204020204" pitchFamily="34" charset="-122"/>
                <a:ea typeface="微软雅黑" panose="020B0503020204020204" pitchFamily="34" charset="-122"/>
              </a:rPr>
              <a:t>替代模型性能</a:t>
            </a:r>
          </a:p>
        </p:txBody>
      </p:sp>
      <p:sp>
        <p:nvSpPr>
          <p:cNvPr id="8" name="文本框 7">
            <a:extLst>
              <a:ext uri="{FF2B5EF4-FFF2-40B4-BE49-F238E27FC236}">
                <a16:creationId xmlns:a16="http://schemas.microsoft.com/office/drawing/2014/main" id="{FD755044-FB9F-41F9-B08E-9DD2B987E42F}"/>
              </a:ext>
            </a:extLst>
          </p:cNvPr>
          <p:cNvSpPr txBox="1"/>
          <p:nvPr/>
        </p:nvSpPr>
        <p:spPr>
          <a:xfrm>
            <a:off x="7616027" y="2367261"/>
            <a:ext cx="1486300" cy="3606308"/>
          </a:xfrm>
          <a:prstGeom prst="rect">
            <a:avLst/>
          </a:prstGeom>
          <a:noFill/>
        </p:spPr>
        <p:txBody>
          <a:bodyPr wrap="square">
            <a:spAutoFit/>
          </a:bodyPr>
          <a:lstStyle/>
          <a:p>
            <a:pPr>
              <a:lnSpc>
                <a:spcPct val="150000"/>
              </a:lnSpc>
            </a:pPr>
            <a:r>
              <a:rPr lang="en-US" altLang="zh-CN"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结论</a:t>
            </a:r>
            <a:r>
              <a:rPr lang="en-US" altLang="zh-CN"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t>
            </a:r>
          </a:p>
          <a:p>
            <a:pPr>
              <a:lnSpc>
                <a:spcPct val="150000"/>
              </a:lnSpc>
            </a:pP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）水印提取能力与替代模型的性能</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成正相关</a:t>
            </a:r>
            <a:r>
              <a:rPr lang="zh-CN" altLang="en-US" sz="1400" dirty="0">
                <a:latin typeface="楷体" panose="02010609060101010101" pitchFamily="49" charset="-122"/>
                <a:ea typeface="楷体" panose="02010609060101010101" pitchFamily="49" charset="-122"/>
              </a:rPr>
              <a:t>。</a:t>
            </a:r>
            <a:br>
              <a:rPr lang="en-US" altLang="zh-CN" sz="1400" dirty="0">
                <a:latin typeface="Times New Roman" panose="02020603050405020304" pitchFamily="18" charset="0"/>
                <a:ea typeface="楷体" panose="02010609060101010101" pitchFamily="49" charset="-122"/>
                <a:cs typeface="Times New Roman" panose="02020603050405020304" pitchFamily="18" charset="0"/>
              </a:rPr>
            </a:b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algn="just">
              <a:lnSpc>
                <a:spcPct val="150000"/>
              </a:lnSpc>
            </a:pP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）当替代模型</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完全无法执行</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去骨任务时，提取子网络 </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R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不能提取水印，这种情况</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可接受</a:t>
            </a:r>
            <a:r>
              <a:rPr lang="zh-CN" altLang="en-US" sz="1400" dirty="0">
                <a:latin typeface="楷体" panose="02010609060101010101" pitchFamily="49" charset="-122"/>
                <a:ea typeface="楷体" panose="02010609060101010101" pitchFamily="49" charset="-122"/>
              </a:rPr>
              <a:t>。</a:t>
            </a:r>
            <a:endParaRPr lang="en-US" altLang="zh-CN"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9" name="图片 8">
            <a:extLst>
              <a:ext uri="{FF2B5EF4-FFF2-40B4-BE49-F238E27FC236}">
                <a16:creationId xmlns:a16="http://schemas.microsoft.com/office/drawing/2014/main" id="{5A791319-A8E5-4655-89CB-EE5A2BB25902}"/>
              </a:ext>
            </a:extLst>
          </p:cNvPr>
          <p:cNvPicPr>
            <a:picLocks noChangeAspect="1"/>
          </p:cNvPicPr>
          <p:nvPr/>
        </p:nvPicPr>
        <p:blipFill>
          <a:blip r:embed="rId3"/>
          <a:stretch>
            <a:fillRect/>
          </a:stretch>
        </p:blipFill>
        <p:spPr>
          <a:xfrm>
            <a:off x="1823369" y="4617739"/>
            <a:ext cx="5751966" cy="1628935"/>
          </a:xfrm>
          <a:prstGeom prst="rect">
            <a:avLst/>
          </a:prstGeom>
        </p:spPr>
      </p:pic>
      <p:grpSp>
        <p:nvGrpSpPr>
          <p:cNvPr id="10" name="组合 9">
            <a:extLst>
              <a:ext uri="{FF2B5EF4-FFF2-40B4-BE49-F238E27FC236}">
                <a16:creationId xmlns:a16="http://schemas.microsoft.com/office/drawing/2014/main" id="{E4CA98D1-B3BE-4514-A7B1-945B1251EEDE}"/>
              </a:ext>
            </a:extLst>
          </p:cNvPr>
          <p:cNvGrpSpPr/>
          <p:nvPr/>
        </p:nvGrpSpPr>
        <p:grpSpPr>
          <a:xfrm>
            <a:off x="2009983" y="2367261"/>
            <a:ext cx="5565352" cy="2218728"/>
            <a:chOff x="1454573" y="2351386"/>
            <a:chExt cx="5565352" cy="2218728"/>
          </a:xfrm>
        </p:grpSpPr>
        <p:pic>
          <p:nvPicPr>
            <p:cNvPr id="11" name="图片 10">
              <a:extLst>
                <a:ext uri="{FF2B5EF4-FFF2-40B4-BE49-F238E27FC236}">
                  <a16:creationId xmlns:a16="http://schemas.microsoft.com/office/drawing/2014/main" id="{B17E35B1-FEA7-4BFF-9B30-2241AEE27595}"/>
                </a:ext>
              </a:extLst>
            </p:cNvPr>
            <p:cNvPicPr>
              <a:picLocks noChangeAspect="1"/>
            </p:cNvPicPr>
            <p:nvPr/>
          </p:nvPicPr>
          <p:blipFill rotWithShape="1">
            <a:blip r:embed="rId4"/>
            <a:srcRect t="88494"/>
            <a:stretch/>
          </p:blipFill>
          <p:spPr>
            <a:xfrm>
              <a:off x="1641187" y="4314825"/>
              <a:ext cx="5378738" cy="255289"/>
            </a:xfrm>
            <a:prstGeom prst="rect">
              <a:avLst/>
            </a:prstGeom>
          </p:spPr>
        </p:pic>
        <p:pic>
          <p:nvPicPr>
            <p:cNvPr id="12" name="图片 11">
              <a:extLst>
                <a:ext uri="{FF2B5EF4-FFF2-40B4-BE49-F238E27FC236}">
                  <a16:creationId xmlns:a16="http://schemas.microsoft.com/office/drawing/2014/main" id="{25DEB9D3-4F8F-4D7A-9898-0FC8602E0B81}"/>
                </a:ext>
              </a:extLst>
            </p:cNvPr>
            <p:cNvPicPr>
              <a:picLocks noChangeAspect="1"/>
            </p:cNvPicPr>
            <p:nvPr/>
          </p:nvPicPr>
          <p:blipFill rotWithShape="1">
            <a:blip r:embed="rId4"/>
            <a:srcRect b="12937"/>
            <a:stretch/>
          </p:blipFill>
          <p:spPr>
            <a:xfrm>
              <a:off x="1454573" y="2351386"/>
              <a:ext cx="5378738" cy="1931690"/>
            </a:xfrm>
            <a:prstGeom prst="rect">
              <a:avLst/>
            </a:prstGeom>
          </p:spPr>
        </p:pic>
      </p:grpSp>
      <p:sp>
        <p:nvSpPr>
          <p:cNvPr id="14" name="文本框 13">
            <a:extLst>
              <a:ext uri="{FF2B5EF4-FFF2-40B4-BE49-F238E27FC236}">
                <a16:creationId xmlns:a16="http://schemas.microsoft.com/office/drawing/2014/main" id="{3CF5535A-9D15-4A39-85AE-F7A62DDDE5B1}"/>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鲁棒的图像处理模型水印</a:t>
            </a:r>
          </a:p>
        </p:txBody>
      </p:sp>
    </p:spTree>
    <p:extLst>
      <p:ext uri="{BB962C8B-B14F-4D97-AF65-F5344CB8AC3E}">
        <p14:creationId xmlns:p14="http://schemas.microsoft.com/office/powerpoint/2010/main" val="2278655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1916151" y="-1600827"/>
            <a:ext cx="591950" cy="4428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pic>
        <p:nvPicPr>
          <p:cNvPr id="5" name="图片 4">
            <a:extLst>
              <a:ext uri="{FF2B5EF4-FFF2-40B4-BE49-F238E27FC236}">
                <a16:creationId xmlns:a16="http://schemas.microsoft.com/office/drawing/2014/main" id="{C03076E1-FEA6-4E14-8536-7A3EECD68D91}"/>
              </a:ext>
            </a:extLst>
          </p:cNvPr>
          <p:cNvPicPr>
            <a:picLocks noChangeAspect="1"/>
          </p:cNvPicPr>
          <p:nvPr/>
        </p:nvPicPr>
        <p:blipFill>
          <a:blip r:embed="rId3"/>
          <a:stretch>
            <a:fillRect/>
          </a:stretch>
        </p:blipFill>
        <p:spPr>
          <a:xfrm>
            <a:off x="1894034" y="2354676"/>
            <a:ext cx="4458420" cy="3902798"/>
          </a:xfrm>
          <a:prstGeom prst="rect">
            <a:avLst/>
          </a:prstGeom>
        </p:spPr>
      </p:pic>
      <p:sp>
        <p:nvSpPr>
          <p:cNvPr id="6" name="矩形 5">
            <a:extLst>
              <a:ext uri="{FF2B5EF4-FFF2-40B4-BE49-F238E27FC236}">
                <a16:creationId xmlns:a16="http://schemas.microsoft.com/office/drawing/2014/main" id="{95557914-2D8F-41CC-A2D2-6F05DAEE111D}"/>
              </a:ext>
            </a:extLst>
          </p:cNvPr>
          <p:cNvSpPr/>
          <p:nvPr/>
        </p:nvSpPr>
        <p:spPr>
          <a:xfrm>
            <a:off x="1438880" y="1747466"/>
            <a:ext cx="7724479" cy="4608178"/>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文本框 6">
            <a:extLst>
              <a:ext uri="{FF2B5EF4-FFF2-40B4-BE49-F238E27FC236}">
                <a16:creationId xmlns:a16="http://schemas.microsoft.com/office/drawing/2014/main" id="{28D25571-5D80-4487-BBAC-FCC81B4B629A}"/>
              </a:ext>
            </a:extLst>
          </p:cNvPr>
          <p:cNvSpPr txBox="1"/>
          <p:nvPr/>
        </p:nvSpPr>
        <p:spPr>
          <a:xfrm>
            <a:off x="1807606" y="1881794"/>
            <a:ext cx="4837566"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-4</a:t>
            </a:r>
            <a:r>
              <a:rPr lang="zh-CN" altLang="en-US" sz="1600" dirty="0">
                <a:solidFill>
                  <a:schemeClr val="bg1"/>
                </a:solidFill>
                <a:latin typeface="微软雅黑" panose="020B0503020204020204" pitchFamily="34" charset="-122"/>
                <a:ea typeface="微软雅黑" panose="020B0503020204020204" pitchFamily="34" charset="-122"/>
              </a:rPr>
              <a:t>：消融实验</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超参数设定和水印尺寸的影响</a:t>
            </a:r>
          </a:p>
        </p:txBody>
      </p:sp>
      <p:sp>
        <p:nvSpPr>
          <p:cNvPr id="8" name="文本框 7">
            <a:extLst>
              <a:ext uri="{FF2B5EF4-FFF2-40B4-BE49-F238E27FC236}">
                <a16:creationId xmlns:a16="http://schemas.microsoft.com/office/drawing/2014/main" id="{95321990-EE3E-40B6-852F-EBD4213F87EF}"/>
              </a:ext>
            </a:extLst>
          </p:cNvPr>
          <p:cNvSpPr txBox="1"/>
          <p:nvPr/>
        </p:nvSpPr>
        <p:spPr>
          <a:xfrm>
            <a:off x="6530872" y="2571566"/>
            <a:ext cx="2298517" cy="2959977"/>
          </a:xfrm>
          <a:prstGeom prst="rect">
            <a:avLst/>
          </a:prstGeom>
          <a:noFill/>
        </p:spPr>
        <p:txBody>
          <a:bodyPr wrap="square">
            <a:spAutoFit/>
          </a:bodyPr>
          <a:lstStyle/>
          <a:p>
            <a:pPr>
              <a:lnSpc>
                <a:spcPct val="150000"/>
              </a:lnSpc>
            </a:pPr>
            <a:r>
              <a:rPr lang="en-US" altLang="zh-CN"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结论</a:t>
            </a:r>
            <a:r>
              <a:rPr lang="en-US" altLang="zh-CN"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t>
            </a:r>
          </a:p>
          <a:p>
            <a:pPr>
              <a:lnSpc>
                <a:spcPct val="150000"/>
              </a:lnSpc>
            </a:pP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）含水印图像的视觉质量和提取出水印图像的 </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NC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值会受到不同 𝜆 的影响，但最终结果都可接受，这意味着</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本方法对 𝜆 不敏感</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br>
              <a:rPr lang="en-US" altLang="zh-CN" sz="1400" dirty="0">
                <a:latin typeface="Times New Roman" panose="02020603050405020304" pitchFamily="18" charset="0"/>
                <a:ea typeface="楷体" panose="02010609060101010101" pitchFamily="49" charset="-122"/>
                <a:cs typeface="Times New Roman" panose="02020603050405020304" pitchFamily="18" charset="0"/>
              </a:rPr>
            </a:b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algn="just">
              <a:lnSpc>
                <a:spcPct val="150000"/>
              </a:lnSpc>
            </a:pP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）本方法可以很好地</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适用于</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不同大小的水印图像。</a:t>
            </a:r>
            <a:endParaRPr lang="en-US" altLang="zh-CN"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9" name="矩形 8">
            <a:extLst>
              <a:ext uri="{FF2B5EF4-FFF2-40B4-BE49-F238E27FC236}">
                <a16:creationId xmlns:a16="http://schemas.microsoft.com/office/drawing/2014/main" id="{73C0FC3B-3B61-4A2E-B4C3-BE3819880F21}"/>
              </a:ext>
            </a:extLst>
          </p:cNvPr>
          <p:cNvSpPr/>
          <p:nvPr/>
        </p:nvSpPr>
        <p:spPr>
          <a:xfrm>
            <a:off x="155909" y="1346384"/>
            <a:ext cx="3333175"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实验结果</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CF38F381-6831-444E-80E9-638650F4DE4E}"/>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鲁棒的图像处理模型水印</a:t>
            </a:r>
          </a:p>
        </p:txBody>
      </p:sp>
    </p:spTree>
    <p:extLst>
      <p:ext uri="{BB962C8B-B14F-4D97-AF65-F5344CB8AC3E}">
        <p14:creationId xmlns:p14="http://schemas.microsoft.com/office/powerpoint/2010/main" val="810863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1916151" y="-1600827"/>
            <a:ext cx="591950" cy="4428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pic>
        <p:nvPicPr>
          <p:cNvPr id="10" name="图片 9">
            <a:extLst>
              <a:ext uri="{FF2B5EF4-FFF2-40B4-BE49-F238E27FC236}">
                <a16:creationId xmlns:a16="http://schemas.microsoft.com/office/drawing/2014/main" id="{A3339C68-2629-446A-8ED2-B2B5C556A382}"/>
              </a:ext>
            </a:extLst>
          </p:cNvPr>
          <p:cNvPicPr>
            <a:picLocks noChangeAspect="1"/>
          </p:cNvPicPr>
          <p:nvPr/>
        </p:nvPicPr>
        <p:blipFill rotWithShape="1">
          <a:blip r:embed="rId3"/>
          <a:srcRect b="55379"/>
          <a:stretch/>
        </p:blipFill>
        <p:spPr>
          <a:xfrm>
            <a:off x="1758142" y="2496682"/>
            <a:ext cx="3587632" cy="1212093"/>
          </a:xfrm>
          <a:prstGeom prst="rect">
            <a:avLst/>
          </a:prstGeom>
        </p:spPr>
      </p:pic>
      <p:pic>
        <p:nvPicPr>
          <p:cNvPr id="11" name="图片 10">
            <a:extLst>
              <a:ext uri="{FF2B5EF4-FFF2-40B4-BE49-F238E27FC236}">
                <a16:creationId xmlns:a16="http://schemas.microsoft.com/office/drawing/2014/main" id="{1DD9E807-F146-409C-A480-4856A07878C5}"/>
              </a:ext>
            </a:extLst>
          </p:cNvPr>
          <p:cNvPicPr>
            <a:picLocks noChangeAspect="1"/>
          </p:cNvPicPr>
          <p:nvPr/>
        </p:nvPicPr>
        <p:blipFill rotWithShape="1">
          <a:blip r:embed="rId4"/>
          <a:srcRect b="55268"/>
          <a:stretch/>
        </p:blipFill>
        <p:spPr>
          <a:xfrm>
            <a:off x="5238100" y="2496682"/>
            <a:ext cx="3851636" cy="1294268"/>
          </a:xfrm>
          <a:prstGeom prst="rect">
            <a:avLst/>
          </a:prstGeom>
        </p:spPr>
      </p:pic>
      <p:sp>
        <p:nvSpPr>
          <p:cNvPr id="12" name="矩形 11">
            <a:extLst>
              <a:ext uri="{FF2B5EF4-FFF2-40B4-BE49-F238E27FC236}">
                <a16:creationId xmlns:a16="http://schemas.microsoft.com/office/drawing/2014/main" id="{9CEC982E-F631-4AE6-BEE7-E6D768095AD5}"/>
              </a:ext>
            </a:extLst>
          </p:cNvPr>
          <p:cNvSpPr/>
          <p:nvPr/>
        </p:nvSpPr>
        <p:spPr>
          <a:xfrm>
            <a:off x="329323" y="1346384"/>
            <a:ext cx="3333175"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实验结果</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43577335-3DDA-4B86-A19B-B3779A5B1F10}"/>
              </a:ext>
            </a:extLst>
          </p:cNvPr>
          <p:cNvSpPr/>
          <p:nvPr/>
        </p:nvSpPr>
        <p:spPr>
          <a:xfrm>
            <a:off x="1549231" y="1747466"/>
            <a:ext cx="7724479" cy="4608178"/>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文本框 13">
            <a:extLst>
              <a:ext uri="{FF2B5EF4-FFF2-40B4-BE49-F238E27FC236}">
                <a16:creationId xmlns:a16="http://schemas.microsoft.com/office/drawing/2014/main" id="{6FFD0D35-7F8D-419C-863B-70EE92DA0504}"/>
              </a:ext>
            </a:extLst>
          </p:cNvPr>
          <p:cNvSpPr txBox="1"/>
          <p:nvPr/>
        </p:nvSpPr>
        <p:spPr>
          <a:xfrm>
            <a:off x="1917957" y="1881794"/>
            <a:ext cx="3113541"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-5</a:t>
            </a:r>
            <a:r>
              <a:rPr lang="zh-CN" altLang="en-US" sz="1600" dirty="0">
                <a:solidFill>
                  <a:schemeClr val="bg1"/>
                </a:solidFill>
                <a:latin typeface="微软雅黑" panose="020B0503020204020204" pitchFamily="34" charset="-122"/>
                <a:ea typeface="微软雅黑" panose="020B0503020204020204" pitchFamily="34" charset="-122"/>
              </a:rPr>
              <a:t>：拓展应用</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多水印方案</a:t>
            </a:r>
          </a:p>
        </p:txBody>
      </p:sp>
      <p:sp>
        <p:nvSpPr>
          <p:cNvPr id="15" name="文本框 14">
            <a:extLst>
              <a:ext uri="{FF2B5EF4-FFF2-40B4-BE49-F238E27FC236}">
                <a16:creationId xmlns:a16="http://schemas.microsoft.com/office/drawing/2014/main" id="{8C1FFFB2-48D2-4609-90B9-681A7A671F49}"/>
              </a:ext>
            </a:extLst>
          </p:cNvPr>
          <p:cNvSpPr txBox="1"/>
          <p:nvPr/>
        </p:nvSpPr>
        <p:spPr>
          <a:xfrm>
            <a:off x="1672219" y="5705045"/>
            <a:ext cx="7478501" cy="374654"/>
          </a:xfrm>
          <a:prstGeom prst="rect">
            <a:avLst/>
          </a:prstGeom>
          <a:noFill/>
        </p:spPr>
        <p:txBody>
          <a:bodyPr wrap="square">
            <a:spAutoFit/>
          </a:bodyPr>
          <a:lstStyle/>
          <a:p>
            <a:pPr>
              <a:lnSpc>
                <a:spcPct val="150000"/>
              </a:lnSpc>
            </a:pPr>
            <a:r>
              <a:rPr lang="en-US" altLang="zh-CN"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结论</a:t>
            </a:r>
            <a:r>
              <a:rPr lang="en-US" altLang="zh-CN"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多水印方案在嵌入提取能力和对窃取攻击的鲁棒性方面是可以和单一水印方案</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比拟的</a:t>
            </a:r>
            <a:r>
              <a:rPr lang="zh-CN" altLang="en-US" sz="1400" dirty="0">
                <a:latin typeface="楷体" panose="02010609060101010101" pitchFamily="49" charset="-122"/>
                <a:ea typeface="楷体" panose="02010609060101010101" pitchFamily="49" charset="-122"/>
              </a:rPr>
              <a:t>。</a:t>
            </a:r>
            <a:endParaRPr lang="en-US" altLang="zh-CN"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6" name="图片 15">
            <a:extLst>
              <a:ext uri="{FF2B5EF4-FFF2-40B4-BE49-F238E27FC236}">
                <a16:creationId xmlns:a16="http://schemas.microsoft.com/office/drawing/2014/main" id="{F2326652-2295-45A4-9990-75D100385163}"/>
              </a:ext>
            </a:extLst>
          </p:cNvPr>
          <p:cNvPicPr>
            <a:picLocks noChangeAspect="1"/>
          </p:cNvPicPr>
          <p:nvPr/>
        </p:nvPicPr>
        <p:blipFill rotWithShape="1">
          <a:blip r:embed="rId3"/>
          <a:srcRect t="44547"/>
          <a:stretch/>
        </p:blipFill>
        <p:spPr>
          <a:xfrm>
            <a:off x="1811979" y="3934943"/>
            <a:ext cx="3479958" cy="1461146"/>
          </a:xfrm>
          <a:prstGeom prst="rect">
            <a:avLst/>
          </a:prstGeom>
        </p:spPr>
      </p:pic>
      <p:pic>
        <p:nvPicPr>
          <p:cNvPr id="17" name="图片 16">
            <a:extLst>
              <a:ext uri="{FF2B5EF4-FFF2-40B4-BE49-F238E27FC236}">
                <a16:creationId xmlns:a16="http://schemas.microsoft.com/office/drawing/2014/main" id="{34C20B07-8569-470A-B850-E31C01CA6B72}"/>
              </a:ext>
            </a:extLst>
          </p:cNvPr>
          <p:cNvPicPr>
            <a:picLocks noChangeAspect="1"/>
          </p:cNvPicPr>
          <p:nvPr/>
        </p:nvPicPr>
        <p:blipFill rotWithShape="1">
          <a:blip r:embed="rId4"/>
          <a:srcRect t="50509" b="6036"/>
          <a:stretch/>
        </p:blipFill>
        <p:spPr>
          <a:xfrm>
            <a:off x="5299084" y="4036867"/>
            <a:ext cx="3851636" cy="1257299"/>
          </a:xfrm>
          <a:prstGeom prst="rect">
            <a:avLst/>
          </a:prstGeom>
        </p:spPr>
      </p:pic>
      <p:sp>
        <p:nvSpPr>
          <p:cNvPr id="18" name="文本框 17">
            <a:extLst>
              <a:ext uri="{FF2B5EF4-FFF2-40B4-BE49-F238E27FC236}">
                <a16:creationId xmlns:a16="http://schemas.microsoft.com/office/drawing/2014/main" id="{111E3BC3-7646-4158-A8D8-38F1AF3D7BF1}"/>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鲁棒的图像处理模型水印</a:t>
            </a:r>
          </a:p>
        </p:txBody>
      </p:sp>
    </p:spTree>
    <p:extLst>
      <p:ext uri="{BB962C8B-B14F-4D97-AF65-F5344CB8AC3E}">
        <p14:creationId xmlns:p14="http://schemas.microsoft.com/office/powerpoint/2010/main" val="3474241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9E138307-7F36-4F57-9C16-C1911572D8AE}"/>
              </a:ext>
            </a:extLst>
          </p:cNvPr>
          <p:cNvGrpSpPr/>
          <p:nvPr/>
        </p:nvGrpSpPr>
        <p:grpSpPr>
          <a:xfrm>
            <a:off x="6969473" y="1937237"/>
            <a:ext cx="2923708" cy="368144"/>
            <a:chOff x="6983754" y="2431978"/>
            <a:chExt cx="8980630" cy="941305"/>
          </a:xfrm>
        </p:grpSpPr>
        <p:pic>
          <p:nvPicPr>
            <p:cNvPr id="9" name="图片 8">
              <a:extLst>
                <a:ext uri="{FF2B5EF4-FFF2-40B4-BE49-F238E27FC236}">
                  <a16:creationId xmlns:a16="http://schemas.microsoft.com/office/drawing/2014/main" id="{A97A3579-DD4F-4A74-B5E8-88310A58C51D}"/>
                </a:ext>
              </a:extLst>
            </p:cNvPr>
            <p:cNvPicPr>
              <a:picLocks noChangeAspect="1"/>
            </p:cNvPicPr>
            <p:nvPr/>
          </p:nvPicPr>
          <p:blipFill>
            <a:blip r:embed="rId3"/>
            <a:stretch>
              <a:fillRect/>
            </a:stretch>
          </p:blipFill>
          <p:spPr>
            <a:xfrm>
              <a:off x="13400668" y="2431978"/>
              <a:ext cx="2563716" cy="941305"/>
            </a:xfrm>
            <a:prstGeom prst="rect">
              <a:avLst/>
            </a:prstGeom>
          </p:spPr>
        </p:pic>
        <p:pic>
          <p:nvPicPr>
            <p:cNvPr id="10" name="图片 9">
              <a:extLst>
                <a:ext uri="{FF2B5EF4-FFF2-40B4-BE49-F238E27FC236}">
                  <a16:creationId xmlns:a16="http://schemas.microsoft.com/office/drawing/2014/main" id="{6FE842EB-1FBC-4487-B975-008DF5529FB7}"/>
                </a:ext>
              </a:extLst>
            </p:cNvPr>
            <p:cNvPicPr>
              <a:picLocks noChangeAspect="1"/>
            </p:cNvPicPr>
            <p:nvPr/>
          </p:nvPicPr>
          <p:blipFill>
            <a:blip r:embed="rId4"/>
            <a:stretch>
              <a:fillRect/>
            </a:stretch>
          </p:blipFill>
          <p:spPr>
            <a:xfrm>
              <a:off x="6983754" y="2464234"/>
              <a:ext cx="4526554" cy="802580"/>
            </a:xfrm>
            <a:prstGeom prst="rect">
              <a:avLst/>
            </a:prstGeom>
          </p:spPr>
        </p:pic>
        <p:sp>
          <p:nvSpPr>
            <p:cNvPr id="11" name="文本框 10">
              <a:extLst>
                <a:ext uri="{FF2B5EF4-FFF2-40B4-BE49-F238E27FC236}">
                  <a16:creationId xmlns:a16="http://schemas.microsoft.com/office/drawing/2014/main" id="{A6CE8886-0800-4B2B-9FE2-CCE033074B37}"/>
                </a:ext>
              </a:extLst>
            </p:cNvPr>
            <p:cNvSpPr txBox="1"/>
            <p:nvPr/>
          </p:nvSpPr>
          <p:spPr>
            <a:xfrm>
              <a:off x="11705312" y="2615975"/>
              <a:ext cx="1328704" cy="649236"/>
            </a:xfrm>
            <a:prstGeom prst="rect">
              <a:avLst/>
            </a:prstGeom>
            <a:noFill/>
          </p:spPr>
          <p:txBody>
            <a:bodyPr wrap="square" rtlCol="0">
              <a:spAutoFit/>
            </a:bodyPr>
            <a:lstStyle/>
            <a:p>
              <a:r>
                <a:rPr lang="en-US" altLang="zh-CN" sz="1050" b="1" i="1" dirty="0">
                  <a:solidFill>
                    <a:srgbClr val="C00000"/>
                  </a:solidFill>
                  <a:latin typeface="微软雅黑" panose="020B0503020204020204" pitchFamily="34" charset="-122"/>
                  <a:ea typeface="微软雅黑" panose="020B0503020204020204" pitchFamily="34" charset="-122"/>
                  <a:cs typeface="+mn-ea"/>
                  <a:sym typeface="+mn-lt"/>
                </a:rPr>
                <a:t>VS</a:t>
              </a:r>
              <a:endParaRPr lang="zh-CN" altLang="en-US" sz="1050" b="1" i="1" dirty="0">
                <a:solidFill>
                  <a:srgbClr val="C00000"/>
                </a:solidFill>
                <a:latin typeface="微软雅黑" panose="020B0503020204020204" pitchFamily="34" charset="-122"/>
                <a:ea typeface="微软雅黑" panose="020B0503020204020204" pitchFamily="34" charset="-122"/>
                <a:cs typeface="+mn-ea"/>
                <a:sym typeface="+mn-lt"/>
              </a:endParaRPr>
            </a:p>
          </p:txBody>
        </p:sp>
      </p:grpSp>
      <p:sp>
        <p:nvSpPr>
          <p:cNvPr id="12" name="文本框 11">
            <a:extLst>
              <a:ext uri="{FF2B5EF4-FFF2-40B4-BE49-F238E27FC236}">
                <a16:creationId xmlns:a16="http://schemas.microsoft.com/office/drawing/2014/main" id="{1BE03603-2CA4-4D17-AAED-0A50B9E51032}"/>
              </a:ext>
            </a:extLst>
          </p:cNvPr>
          <p:cNvSpPr txBox="1"/>
          <p:nvPr/>
        </p:nvSpPr>
        <p:spPr>
          <a:xfrm>
            <a:off x="7337179" y="2333602"/>
            <a:ext cx="2049161" cy="323165"/>
          </a:xfrm>
          <a:prstGeom prst="rect">
            <a:avLst/>
          </a:prstGeom>
          <a:noFill/>
        </p:spPr>
        <p:txBody>
          <a:bodyPr wrap="square" rtlCol="0">
            <a:spAutoFit/>
          </a:bodyPr>
          <a:lstStyle/>
          <a:p>
            <a:pPr algn="ctr"/>
            <a:r>
              <a:rPr lang="en-US" altLang="zh-CN" sz="1500" dirty="0">
                <a:solidFill>
                  <a:srgbClr val="314371"/>
                </a:solidFill>
                <a:latin typeface="微软雅黑" panose="020B0503020204020204" pitchFamily="34" charset="-122"/>
                <a:ea typeface="微软雅黑" panose="020B0503020204020204" pitchFamily="34" charset="-122"/>
                <a:cs typeface="+mn-ea"/>
                <a:sym typeface="+mn-lt"/>
              </a:rPr>
              <a:t>2018 AI</a:t>
            </a:r>
            <a:r>
              <a:rPr lang="zh-CN" altLang="en-US" sz="1500" dirty="0">
                <a:solidFill>
                  <a:srgbClr val="314371"/>
                </a:solidFill>
                <a:latin typeface="微软雅黑" panose="020B0503020204020204" pitchFamily="34" charset="-122"/>
                <a:ea typeface="微软雅黑" panose="020B0503020204020204" pitchFamily="34" charset="-122"/>
                <a:cs typeface="+mn-ea"/>
                <a:sym typeface="+mn-lt"/>
              </a:rPr>
              <a:t> 版权之争</a:t>
            </a:r>
          </a:p>
        </p:txBody>
      </p:sp>
      <p:sp>
        <p:nvSpPr>
          <p:cNvPr id="13" name="矩形 12">
            <a:extLst>
              <a:ext uri="{FF2B5EF4-FFF2-40B4-BE49-F238E27FC236}">
                <a16:creationId xmlns:a16="http://schemas.microsoft.com/office/drawing/2014/main" id="{08CE5AF7-EB34-4A8E-A41D-BC9B6E5DCE12}"/>
              </a:ext>
            </a:extLst>
          </p:cNvPr>
          <p:cNvSpPr/>
          <p:nvPr/>
        </p:nvSpPr>
        <p:spPr>
          <a:xfrm>
            <a:off x="6694866" y="1134967"/>
            <a:ext cx="3114955" cy="438133"/>
          </a:xfrm>
          <a:prstGeom prst="rect">
            <a:avLst/>
          </a:prstGeom>
        </p:spPr>
        <p:txBody>
          <a:bodyPr wrap="none">
            <a:spAutoFit/>
          </a:bodyPr>
          <a:lstStyle/>
          <a:p>
            <a:pPr marL="257175" lvl="1" indent="-257175" algn="just" fontAlgn="base">
              <a:lnSpc>
                <a:spcPct val="140000"/>
              </a:lnSpc>
              <a:spcBef>
                <a:spcPts val="375"/>
              </a:spcBef>
              <a:buFont typeface="Wingdings" panose="05000000000000000000" pitchFamily="2" charset="2"/>
              <a:buChar char="u"/>
            </a:pPr>
            <a:r>
              <a:rPr kumimoji="1" lang="zh-CN" altLang="en-US" dirty="0">
                <a:solidFill>
                  <a:srgbClr val="314371"/>
                </a:solidFill>
                <a:latin typeface="微软雅黑" panose="020B0503020204020204" pitchFamily="34" charset="-122"/>
                <a:ea typeface="微软雅黑" panose="020B0503020204020204" pitchFamily="34" charset="-122"/>
                <a:cs typeface="+mn-ea"/>
                <a:sym typeface="+mn-lt"/>
              </a:rPr>
              <a:t>深度模型版权</a:t>
            </a:r>
            <a:r>
              <a:rPr kumimoji="1" lang="en-US" altLang="zh-CN" dirty="0">
                <a:solidFill>
                  <a:srgbClr val="314371"/>
                </a:solidFill>
                <a:latin typeface="微软雅黑" panose="020B0503020204020204" pitchFamily="34" charset="-122"/>
                <a:ea typeface="微软雅黑" panose="020B0503020204020204" pitchFamily="34" charset="-122"/>
                <a:cs typeface="+mn-ea"/>
                <a:sym typeface="+mn-lt"/>
              </a:rPr>
              <a:t>(IP)</a:t>
            </a:r>
            <a:r>
              <a:rPr kumimoji="1" lang="zh-CN" altLang="en-US" dirty="0">
                <a:solidFill>
                  <a:srgbClr val="C00000"/>
                </a:solidFill>
                <a:latin typeface="微软雅黑" panose="020B0503020204020204" pitchFamily="34" charset="-122"/>
                <a:ea typeface="微软雅黑" panose="020B0503020204020204" pitchFamily="34" charset="-122"/>
                <a:cs typeface="+mn-ea"/>
                <a:sym typeface="+mn-lt"/>
              </a:rPr>
              <a:t>急需保护</a:t>
            </a:r>
          </a:p>
        </p:txBody>
      </p:sp>
      <p:sp>
        <p:nvSpPr>
          <p:cNvPr id="14" name="文本框 13">
            <a:extLst>
              <a:ext uri="{FF2B5EF4-FFF2-40B4-BE49-F238E27FC236}">
                <a16:creationId xmlns:a16="http://schemas.microsoft.com/office/drawing/2014/main" id="{857854AA-2935-4039-88F2-314EDF4E8752}"/>
              </a:ext>
            </a:extLst>
          </p:cNvPr>
          <p:cNvSpPr txBox="1"/>
          <p:nvPr/>
        </p:nvSpPr>
        <p:spPr>
          <a:xfrm>
            <a:off x="7482117" y="3968037"/>
            <a:ext cx="2602942" cy="323165"/>
          </a:xfrm>
          <a:prstGeom prst="rect">
            <a:avLst/>
          </a:prstGeom>
          <a:noFill/>
        </p:spPr>
        <p:txBody>
          <a:bodyPr wrap="square" rtlCol="0">
            <a:spAutoFit/>
          </a:bodyPr>
          <a:lstStyle/>
          <a:p>
            <a:pPr algn="ctr"/>
            <a:r>
              <a:rPr lang="zh-CN" altLang="en-US" sz="1500" dirty="0">
                <a:solidFill>
                  <a:srgbClr val="314371"/>
                </a:solidFill>
                <a:latin typeface="微软雅黑" panose="020B0503020204020204" pitchFamily="34" charset="-122"/>
                <a:ea typeface="微软雅黑" panose="020B0503020204020204" pitchFamily="34" charset="-122"/>
                <a:cs typeface="+mn-ea"/>
                <a:sym typeface="+mn-lt"/>
              </a:rPr>
              <a:t>各大公司开始启动相关研究</a:t>
            </a:r>
            <a:endParaRPr lang="zh-CN" altLang="en-US" sz="1500" dirty="0">
              <a:solidFill>
                <a:srgbClr val="C00000"/>
              </a:solidFill>
              <a:latin typeface="微软雅黑" panose="020B0503020204020204" pitchFamily="34" charset="-122"/>
              <a:ea typeface="微软雅黑" panose="020B0503020204020204" pitchFamily="34" charset="-122"/>
              <a:cs typeface="+mn-ea"/>
              <a:sym typeface="+mn-lt"/>
            </a:endParaRPr>
          </a:p>
        </p:txBody>
      </p:sp>
      <p:pic>
        <p:nvPicPr>
          <p:cNvPr id="15" name="Picture 6">
            <a:extLst>
              <a:ext uri="{FF2B5EF4-FFF2-40B4-BE49-F238E27FC236}">
                <a16:creationId xmlns:a16="http://schemas.microsoft.com/office/drawing/2014/main" id="{1C5FC564-4385-4693-A53F-1DBDDAE5C3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4587" y="3189152"/>
            <a:ext cx="1594174" cy="7639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C0BB7313-87FC-426C-BCBE-97B471548D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2636" y="3296690"/>
            <a:ext cx="850116" cy="519610"/>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a:extLst>
              <a:ext uri="{FF2B5EF4-FFF2-40B4-BE49-F238E27FC236}">
                <a16:creationId xmlns:a16="http://schemas.microsoft.com/office/drawing/2014/main" id="{6E41178C-BEEE-461A-8AA4-70B1B3505CE4}"/>
              </a:ext>
            </a:extLst>
          </p:cNvPr>
          <p:cNvSpPr/>
          <p:nvPr/>
        </p:nvSpPr>
        <p:spPr>
          <a:xfrm>
            <a:off x="660346" y="1134873"/>
            <a:ext cx="2983509" cy="438133"/>
          </a:xfrm>
          <a:prstGeom prst="rect">
            <a:avLst/>
          </a:prstGeom>
        </p:spPr>
        <p:txBody>
          <a:bodyPr wrap="none">
            <a:spAutoFit/>
          </a:bodyPr>
          <a:lstStyle/>
          <a:p>
            <a:pPr marL="257175" lvl="1" indent="-257175" algn="just" fontAlgn="base">
              <a:lnSpc>
                <a:spcPct val="140000"/>
              </a:lnSpc>
              <a:spcBef>
                <a:spcPts val="375"/>
              </a:spcBef>
              <a:buFont typeface="Wingdings" panose="05000000000000000000" pitchFamily="2" charset="2"/>
              <a:buChar char="u"/>
            </a:pPr>
            <a:r>
              <a:rPr kumimoji="1" lang="zh-CN" altLang="en-US" dirty="0">
                <a:solidFill>
                  <a:srgbClr val="314371"/>
                </a:solidFill>
                <a:latin typeface="微软雅黑" panose="020B0503020204020204" pitchFamily="34" charset="-122"/>
                <a:ea typeface="微软雅黑" panose="020B0503020204020204" pitchFamily="34" charset="-122"/>
                <a:cs typeface="+mn-ea"/>
                <a:sym typeface="+mn-lt"/>
              </a:rPr>
              <a:t>深度模型面临的</a:t>
            </a:r>
            <a:r>
              <a:rPr kumimoji="1" lang="zh-CN" altLang="en-US" dirty="0">
                <a:solidFill>
                  <a:srgbClr val="C00000"/>
                </a:solidFill>
                <a:latin typeface="微软雅黑" panose="020B0503020204020204" pitchFamily="34" charset="-122"/>
                <a:ea typeface="微软雅黑" panose="020B0503020204020204" pitchFamily="34" charset="-122"/>
                <a:cs typeface="+mn-ea"/>
                <a:sym typeface="+mn-lt"/>
              </a:rPr>
              <a:t>侵权行为</a:t>
            </a:r>
          </a:p>
        </p:txBody>
      </p:sp>
      <p:pic>
        <p:nvPicPr>
          <p:cNvPr id="18" name="图片 17">
            <a:extLst>
              <a:ext uri="{FF2B5EF4-FFF2-40B4-BE49-F238E27FC236}">
                <a16:creationId xmlns:a16="http://schemas.microsoft.com/office/drawing/2014/main" id="{8B8B409E-8EF6-4075-8A18-9E8BFCEF8788}"/>
              </a:ext>
            </a:extLst>
          </p:cNvPr>
          <p:cNvPicPr>
            <a:picLocks noChangeAspect="1"/>
          </p:cNvPicPr>
          <p:nvPr/>
        </p:nvPicPr>
        <p:blipFill rotWithShape="1">
          <a:blip r:embed="rId7"/>
          <a:srcRect t="8533"/>
          <a:stretch/>
        </p:blipFill>
        <p:spPr>
          <a:xfrm>
            <a:off x="1385568" y="1591460"/>
            <a:ext cx="4100044" cy="2206907"/>
          </a:xfrm>
          <a:prstGeom prst="rect">
            <a:avLst/>
          </a:prstGeom>
        </p:spPr>
      </p:pic>
      <p:pic>
        <p:nvPicPr>
          <p:cNvPr id="19" name="图片 18">
            <a:extLst>
              <a:ext uri="{FF2B5EF4-FFF2-40B4-BE49-F238E27FC236}">
                <a16:creationId xmlns:a16="http://schemas.microsoft.com/office/drawing/2014/main" id="{D5F6F18F-F423-4A22-8D14-7102EEFA668F}"/>
              </a:ext>
            </a:extLst>
          </p:cNvPr>
          <p:cNvPicPr>
            <a:picLocks noChangeAspect="1"/>
          </p:cNvPicPr>
          <p:nvPr/>
        </p:nvPicPr>
        <p:blipFill>
          <a:blip r:embed="rId8"/>
          <a:stretch>
            <a:fillRect/>
          </a:stretch>
        </p:blipFill>
        <p:spPr>
          <a:xfrm>
            <a:off x="1159987" y="4539538"/>
            <a:ext cx="4580702" cy="1491076"/>
          </a:xfrm>
          <a:prstGeom prst="rect">
            <a:avLst/>
          </a:prstGeom>
        </p:spPr>
      </p:pic>
      <p:sp>
        <p:nvSpPr>
          <p:cNvPr id="20" name="文本框 19">
            <a:extLst>
              <a:ext uri="{FF2B5EF4-FFF2-40B4-BE49-F238E27FC236}">
                <a16:creationId xmlns:a16="http://schemas.microsoft.com/office/drawing/2014/main" id="{E805FD80-D09A-4A95-99F2-0828845015A5}"/>
              </a:ext>
            </a:extLst>
          </p:cNvPr>
          <p:cNvSpPr txBox="1"/>
          <p:nvPr/>
        </p:nvSpPr>
        <p:spPr>
          <a:xfrm>
            <a:off x="1476580" y="3953133"/>
            <a:ext cx="3918288" cy="323165"/>
          </a:xfrm>
          <a:prstGeom prst="rect">
            <a:avLst/>
          </a:prstGeom>
          <a:noFill/>
        </p:spPr>
        <p:txBody>
          <a:bodyPr wrap="square" rtlCol="0">
            <a:spAutoFit/>
          </a:bodyPr>
          <a:lstStyle/>
          <a:p>
            <a:pPr algn="ctr"/>
            <a:r>
              <a:rPr lang="zh-CN" altLang="en-US" sz="1500" dirty="0">
                <a:solidFill>
                  <a:srgbClr val="314371"/>
                </a:solidFill>
                <a:latin typeface="微软雅黑" panose="020B0503020204020204" pitchFamily="34" charset="-122"/>
                <a:ea typeface="微软雅黑" panose="020B0503020204020204" pitchFamily="34" charset="-122"/>
                <a:cs typeface="+mn-ea"/>
                <a:sym typeface="+mn-lt"/>
              </a:rPr>
              <a:t>模型未经授权进行再训练或分发</a:t>
            </a:r>
          </a:p>
        </p:txBody>
      </p:sp>
      <p:sp>
        <p:nvSpPr>
          <p:cNvPr id="21" name="文本框 20">
            <a:extLst>
              <a:ext uri="{FF2B5EF4-FFF2-40B4-BE49-F238E27FC236}">
                <a16:creationId xmlns:a16="http://schemas.microsoft.com/office/drawing/2014/main" id="{1AA27B34-D349-41F0-89BA-2E9A71C52091}"/>
              </a:ext>
            </a:extLst>
          </p:cNvPr>
          <p:cNvSpPr txBox="1"/>
          <p:nvPr/>
        </p:nvSpPr>
        <p:spPr>
          <a:xfrm>
            <a:off x="1463450" y="6004667"/>
            <a:ext cx="3918288" cy="323165"/>
          </a:xfrm>
          <a:prstGeom prst="rect">
            <a:avLst/>
          </a:prstGeom>
          <a:noFill/>
        </p:spPr>
        <p:txBody>
          <a:bodyPr wrap="square" rtlCol="0">
            <a:spAutoFit/>
          </a:bodyPr>
          <a:lstStyle/>
          <a:p>
            <a:pPr algn="ctr"/>
            <a:r>
              <a:rPr lang="zh-CN" altLang="en-US" sz="1500" dirty="0">
                <a:solidFill>
                  <a:srgbClr val="314371"/>
                </a:solidFill>
                <a:latin typeface="微软雅黑" panose="020B0503020204020204" pitchFamily="34" charset="-122"/>
                <a:ea typeface="微软雅黑" panose="020B0503020204020204" pitchFamily="34" charset="-122"/>
                <a:cs typeface="+mn-ea"/>
                <a:sym typeface="+mn-lt"/>
              </a:rPr>
              <a:t>模型替代攻击</a:t>
            </a:r>
          </a:p>
        </p:txBody>
      </p:sp>
      <p:pic>
        <p:nvPicPr>
          <p:cNvPr id="22" name="图片 21">
            <a:extLst>
              <a:ext uri="{FF2B5EF4-FFF2-40B4-BE49-F238E27FC236}">
                <a16:creationId xmlns:a16="http://schemas.microsoft.com/office/drawing/2014/main" id="{5F628BCC-74FD-432E-8BF1-2ACB579D40BD}"/>
              </a:ext>
            </a:extLst>
          </p:cNvPr>
          <p:cNvPicPr>
            <a:picLocks noChangeAspect="1"/>
          </p:cNvPicPr>
          <p:nvPr/>
        </p:nvPicPr>
        <p:blipFill rotWithShape="1">
          <a:blip r:embed="rId9"/>
          <a:srcRect t="24694" b="24695"/>
          <a:stretch/>
        </p:blipFill>
        <p:spPr>
          <a:xfrm>
            <a:off x="9241076" y="3311804"/>
            <a:ext cx="1011467" cy="489381"/>
          </a:xfrm>
          <a:prstGeom prst="rect">
            <a:avLst/>
          </a:prstGeom>
        </p:spPr>
      </p:pic>
      <p:sp>
        <p:nvSpPr>
          <p:cNvPr id="23" name="矩形 22">
            <a:extLst>
              <a:ext uri="{FF2B5EF4-FFF2-40B4-BE49-F238E27FC236}">
                <a16:creationId xmlns:a16="http://schemas.microsoft.com/office/drawing/2014/main" id="{549EBFCD-FB05-4FD0-9C26-E0EAA7C8CA7B}"/>
              </a:ext>
            </a:extLst>
          </p:cNvPr>
          <p:cNvSpPr/>
          <p:nvPr/>
        </p:nvSpPr>
        <p:spPr>
          <a:xfrm>
            <a:off x="6872458" y="4911475"/>
            <a:ext cx="3410471" cy="1323439"/>
          </a:xfrm>
          <a:prstGeom prst="rect">
            <a:avLst/>
          </a:prstGeom>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lang="zh-CN" altLang="en-US" sz="2000" b="1" noProof="0" dirty="0">
                <a:solidFill>
                  <a:srgbClr val="002060"/>
                </a:solidFill>
                <a:latin typeface="楷体" panose="02010609060101010101" pitchFamily="49" charset="-122"/>
                <a:ea typeface="楷体" panose="02010609060101010101" pitchFamily="49" charset="-122"/>
              </a:rPr>
              <a:t>深度学习模型及其相关数据（如生成数据、训练数据）已成为最重要的一类数字资产</a:t>
            </a:r>
            <a:endParaRPr kumimoji="0" lang="en-US" altLang="zh-CN" sz="2000" b="1" i="0" u="none" strike="noStrike" kern="1200" cap="none" spc="0" normalizeH="0" baseline="0" noProof="0" dirty="0">
              <a:ln>
                <a:noFill/>
              </a:ln>
              <a:solidFill>
                <a:srgbClr val="002060"/>
              </a:solidFill>
              <a:effectLst/>
              <a:uLnTx/>
              <a:uFillTx/>
              <a:latin typeface="楷体" panose="02010609060101010101" pitchFamily="49" charset="-122"/>
              <a:ea typeface="楷体" panose="02010609060101010101" pitchFamily="49" charset="-122"/>
            </a:endParaRPr>
          </a:p>
        </p:txBody>
      </p:sp>
      <p:sp>
        <p:nvSpPr>
          <p:cNvPr id="24" name="流程图: 手动输入 5">
            <a:extLst>
              <a:ext uri="{FF2B5EF4-FFF2-40B4-BE49-F238E27FC236}">
                <a16:creationId xmlns:a16="http://schemas.microsoft.com/office/drawing/2014/main" id="{8A0A0AB1-139F-41E9-A815-0F6F1310C699}"/>
              </a:ext>
            </a:extLst>
          </p:cNvPr>
          <p:cNvSpPr/>
          <p:nvPr/>
        </p:nvSpPr>
        <p:spPr>
          <a:xfrm rot="5400000">
            <a:off x="2571195" y="-2257634"/>
            <a:ext cx="591950" cy="574704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25" name="文本框 24">
            <a:extLst>
              <a:ext uri="{FF2B5EF4-FFF2-40B4-BE49-F238E27FC236}">
                <a16:creationId xmlns:a16="http://schemas.microsoft.com/office/drawing/2014/main" id="{FBB021E8-6B5C-4F1A-B5F8-D387A9FA42F8}"/>
              </a:ext>
            </a:extLst>
          </p:cNvPr>
          <p:cNvSpPr txBox="1"/>
          <p:nvPr/>
        </p:nvSpPr>
        <p:spPr>
          <a:xfrm>
            <a:off x="168612" y="355683"/>
            <a:ext cx="5572546"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深度学习模型知识产权保护需求</a:t>
            </a:r>
          </a:p>
        </p:txBody>
      </p:sp>
    </p:spTree>
    <p:extLst>
      <p:ext uri="{BB962C8B-B14F-4D97-AF65-F5344CB8AC3E}">
        <p14:creationId xmlns:p14="http://schemas.microsoft.com/office/powerpoint/2010/main" val="303350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1916151" y="-1600827"/>
            <a:ext cx="591950" cy="4428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矩形 4">
            <a:extLst>
              <a:ext uri="{FF2B5EF4-FFF2-40B4-BE49-F238E27FC236}">
                <a16:creationId xmlns:a16="http://schemas.microsoft.com/office/drawing/2014/main" id="{A4DDF6D0-EF64-4D73-908E-FF41F6F2F4E6}"/>
              </a:ext>
            </a:extLst>
          </p:cNvPr>
          <p:cNvSpPr/>
          <p:nvPr/>
        </p:nvSpPr>
        <p:spPr>
          <a:xfrm>
            <a:off x="226848" y="1346384"/>
            <a:ext cx="3333175"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实验结果</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3FDA8690-F544-4CA9-B251-585126D5C5F8}"/>
              </a:ext>
            </a:extLst>
          </p:cNvPr>
          <p:cNvSpPr/>
          <p:nvPr/>
        </p:nvSpPr>
        <p:spPr>
          <a:xfrm>
            <a:off x="1446756" y="1747466"/>
            <a:ext cx="7724479" cy="4608178"/>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文本框 6">
            <a:extLst>
              <a:ext uri="{FF2B5EF4-FFF2-40B4-BE49-F238E27FC236}">
                <a16:creationId xmlns:a16="http://schemas.microsoft.com/office/drawing/2014/main" id="{7626CF35-6BF4-4606-B5F0-62BE89C52824}"/>
              </a:ext>
            </a:extLst>
          </p:cNvPr>
          <p:cNvSpPr txBox="1"/>
          <p:nvPr/>
        </p:nvSpPr>
        <p:spPr>
          <a:xfrm>
            <a:off x="1815482" y="1881794"/>
            <a:ext cx="3320143"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-5</a:t>
            </a:r>
            <a:r>
              <a:rPr lang="zh-CN" altLang="en-US" sz="1600" dirty="0">
                <a:solidFill>
                  <a:schemeClr val="bg1"/>
                </a:solidFill>
                <a:latin typeface="微软雅黑" panose="020B0503020204020204" pitchFamily="34" charset="-122"/>
                <a:ea typeface="微软雅黑" panose="020B0503020204020204" pitchFamily="34" charset="-122"/>
              </a:rPr>
              <a:t>：拓展应用</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融合模型方案</a:t>
            </a:r>
          </a:p>
        </p:txBody>
      </p:sp>
      <p:sp>
        <p:nvSpPr>
          <p:cNvPr id="8" name="文本框 7">
            <a:extLst>
              <a:ext uri="{FF2B5EF4-FFF2-40B4-BE49-F238E27FC236}">
                <a16:creationId xmlns:a16="http://schemas.microsoft.com/office/drawing/2014/main" id="{4C9459AB-3E85-49E4-8B59-EAEA2B233245}"/>
              </a:ext>
            </a:extLst>
          </p:cNvPr>
          <p:cNvSpPr txBox="1"/>
          <p:nvPr/>
        </p:nvSpPr>
        <p:spPr>
          <a:xfrm>
            <a:off x="1893435" y="5581749"/>
            <a:ext cx="7424664" cy="374654"/>
          </a:xfrm>
          <a:prstGeom prst="rect">
            <a:avLst/>
          </a:prstGeom>
          <a:noFill/>
        </p:spPr>
        <p:txBody>
          <a:bodyPr wrap="square">
            <a:spAutoFit/>
          </a:bodyPr>
          <a:lstStyle/>
          <a:p>
            <a:pPr>
              <a:lnSpc>
                <a:spcPct val="150000"/>
              </a:lnSpc>
            </a:pPr>
            <a:r>
              <a:rPr lang="en-US" altLang="zh-CN"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结论</a:t>
            </a:r>
            <a:r>
              <a:rPr lang="en-US" altLang="zh-CN"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融合模型水印方案不管是嵌入提取能力还是对窃取攻击的鲁棒性都是</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可行的</a:t>
            </a:r>
            <a:r>
              <a:rPr lang="zh-CN" altLang="en-US" sz="1400" dirty="0">
                <a:latin typeface="楷体" panose="02010609060101010101" pitchFamily="49" charset="-122"/>
                <a:ea typeface="楷体" panose="02010609060101010101" pitchFamily="49" charset="-122"/>
              </a:rPr>
              <a:t>。</a:t>
            </a:r>
            <a:endParaRPr lang="en-US" altLang="zh-CN"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9" name="图片 8">
            <a:extLst>
              <a:ext uri="{FF2B5EF4-FFF2-40B4-BE49-F238E27FC236}">
                <a16:creationId xmlns:a16="http://schemas.microsoft.com/office/drawing/2014/main" id="{4D04CFE8-45CD-4CDC-8F0C-95594CA92B07}"/>
              </a:ext>
            </a:extLst>
          </p:cNvPr>
          <p:cNvPicPr>
            <a:picLocks noChangeAspect="1"/>
          </p:cNvPicPr>
          <p:nvPr/>
        </p:nvPicPr>
        <p:blipFill>
          <a:blip r:embed="rId3"/>
          <a:stretch>
            <a:fillRect/>
          </a:stretch>
        </p:blipFill>
        <p:spPr>
          <a:xfrm>
            <a:off x="3328148" y="2343746"/>
            <a:ext cx="3906600" cy="1006593"/>
          </a:xfrm>
          <a:prstGeom prst="rect">
            <a:avLst/>
          </a:prstGeom>
        </p:spPr>
      </p:pic>
      <p:pic>
        <p:nvPicPr>
          <p:cNvPr id="10" name="图片 9">
            <a:extLst>
              <a:ext uri="{FF2B5EF4-FFF2-40B4-BE49-F238E27FC236}">
                <a16:creationId xmlns:a16="http://schemas.microsoft.com/office/drawing/2014/main" id="{78EAB8C2-92DA-4C35-8C88-DBDC4D3F9E5D}"/>
              </a:ext>
            </a:extLst>
          </p:cNvPr>
          <p:cNvPicPr>
            <a:picLocks noChangeAspect="1"/>
          </p:cNvPicPr>
          <p:nvPr/>
        </p:nvPicPr>
        <p:blipFill>
          <a:blip r:embed="rId4"/>
          <a:stretch>
            <a:fillRect/>
          </a:stretch>
        </p:blipFill>
        <p:spPr>
          <a:xfrm>
            <a:off x="2696854" y="3382089"/>
            <a:ext cx="5169188" cy="999359"/>
          </a:xfrm>
          <a:prstGeom prst="rect">
            <a:avLst/>
          </a:prstGeom>
        </p:spPr>
      </p:pic>
      <p:pic>
        <p:nvPicPr>
          <p:cNvPr id="11" name="图片 10">
            <a:extLst>
              <a:ext uri="{FF2B5EF4-FFF2-40B4-BE49-F238E27FC236}">
                <a16:creationId xmlns:a16="http://schemas.microsoft.com/office/drawing/2014/main" id="{41E3C66C-4EF2-45B8-A789-0273FA923612}"/>
              </a:ext>
            </a:extLst>
          </p:cNvPr>
          <p:cNvPicPr>
            <a:picLocks noChangeAspect="1"/>
          </p:cNvPicPr>
          <p:nvPr/>
        </p:nvPicPr>
        <p:blipFill>
          <a:blip r:embed="rId5"/>
          <a:stretch>
            <a:fillRect/>
          </a:stretch>
        </p:blipFill>
        <p:spPr>
          <a:xfrm>
            <a:off x="2801845" y="4484115"/>
            <a:ext cx="4959206" cy="994967"/>
          </a:xfrm>
          <a:prstGeom prst="rect">
            <a:avLst/>
          </a:prstGeom>
        </p:spPr>
      </p:pic>
      <p:sp>
        <p:nvSpPr>
          <p:cNvPr id="12" name="文本框 11">
            <a:extLst>
              <a:ext uri="{FF2B5EF4-FFF2-40B4-BE49-F238E27FC236}">
                <a16:creationId xmlns:a16="http://schemas.microsoft.com/office/drawing/2014/main" id="{8A62E19A-2323-4879-9600-B4C05909F402}"/>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鲁棒的图像处理模型水印</a:t>
            </a:r>
          </a:p>
        </p:txBody>
      </p:sp>
    </p:spTree>
    <p:extLst>
      <p:ext uri="{BB962C8B-B14F-4D97-AF65-F5344CB8AC3E}">
        <p14:creationId xmlns:p14="http://schemas.microsoft.com/office/powerpoint/2010/main" val="1697099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1916151" y="-1600827"/>
            <a:ext cx="591950" cy="4428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矩形 4">
            <a:extLst>
              <a:ext uri="{FF2B5EF4-FFF2-40B4-BE49-F238E27FC236}">
                <a16:creationId xmlns:a16="http://schemas.microsoft.com/office/drawing/2014/main" id="{AE1A5D6E-7420-412C-8427-894F339C5E22}"/>
              </a:ext>
            </a:extLst>
          </p:cNvPr>
          <p:cNvSpPr/>
          <p:nvPr/>
        </p:nvSpPr>
        <p:spPr>
          <a:xfrm>
            <a:off x="282031" y="1346384"/>
            <a:ext cx="3333175"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实验结果</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3C995154-A922-48FF-B588-5D8AA8A0B5EA}"/>
              </a:ext>
            </a:extLst>
          </p:cNvPr>
          <p:cNvSpPr/>
          <p:nvPr/>
        </p:nvSpPr>
        <p:spPr>
          <a:xfrm>
            <a:off x="1501939" y="1747466"/>
            <a:ext cx="7724479" cy="4608178"/>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文本框 6">
            <a:extLst>
              <a:ext uri="{FF2B5EF4-FFF2-40B4-BE49-F238E27FC236}">
                <a16:creationId xmlns:a16="http://schemas.microsoft.com/office/drawing/2014/main" id="{658CB30A-ED1C-4284-972A-74EFF7595CB5}"/>
              </a:ext>
            </a:extLst>
          </p:cNvPr>
          <p:cNvSpPr txBox="1"/>
          <p:nvPr/>
        </p:nvSpPr>
        <p:spPr>
          <a:xfrm>
            <a:off x="1870665" y="1881794"/>
            <a:ext cx="4751841"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-5</a:t>
            </a:r>
            <a:r>
              <a:rPr lang="zh-CN" altLang="en-US" sz="1600" dirty="0">
                <a:solidFill>
                  <a:schemeClr val="bg1"/>
                </a:solidFill>
                <a:latin typeface="微软雅黑" panose="020B0503020204020204" pitchFamily="34" charset="-122"/>
                <a:ea typeface="微软雅黑" panose="020B0503020204020204" pitchFamily="34" charset="-122"/>
              </a:rPr>
              <a:t>：拓展应用</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保护模型训练数据和传统算法</a:t>
            </a:r>
          </a:p>
        </p:txBody>
      </p:sp>
      <p:sp>
        <p:nvSpPr>
          <p:cNvPr id="8" name="文本框 7">
            <a:extLst>
              <a:ext uri="{FF2B5EF4-FFF2-40B4-BE49-F238E27FC236}">
                <a16:creationId xmlns:a16="http://schemas.microsoft.com/office/drawing/2014/main" id="{D5B338F2-169D-4461-950E-44DEA5D74BE7}"/>
              </a:ext>
            </a:extLst>
          </p:cNvPr>
          <p:cNvSpPr txBox="1"/>
          <p:nvPr/>
        </p:nvSpPr>
        <p:spPr>
          <a:xfrm>
            <a:off x="1948618" y="5581749"/>
            <a:ext cx="7424664" cy="374654"/>
          </a:xfrm>
          <a:prstGeom prst="rect">
            <a:avLst/>
          </a:prstGeom>
          <a:noFill/>
        </p:spPr>
        <p:txBody>
          <a:bodyPr wrap="square">
            <a:spAutoFit/>
          </a:bodyPr>
          <a:lstStyle/>
          <a:p>
            <a:pPr>
              <a:lnSpc>
                <a:spcPct val="150000"/>
              </a:lnSpc>
            </a:pPr>
            <a:r>
              <a:rPr lang="en-US" altLang="zh-CN"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结论</a:t>
            </a:r>
            <a:r>
              <a:rPr lang="en-US" altLang="zh-CN"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本方法可以很容易地应用于</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模型训练数据保护</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和</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传统图像处理算法保护</a:t>
            </a:r>
            <a:r>
              <a:rPr lang="zh-CN" altLang="en-US" sz="1400" dirty="0">
                <a:latin typeface="楷体" panose="02010609060101010101" pitchFamily="49" charset="-122"/>
                <a:ea typeface="楷体" panose="02010609060101010101" pitchFamily="49" charset="-122"/>
              </a:rPr>
              <a:t>。</a:t>
            </a:r>
            <a:endParaRPr lang="en-US" altLang="zh-CN"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9" name="图片 8">
            <a:extLst>
              <a:ext uri="{FF2B5EF4-FFF2-40B4-BE49-F238E27FC236}">
                <a16:creationId xmlns:a16="http://schemas.microsoft.com/office/drawing/2014/main" id="{B531427B-BAB5-473C-AAAE-152E483A03F6}"/>
              </a:ext>
            </a:extLst>
          </p:cNvPr>
          <p:cNvPicPr>
            <a:picLocks noChangeAspect="1"/>
          </p:cNvPicPr>
          <p:nvPr/>
        </p:nvPicPr>
        <p:blipFill>
          <a:blip r:embed="rId3"/>
          <a:stretch>
            <a:fillRect/>
          </a:stretch>
        </p:blipFill>
        <p:spPr>
          <a:xfrm>
            <a:off x="2650663" y="2518606"/>
            <a:ext cx="5080289" cy="2914143"/>
          </a:xfrm>
          <a:prstGeom prst="rect">
            <a:avLst/>
          </a:prstGeom>
        </p:spPr>
      </p:pic>
      <p:sp>
        <p:nvSpPr>
          <p:cNvPr id="10" name="文本框 9">
            <a:extLst>
              <a:ext uri="{FF2B5EF4-FFF2-40B4-BE49-F238E27FC236}">
                <a16:creationId xmlns:a16="http://schemas.microsoft.com/office/drawing/2014/main" id="{1C55D858-1029-4216-8F29-8C7E96DBE26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鲁棒的图像处理模型水印</a:t>
            </a:r>
          </a:p>
        </p:txBody>
      </p:sp>
    </p:spTree>
    <p:extLst>
      <p:ext uri="{BB962C8B-B14F-4D97-AF65-F5344CB8AC3E}">
        <p14:creationId xmlns:p14="http://schemas.microsoft.com/office/powerpoint/2010/main" val="28213156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1916151" y="-1600827"/>
            <a:ext cx="591950" cy="4428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0" name="文本框 9">
            <a:extLst>
              <a:ext uri="{FF2B5EF4-FFF2-40B4-BE49-F238E27FC236}">
                <a16:creationId xmlns:a16="http://schemas.microsoft.com/office/drawing/2014/main" id="{1C55D858-1029-4216-8F29-8C7E96DBE26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鲁棒的图像处理模型水印</a:t>
            </a:r>
          </a:p>
        </p:txBody>
      </p:sp>
      <p:sp>
        <p:nvSpPr>
          <p:cNvPr id="11" name="矩形 10">
            <a:extLst>
              <a:ext uri="{FF2B5EF4-FFF2-40B4-BE49-F238E27FC236}">
                <a16:creationId xmlns:a16="http://schemas.microsoft.com/office/drawing/2014/main" id="{FFA7F80A-0D73-4BCC-A914-E5FF72CA8244}"/>
              </a:ext>
            </a:extLst>
          </p:cNvPr>
          <p:cNvSpPr/>
          <p:nvPr/>
        </p:nvSpPr>
        <p:spPr>
          <a:xfrm>
            <a:off x="979363" y="1384875"/>
            <a:ext cx="5198859"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b="1" noProof="0" dirty="0">
                <a:solidFill>
                  <a:srgbClr val="C00000"/>
                </a:solidFill>
                <a:latin typeface="Arial"/>
                <a:ea typeface="微软雅黑"/>
                <a:cs typeface="+mn-ea"/>
                <a:sym typeface="+mn-lt"/>
              </a:rPr>
              <a:t>扩展</a:t>
            </a:r>
            <a:r>
              <a:rPr kumimoji="0" lang="zh-CN" altLang="en-US" sz="2000" b="1" i="0" u="none" strike="noStrike" kern="1200" cap="none" spc="0" normalizeH="0" baseline="0" noProof="0" dirty="0">
                <a:ln>
                  <a:noFill/>
                </a:ln>
                <a:solidFill>
                  <a:srgbClr val="C00000"/>
                </a:solidFill>
                <a:effectLst/>
                <a:uLnTx/>
                <a:uFillTx/>
                <a:latin typeface="Arial"/>
                <a:ea typeface="微软雅黑"/>
                <a:cs typeface="+mn-ea"/>
                <a:sym typeface="+mn-lt"/>
              </a:rPr>
              <a:t>应用场景</a:t>
            </a:r>
            <a:r>
              <a:rPr lang="en-US" altLang="zh-CN" sz="2000" b="1" noProof="0" dirty="0">
                <a:solidFill>
                  <a:srgbClr val="C00000"/>
                </a:solidFill>
                <a:latin typeface="Arial"/>
                <a:ea typeface="微软雅黑"/>
                <a:cs typeface="+mn-ea"/>
                <a:sym typeface="+mn-lt"/>
              </a:rPr>
              <a:t>I </a:t>
            </a:r>
            <a:r>
              <a:rPr lang="zh-CN" altLang="en-US" sz="2000" b="1" noProof="0" dirty="0">
                <a:solidFill>
                  <a:srgbClr val="C00000"/>
                </a:solidFill>
                <a:latin typeface="Arial"/>
                <a:ea typeface="微软雅黑"/>
                <a:cs typeface="+mn-ea"/>
                <a:sym typeface="+mn-lt"/>
              </a:rPr>
              <a:t>：与模型独立的水印嵌入算法</a:t>
            </a:r>
            <a:endParaRPr lang="en-US" altLang="zh-CN" sz="2000" b="1" noProof="0" dirty="0">
              <a:solidFill>
                <a:srgbClr val="C00000"/>
              </a:solidFill>
              <a:latin typeface="Arial"/>
              <a:ea typeface="微软雅黑"/>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2400" b="1" noProof="0" dirty="0">
              <a:solidFill>
                <a:srgbClr val="C00000"/>
              </a:solidFill>
              <a:latin typeface="Arial"/>
              <a:ea typeface="微软雅黑"/>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noProof="0" dirty="0">
                <a:solidFill>
                  <a:srgbClr val="002060"/>
                </a:solidFill>
                <a:latin typeface="Arial"/>
                <a:ea typeface="微软雅黑"/>
                <a:cs typeface="+mn-ea"/>
                <a:sym typeface="+mn-lt"/>
              </a:rPr>
              <a:t>保护高价值训练样本</a:t>
            </a:r>
            <a:endParaRPr kumimoji="0" lang="zh-CN" altLang="en-US" b="1" i="0" u="none" strike="noStrike" kern="1200" cap="none" spc="0" normalizeH="0" baseline="0" noProof="0" dirty="0">
              <a:ln>
                <a:noFill/>
              </a:ln>
              <a:solidFill>
                <a:srgbClr val="002060"/>
              </a:solidFill>
              <a:effectLst/>
              <a:uLnTx/>
              <a:uFillTx/>
              <a:latin typeface="Arial"/>
              <a:ea typeface="微软雅黑"/>
              <a:cs typeface="+mn-ea"/>
              <a:sym typeface="+mn-lt"/>
            </a:endParaRPr>
          </a:p>
        </p:txBody>
      </p:sp>
      <p:pic>
        <p:nvPicPr>
          <p:cNvPr id="12" name="图片 11">
            <a:extLst>
              <a:ext uri="{FF2B5EF4-FFF2-40B4-BE49-F238E27FC236}">
                <a16:creationId xmlns:a16="http://schemas.microsoft.com/office/drawing/2014/main" id="{D13BFC4E-7BA7-4A06-8A1F-E2F4A3BBFA0A}"/>
              </a:ext>
            </a:extLst>
          </p:cNvPr>
          <p:cNvPicPr>
            <a:picLocks noChangeAspect="1"/>
          </p:cNvPicPr>
          <p:nvPr/>
        </p:nvPicPr>
        <p:blipFill rotWithShape="1">
          <a:blip r:embed="rId3"/>
          <a:srcRect b="48085"/>
          <a:stretch/>
        </p:blipFill>
        <p:spPr>
          <a:xfrm>
            <a:off x="1305243" y="2769870"/>
            <a:ext cx="8173564" cy="1495325"/>
          </a:xfrm>
          <a:prstGeom prst="rect">
            <a:avLst/>
          </a:prstGeom>
        </p:spPr>
      </p:pic>
      <p:pic>
        <p:nvPicPr>
          <p:cNvPr id="13" name="图片 12">
            <a:extLst>
              <a:ext uri="{FF2B5EF4-FFF2-40B4-BE49-F238E27FC236}">
                <a16:creationId xmlns:a16="http://schemas.microsoft.com/office/drawing/2014/main" id="{24463123-98DA-4761-A1A9-945D95AE28BA}"/>
              </a:ext>
            </a:extLst>
          </p:cNvPr>
          <p:cNvPicPr>
            <a:picLocks noChangeAspect="1"/>
          </p:cNvPicPr>
          <p:nvPr/>
        </p:nvPicPr>
        <p:blipFill>
          <a:blip r:embed="rId4"/>
          <a:stretch>
            <a:fillRect/>
          </a:stretch>
        </p:blipFill>
        <p:spPr>
          <a:xfrm>
            <a:off x="1593275" y="4841259"/>
            <a:ext cx="1936190" cy="1290793"/>
          </a:xfrm>
          <a:prstGeom prst="rect">
            <a:avLst/>
          </a:prstGeom>
        </p:spPr>
      </p:pic>
      <p:pic>
        <p:nvPicPr>
          <p:cNvPr id="14" name="图片 13">
            <a:extLst>
              <a:ext uri="{FF2B5EF4-FFF2-40B4-BE49-F238E27FC236}">
                <a16:creationId xmlns:a16="http://schemas.microsoft.com/office/drawing/2014/main" id="{D2A35A01-C027-4C72-90D7-D29B10F9F69B}"/>
              </a:ext>
            </a:extLst>
          </p:cNvPr>
          <p:cNvPicPr>
            <a:picLocks noChangeAspect="1"/>
          </p:cNvPicPr>
          <p:nvPr/>
        </p:nvPicPr>
        <p:blipFill>
          <a:blip r:embed="rId5"/>
          <a:stretch>
            <a:fillRect/>
          </a:stretch>
        </p:blipFill>
        <p:spPr>
          <a:xfrm>
            <a:off x="4185563" y="4825145"/>
            <a:ext cx="1857862" cy="1384952"/>
          </a:xfrm>
          <a:prstGeom prst="rect">
            <a:avLst/>
          </a:prstGeom>
        </p:spPr>
      </p:pic>
      <p:pic>
        <p:nvPicPr>
          <p:cNvPr id="15" name="图片 14">
            <a:extLst>
              <a:ext uri="{FF2B5EF4-FFF2-40B4-BE49-F238E27FC236}">
                <a16:creationId xmlns:a16="http://schemas.microsoft.com/office/drawing/2014/main" id="{5C592035-8BE9-477C-A93C-33804F8FD69B}"/>
              </a:ext>
            </a:extLst>
          </p:cNvPr>
          <p:cNvPicPr>
            <a:picLocks noChangeAspect="1"/>
          </p:cNvPicPr>
          <p:nvPr/>
        </p:nvPicPr>
        <p:blipFill>
          <a:blip r:embed="rId6"/>
          <a:stretch>
            <a:fillRect/>
          </a:stretch>
        </p:blipFill>
        <p:spPr>
          <a:xfrm>
            <a:off x="6570491" y="4730947"/>
            <a:ext cx="2453258" cy="1521020"/>
          </a:xfrm>
          <a:prstGeom prst="rect">
            <a:avLst/>
          </a:prstGeom>
        </p:spPr>
      </p:pic>
    </p:spTree>
    <p:extLst>
      <p:ext uri="{BB962C8B-B14F-4D97-AF65-F5344CB8AC3E}">
        <p14:creationId xmlns:p14="http://schemas.microsoft.com/office/powerpoint/2010/main" val="36381769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1916151" y="-1600827"/>
            <a:ext cx="591950" cy="4428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0" name="文本框 9">
            <a:extLst>
              <a:ext uri="{FF2B5EF4-FFF2-40B4-BE49-F238E27FC236}">
                <a16:creationId xmlns:a16="http://schemas.microsoft.com/office/drawing/2014/main" id="{1C55D858-1029-4216-8F29-8C7E96DBE26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鲁棒的图像处理模型水印</a:t>
            </a:r>
          </a:p>
        </p:txBody>
      </p:sp>
      <p:pic>
        <p:nvPicPr>
          <p:cNvPr id="16" name="图片 15">
            <a:extLst>
              <a:ext uri="{FF2B5EF4-FFF2-40B4-BE49-F238E27FC236}">
                <a16:creationId xmlns:a16="http://schemas.microsoft.com/office/drawing/2014/main" id="{82A2DB15-415E-491F-913B-0FA8486832BF}"/>
              </a:ext>
            </a:extLst>
          </p:cNvPr>
          <p:cNvPicPr>
            <a:picLocks noChangeAspect="1"/>
          </p:cNvPicPr>
          <p:nvPr/>
        </p:nvPicPr>
        <p:blipFill rotWithShape="1">
          <a:blip r:embed="rId3"/>
          <a:srcRect b="68368"/>
          <a:stretch/>
        </p:blipFill>
        <p:spPr>
          <a:xfrm>
            <a:off x="811838" y="2477599"/>
            <a:ext cx="4155679" cy="1207293"/>
          </a:xfrm>
          <a:prstGeom prst="rect">
            <a:avLst/>
          </a:prstGeom>
        </p:spPr>
      </p:pic>
      <p:sp>
        <p:nvSpPr>
          <p:cNvPr id="17" name="矩形 16">
            <a:extLst>
              <a:ext uri="{FF2B5EF4-FFF2-40B4-BE49-F238E27FC236}">
                <a16:creationId xmlns:a16="http://schemas.microsoft.com/office/drawing/2014/main" id="{E7D92B8F-309F-436E-AF87-910FB62A68B0}"/>
              </a:ext>
            </a:extLst>
          </p:cNvPr>
          <p:cNvSpPr/>
          <p:nvPr/>
        </p:nvSpPr>
        <p:spPr>
          <a:xfrm>
            <a:off x="798059" y="1219337"/>
            <a:ext cx="5677132"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zh-CN" altLang="en-US" sz="2000" b="1" noProof="0" dirty="0">
                <a:solidFill>
                  <a:srgbClr val="C00000"/>
                </a:solidFill>
                <a:latin typeface="微软雅黑" panose="020B0503020204020204" pitchFamily="34" charset="-122"/>
                <a:ea typeface="微软雅黑" panose="020B0503020204020204" pitchFamily="34" charset="-122"/>
                <a:cs typeface="+mn-ea"/>
                <a:sym typeface="+mn-lt"/>
              </a:rPr>
              <a:t>扩展</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mn-lt"/>
              </a:rPr>
              <a:t>应用场景</a:t>
            </a:r>
            <a:r>
              <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mn-lt"/>
              </a:rPr>
              <a:t>I</a:t>
            </a:r>
            <a:r>
              <a:rPr lang="en-US" altLang="zh-CN" sz="2000" b="1" noProof="0" dirty="0">
                <a:solidFill>
                  <a:srgbClr val="C00000"/>
                </a:solidFill>
                <a:latin typeface="微软雅黑" panose="020B0503020204020204" pitchFamily="34" charset="-122"/>
                <a:ea typeface="微软雅黑" panose="020B0503020204020204" pitchFamily="34" charset="-122"/>
                <a:cs typeface="+mn-ea"/>
                <a:sym typeface="+mn-lt"/>
              </a:rPr>
              <a:t>I</a:t>
            </a:r>
            <a:r>
              <a:rPr lang="zh-CN" altLang="en-US" sz="2000" b="1" noProof="0" dirty="0">
                <a:solidFill>
                  <a:srgbClr val="C00000"/>
                </a:solidFill>
                <a:latin typeface="微软雅黑" panose="020B0503020204020204" pitchFamily="34" charset="-122"/>
                <a:ea typeface="微软雅黑" panose="020B0503020204020204" pitchFamily="34" charset="-122"/>
                <a:cs typeface="+mn-ea"/>
                <a:sym typeface="+mn-lt"/>
              </a:rPr>
              <a:t>：与模型</a:t>
            </a:r>
            <a:r>
              <a:rPr lang="zh-CN" altLang="en-US" sz="2000" b="1" dirty="0">
                <a:solidFill>
                  <a:srgbClr val="C00000"/>
                </a:solidFill>
                <a:latin typeface="微软雅黑" panose="020B0503020204020204" pitchFamily="34" charset="-122"/>
                <a:ea typeface="微软雅黑" panose="020B0503020204020204" pitchFamily="34" charset="-122"/>
                <a:cs typeface="+mn-ea"/>
                <a:sym typeface="+mn-lt"/>
              </a:rPr>
              <a:t>融合的</a:t>
            </a:r>
            <a:r>
              <a:rPr lang="zh-CN" altLang="en-US" sz="2000" b="1" noProof="0" dirty="0">
                <a:solidFill>
                  <a:srgbClr val="C00000"/>
                </a:solidFill>
                <a:latin typeface="微软雅黑" panose="020B0503020204020204" pitchFamily="34" charset="-122"/>
                <a:ea typeface="微软雅黑" panose="020B0503020204020204" pitchFamily="34" charset="-122"/>
                <a:cs typeface="+mn-ea"/>
                <a:sym typeface="+mn-lt"/>
              </a:rPr>
              <a:t>水印嵌入算法</a:t>
            </a:r>
            <a:endParaRPr lang="en-US" altLang="zh-CN" sz="2400" b="1" noProof="0" dirty="0">
              <a:solidFill>
                <a:srgbClr val="C00000"/>
              </a:solidFill>
              <a:latin typeface="微软雅黑" panose="020B0503020204020204" pitchFamily="34" charset="-122"/>
              <a:ea typeface="微软雅黑" panose="020B0503020204020204" pitchFamily="34" charset="-122"/>
              <a:cs typeface="+mn-ea"/>
              <a:sym typeface="+mn-lt"/>
            </a:endParaRPr>
          </a:p>
          <a:p>
            <a:pPr>
              <a:defRPr/>
            </a:pPr>
            <a:r>
              <a:rPr lang="zh-CN" altLang="en-US" b="1" noProof="0" dirty="0">
                <a:solidFill>
                  <a:srgbClr val="002060"/>
                </a:solidFill>
                <a:latin typeface="微软雅黑" panose="020B0503020204020204" pitchFamily="34" charset="-122"/>
                <a:ea typeface="微软雅黑" panose="020B0503020204020204" pitchFamily="34" charset="-122"/>
                <a:cs typeface="+mn-ea"/>
                <a:sym typeface="+mn-lt"/>
              </a:rPr>
              <a:t>保护</a:t>
            </a:r>
            <a:r>
              <a:rPr lang="en-US" altLang="zh-CN" b="1" noProof="0" dirty="0">
                <a:solidFill>
                  <a:srgbClr val="002060"/>
                </a:solidFill>
                <a:latin typeface="微软雅黑" panose="020B0503020204020204" pitchFamily="34" charset="-122"/>
                <a:ea typeface="微软雅黑" panose="020B0503020204020204" pitchFamily="34" charset="-122"/>
                <a:cs typeface="+mn-ea"/>
                <a:sym typeface="+mn-lt"/>
              </a:rPr>
              <a:t>AI</a:t>
            </a:r>
            <a:r>
              <a:rPr lang="zh-CN" altLang="en-US" b="1" noProof="0" dirty="0">
                <a:solidFill>
                  <a:srgbClr val="002060"/>
                </a:solidFill>
                <a:latin typeface="微软雅黑" panose="020B0503020204020204" pitchFamily="34" charset="-122"/>
                <a:ea typeface="微软雅黑" panose="020B0503020204020204" pitchFamily="34" charset="-122"/>
                <a:cs typeface="+mn-ea"/>
                <a:sym typeface="+mn-lt"/>
              </a:rPr>
              <a:t>模型或</a:t>
            </a:r>
            <a:r>
              <a:rPr lang="en-US" altLang="zh-CN" b="1" noProof="0" dirty="0">
                <a:solidFill>
                  <a:srgbClr val="002060"/>
                </a:solidFill>
                <a:latin typeface="微软雅黑" panose="020B0503020204020204" pitchFamily="34" charset="-122"/>
                <a:ea typeface="微软雅黑" panose="020B0503020204020204" pitchFamily="34" charset="-122"/>
                <a:cs typeface="+mn-ea"/>
                <a:sym typeface="+mn-lt"/>
              </a:rPr>
              <a:t>AI</a:t>
            </a:r>
            <a:r>
              <a:rPr lang="zh-CN" altLang="en-US" b="1" noProof="0" dirty="0">
                <a:solidFill>
                  <a:srgbClr val="002060"/>
                </a:solidFill>
                <a:latin typeface="微软雅黑" panose="020B0503020204020204" pitchFamily="34" charset="-122"/>
                <a:ea typeface="微软雅黑" panose="020B0503020204020204" pitchFamily="34" charset="-122"/>
                <a:cs typeface="+mn-ea"/>
                <a:sym typeface="+mn-lt"/>
              </a:rPr>
              <a:t>作品的知识产权、</a:t>
            </a:r>
            <a:r>
              <a:rPr lang="zh-CN" altLang="en-US" b="1" dirty="0">
                <a:solidFill>
                  <a:srgbClr val="002060"/>
                </a:solidFill>
                <a:latin typeface="微软雅黑" panose="020B0503020204020204" pitchFamily="34" charset="-122"/>
                <a:ea typeface="微软雅黑" panose="020B0503020204020204" pitchFamily="34" charset="-122"/>
                <a:cs typeface="+mn-ea"/>
                <a:sym typeface="+mn-lt"/>
              </a:rPr>
              <a:t>追溯</a:t>
            </a:r>
            <a:r>
              <a:rPr lang="en-US" altLang="zh-CN" b="1" dirty="0" err="1">
                <a:solidFill>
                  <a:srgbClr val="002060"/>
                </a:solidFill>
                <a:latin typeface="微软雅黑" panose="020B0503020204020204" pitchFamily="34" charset="-122"/>
                <a:ea typeface="微软雅黑" panose="020B0503020204020204" pitchFamily="34" charset="-122"/>
                <a:cs typeface="+mn-ea"/>
                <a:sym typeface="+mn-lt"/>
              </a:rPr>
              <a:t>deepfake</a:t>
            </a:r>
            <a:r>
              <a:rPr lang="zh-CN" altLang="en-US" b="1" dirty="0">
                <a:solidFill>
                  <a:srgbClr val="002060"/>
                </a:solidFill>
                <a:latin typeface="微软雅黑" panose="020B0503020204020204" pitchFamily="34" charset="-122"/>
                <a:ea typeface="微软雅黑" panose="020B0503020204020204" pitchFamily="34" charset="-122"/>
                <a:cs typeface="+mn-ea"/>
                <a:sym typeface="+mn-lt"/>
              </a:rPr>
              <a:t>来源</a:t>
            </a:r>
            <a:endParaRPr lang="en-US" altLang="zh-CN" b="1" dirty="0">
              <a:solidFill>
                <a:srgbClr val="002060"/>
              </a:solidFill>
              <a:latin typeface="微软雅黑" panose="020B0503020204020204" pitchFamily="34" charset="-122"/>
              <a:ea typeface="微软雅黑" panose="020B0503020204020204" pitchFamily="3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1" noProof="0" dirty="0">
              <a:solidFill>
                <a:srgbClr val="002060"/>
              </a:solidFill>
              <a:latin typeface="微软雅黑" panose="020B0503020204020204" pitchFamily="34" charset="-122"/>
              <a:ea typeface="微软雅黑" panose="020B0503020204020204" pitchFamily="34" charset="-122"/>
              <a:cs typeface="+mn-ea"/>
              <a:sym typeface="+mn-lt"/>
            </a:endParaRPr>
          </a:p>
        </p:txBody>
      </p:sp>
      <p:pic>
        <p:nvPicPr>
          <p:cNvPr id="18" name="图片 17">
            <a:extLst>
              <a:ext uri="{FF2B5EF4-FFF2-40B4-BE49-F238E27FC236}">
                <a16:creationId xmlns:a16="http://schemas.microsoft.com/office/drawing/2014/main" id="{EA488A82-523D-4DA6-9D76-1157608E915F}"/>
              </a:ext>
            </a:extLst>
          </p:cNvPr>
          <p:cNvPicPr>
            <a:picLocks noChangeAspect="1"/>
          </p:cNvPicPr>
          <p:nvPr/>
        </p:nvPicPr>
        <p:blipFill>
          <a:blip r:embed="rId4"/>
          <a:stretch>
            <a:fillRect/>
          </a:stretch>
        </p:blipFill>
        <p:spPr>
          <a:xfrm>
            <a:off x="5222817" y="2423168"/>
            <a:ext cx="1312192" cy="1316156"/>
          </a:xfrm>
          <a:prstGeom prst="rect">
            <a:avLst/>
          </a:prstGeom>
        </p:spPr>
      </p:pic>
      <p:pic>
        <p:nvPicPr>
          <p:cNvPr id="19" name="图片 18">
            <a:extLst>
              <a:ext uri="{FF2B5EF4-FFF2-40B4-BE49-F238E27FC236}">
                <a16:creationId xmlns:a16="http://schemas.microsoft.com/office/drawing/2014/main" id="{873555A1-8087-4522-97A2-BBBDF615A556}"/>
              </a:ext>
            </a:extLst>
          </p:cNvPr>
          <p:cNvPicPr>
            <a:picLocks noChangeAspect="1"/>
          </p:cNvPicPr>
          <p:nvPr/>
        </p:nvPicPr>
        <p:blipFill>
          <a:blip r:embed="rId5"/>
          <a:stretch>
            <a:fillRect/>
          </a:stretch>
        </p:blipFill>
        <p:spPr>
          <a:xfrm>
            <a:off x="6644486" y="2453917"/>
            <a:ext cx="2775184" cy="1254658"/>
          </a:xfrm>
          <a:prstGeom prst="rect">
            <a:avLst/>
          </a:prstGeom>
        </p:spPr>
      </p:pic>
      <p:sp>
        <p:nvSpPr>
          <p:cNvPr id="20" name="文本框 19">
            <a:extLst>
              <a:ext uri="{FF2B5EF4-FFF2-40B4-BE49-F238E27FC236}">
                <a16:creationId xmlns:a16="http://schemas.microsoft.com/office/drawing/2014/main" id="{2B0BB5D4-D0A7-4C7C-A100-8D4EA29101A5}"/>
              </a:ext>
            </a:extLst>
          </p:cNvPr>
          <p:cNvSpPr txBox="1"/>
          <p:nvPr/>
        </p:nvSpPr>
        <p:spPr>
          <a:xfrm>
            <a:off x="4772278" y="3751302"/>
            <a:ext cx="2049161" cy="484748"/>
          </a:xfrm>
          <a:prstGeom prst="rect">
            <a:avLst/>
          </a:prstGeom>
          <a:noFill/>
        </p:spPr>
        <p:txBody>
          <a:bodyPr wrap="square" rtlCol="0">
            <a:spAutoFit/>
          </a:bodyPr>
          <a:lstStyle/>
          <a:p>
            <a:pPr algn="ctr"/>
            <a:r>
              <a:rPr lang="en-US" altLang="zh-CN" sz="1500" dirty="0">
                <a:solidFill>
                  <a:srgbClr val="314371"/>
                </a:solidFill>
                <a:latin typeface="微软雅黑" panose="020B0503020204020204" pitchFamily="34" charset="-122"/>
                <a:ea typeface="微软雅黑" panose="020B0503020204020204" pitchFamily="34" charset="-122"/>
                <a:cs typeface="+mn-ea"/>
                <a:sym typeface="+mn-lt"/>
              </a:rPr>
              <a:t>AI</a:t>
            </a:r>
            <a:r>
              <a:rPr lang="zh-CN" altLang="en-US" sz="1500" dirty="0">
                <a:solidFill>
                  <a:srgbClr val="314371"/>
                </a:solidFill>
                <a:latin typeface="微软雅黑" panose="020B0503020204020204" pitchFamily="34" charset="-122"/>
                <a:ea typeface="微软雅黑" panose="020B0503020204020204" pitchFamily="34" charset="-122"/>
                <a:cs typeface="+mn-ea"/>
                <a:sym typeface="+mn-lt"/>
              </a:rPr>
              <a:t> 作品</a:t>
            </a:r>
            <a:endParaRPr lang="en-US" altLang="zh-CN" sz="1500" dirty="0">
              <a:solidFill>
                <a:srgbClr val="314371"/>
              </a:solidFill>
              <a:latin typeface="微软雅黑" panose="020B0503020204020204" pitchFamily="34" charset="-122"/>
              <a:ea typeface="微软雅黑" panose="020B0503020204020204" pitchFamily="34" charset="-122"/>
              <a:cs typeface="+mn-ea"/>
              <a:sym typeface="+mn-lt"/>
            </a:endParaRPr>
          </a:p>
          <a:p>
            <a:pPr algn="ctr"/>
            <a:r>
              <a:rPr lang="zh-CN" altLang="en-US" sz="1050" dirty="0">
                <a:solidFill>
                  <a:srgbClr val="314371"/>
                </a:solidFill>
                <a:latin typeface="微软雅黑" panose="020B0503020204020204" pitchFamily="34" charset="-122"/>
                <a:ea typeface="微软雅黑" panose="020B0503020204020204" pitchFamily="34" charset="-122"/>
                <a:cs typeface="+mn-ea"/>
                <a:sym typeface="+mn-lt"/>
              </a:rPr>
              <a:t>（</a:t>
            </a:r>
            <a:r>
              <a:rPr lang="en-US" altLang="zh-CN" sz="1050" dirty="0">
                <a:solidFill>
                  <a:srgbClr val="314371"/>
                </a:solidFill>
                <a:latin typeface="微软雅黑" panose="020B0503020204020204" pitchFamily="34" charset="-122"/>
                <a:ea typeface="微软雅黑" panose="020B0503020204020204" pitchFamily="34" charset="-122"/>
                <a:cs typeface="+mn-ea"/>
                <a:sym typeface="+mn-lt"/>
              </a:rPr>
              <a:t>43.25</a:t>
            </a:r>
            <a:r>
              <a:rPr lang="zh-CN" altLang="en-US" sz="1050" dirty="0">
                <a:solidFill>
                  <a:srgbClr val="314371"/>
                </a:solidFill>
                <a:latin typeface="微软雅黑" panose="020B0503020204020204" pitchFamily="34" charset="-122"/>
                <a:ea typeface="微软雅黑" panose="020B0503020204020204" pitchFamily="34" charset="-122"/>
                <a:cs typeface="+mn-ea"/>
                <a:sym typeface="+mn-lt"/>
              </a:rPr>
              <a:t>万美元）</a:t>
            </a:r>
          </a:p>
        </p:txBody>
      </p:sp>
      <p:sp>
        <p:nvSpPr>
          <p:cNvPr id="21" name="文本框 20">
            <a:extLst>
              <a:ext uri="{FF2B5EF4-FFF2-40B4-BE49-F238E27FC236}">
                <a16:creationId xmlns:a16="http://schemas.microsoft.com/office/drawing/2014/main" id="{2C1BC8D7-2AEF-4D92-B63C-4B99A36B49A7}"/>
              </a:ext>
            </a:extLst>
          </p:cNvPr>
          <p:cNvSpPr txBox="1"/>
          <p:nvPr/>
        </p:nvSpPr>
        <p:spPr>
          <a:xfrm>
            <a:off x="7007497" y="3739324"/>
            <a:ext cx="2049161" cy="323165"/>
          </a:xfrm>
          <a:prstGeom prst="rect">
            <a:avLst/>
          </a:prstGeom>
          <a:noFill/>
        </p:spPr>
        <p:txBody>
          <a:bodyPr wrap="square" rtlCol="0">
            <a:spAutoFit/>
          </a:bodyPr>
          <a:lstStyle/>
          <a:p>
            <a:pPr algn="ctr"/>
            <a:r>
              <a:rPr lang="zh-CN" altLang="en-US" sz="1500" dirty="0">
                <a:solidFill>
                  <a:srgbClr val="314371"/>
                </a:solidFill>
                <a:latin typeface="微软雅黑" panose="020B0503020204020204" pitchFamily="34" charset="-122"/>
                <a:ea typeface="微软雅黑" panose="020B0503020204020204" pitchFamily="34" charset="-122"/>
                <a:cs typeface="+mn-ea"/>
                <a:sym typeface="+mn-lt"/>
              </a:rPr>
              <a:t>诗歌生成模型</a:t>
            </a:r>
          </a:p>
        </p:txBody>
      </p:sp>
      <p:pic>
        <p:nvPicPr>
          <p:cNvPr id="22" name="图片 21">
            <a:extLst>
              <a:ext uri="{FF2B5EF4-FFF2-40B4-BE49-F238E27FC236}">
                <a16:creationId xmlns:a16="http://schemas.microsoft.com/office/drawing/2014/main" id="{4FF45278-1E23-4253-A89B-22712BE78DF1}"/>
              </a:ext>
            </a:extLst>
          </p:cNvPr>
          <p:cNvPicPr>
            <a:picLocks noChangeAspect="1"/>
          </p:cNvPicPr>
          <p:nvPr/>
        </p:nvPicPr>
        <p:blipFill rotWithShape="1">
          <a:blip r:embed="rId6"/>
          <a:srcRect l="59994" t="10808" r="20008" b="52137"/>
          <a:stretch/>
        </p:blipFill>
        <p:spPr>
          <a:xfrm>
            <a:off x="2402214" y="4556603"/>
            <a:ext cx="1932307" cy="1449230"/>
          </a:xfrm>
          <a:prstGeom prst="rect">
            <a:avLst/>
          </a:prstGeom>
        </p:spPr>
      </p:pic>
      <p:pic>
        <p:nvPicPr>
          <p:cNvPr id="23" name="图片 22">
            <a:extLst>
              <a:ext uri="{FF2B5EF4-FFF2-40B4-BE49-F238E27FC236}">
                <a16:creationId xmlns:a16="http://schemas.microsoft.com/office/drawing/2014/main" id="{F9AF591A-8A9D-4147-9FF6-BEA233B27732}"/>
              </a:ext>
            </a:extLst>
          </p:cNvPr>
          <p:cNvPicPr>
            <a:picLocks noChangeAspect="1"/>
          </p:cNvPicPr>
          <p:nvPr/>
        </p:nvPicPr>
        <p:blipFill>
          <a:blip r:embed="rId7"/>
          <a:stretch>
            <a:fillRect/>
          </a:stretch>
        </p:blipFill>
        <p:spPr>
          <a:xfrm>
            <a:off x="4941272" y="4409506"/>
            <a:ext cx="1871634" cy="1871634"/>
          </a:xfrm>
          <a:prstGeom prst="rect">
            <a:avLst/>
          </a:prstGeom>
        </p:spPr>
      </p:pic>
      <p:cxnSp>
        <p:nvCxnSpPr>
          <p:cNvPr id="24" name="直接箭头连接符 23">
            <a:extLst>
              <a:ext uri="{FF2B5EF4-FFF2-40B4-BE49-F238E27FC236}">
                <a16:creationId xmlns:a16="http://schemas.microsoft.com/office/drawing/2014/main" id="{CFBE9CB7-C9B4-42D8-83C9-A9C1B4417AEE}"/>
              </a:ext>
            </a:extLst>
          </p:cNvPr>
          <p:cNvCxnSpPr>
            <a:stCxn id="22" idx="3"/>
          </p:cNvCxnSpPr>
          <p:nvPr/>
        </p:nvCxnSpPr>
        <p:spPr bwMode="auto">
          <a:xfrm>
            <a:off x="4334521" y="5281218"/>
            <a:ext cx="515965" cy="0"/>
          </a:xfrm>
          <a:prstGeom prst="straightConnector1">
            <a:avLst/>
          </a:prstGeom>
          <a:solidFill>
            <a:schemeClr val="accent1"/>
          </a:solidFill>
          <a:ln w="9525" cap="flat" cmpd="sng" algn="ctr">
            <a:solidFill>
              <a:srgbClr val="002060"/>
            </a:solidFill>
            <a:prstDash val="solid"/>
            <a:round/>
            <a:headEnd type="none" w="med" len="med"/>
            <a:tailEnd type="triangle"/>
          </a:ln>
          <a:effectLst>
            <a:outerShdw dist="17961" dir="2700000" algn="ctr" rotWithShape="0">
              <a:schemeClr val="tx1">
                <a:gamma/>
                <a:shade val="60000"/>
                <a:invGamma/>
                <a:alpha val="50000"/>
              </a:schemeClr>
            </a:outerShdw>
          </a:effectLst>
        </p:spPr>
      </p:cxnSp>
      <p:sp>
        <p:nvSpPr>
          <p:cNvPr id="25" name="文本框 24">
            <a:extLst>
              <a:ext uri="{FF2B5EF4-FFF2-40B4-BE49-F238E27FC236}">
                <a16:creationId xmlns:a16="http://schemas.microsoft.com/office/drawing/2014/main" id="{4F7DD07C-055F-4A74-A56D-0D68184C3D71}"/>
              </a:ext>
            </a:extLst>
          </p:cNvPr>
          <p:cNvSpPr txBox="1"/>
          <p:nvPr/>
        </p:nvSpPr>
        <p:spPr>
          <a:xfrm>
            <a:off x="2060281" y="3739324"/>
            <a:ext cx="2049161" cy="323165"/>
          </a:xfrm>
          <a:prstGeom prst="rect">
            <a:avLst/>
          </a:prstGeom>
          <a:noFill/>
        </p:spPr>
        <p:txBody>
          <a:bodyPr wrap="square" rtlCol="0">
            <a:spAutoFit/>
          </a:bodyPr>
          <a:lstStyle/>
          <a:p>
            <a:pPr algn="ctr"/>
            <a:r>
              <a:rPr lang="zh-CN" altLang="en-US" sz="1500" dirty="0">
                <a:solidFill>
                  <a:srgbClr val="314371"/>
                </a:solidFill>
                <a:latin typeface="微软雅黑" panose="020B0503020204020204" pitchFamily="34" charset="-122"/>
                <a:ea typeface="微软雅黑" panose="020B0503020204020204" pitchFamily="34" charset="-122"/>
                <a:cs typeface="+mn-ea"/>
                <a:sym typeface="+mn-lt"/>
              </a:rPr>
              <a:t>图像处理 模型</a:t>
            </a:r>
          </a:p>
        </p:txBody>
      </p:sp>
      <p:sp>
        <p:nvSpPr>
          <p:cNvPr id="26" name="文本框 25">
            <a:extLst>
              <a:ext uri="{FF2B5EF4-FFF2-40B4-BE49-F238E27FC236}">
                <a16:creationId xmlns:a16="http://schemas.microsoft.com/office/drawing/2014/main" id="{213E47C4-207F-4EC2-9B24-D0A350735820}"/>
              </a:ext>
            </a:extLst>
          </p:cNvPr>
          <p:cNvSpPr txBox="1"/>
          <p:nvPr/>
        </p:nvSpPr>
        <p:spPr>
          <a:xfrm>
            <a:off x="2285360" y="6044974"/>
            <a:ext cx="2049161" cy="323165"/>
          </a:xfrm>
          <a:prstGeom prst="rect">
            <a:avLst/>
          </a:prstGeom>
          <a:noFill/>
        </p:spPr>
        <p:txBody>
          <a:bodyPr wrap="square" rtlCol="0">
            <a:spAutoFit/>
          </a:bodyPr>
          <a:lstStyle/>
          <a:p>
            <a:pPr algn="ctr"/>
            <a:r>
              <a:rPr lang="en-US" altLang="zh-CN" sz="1500" dirty="0" err="1">
                <a:solidFill>
                  <a:srgbClr val="314371"/>
                </a:solidFill>
                <a:latin typeface="微软雅黑" panose="020B0503020204020204" pitchFamily="34" charset="-122"/>
                <a:ea typeface="微软雅黑" panose="020B0503020204020204" pitchFamily="34" charset="-122"/>
                <a:cs typeface="+mn-ea"/>
                <a:sym typeface="+mn-lt"/>
              </a:rPr>
              <a:t>DeepFake</a:t>
            </a:r>
            <a:r>
              <a:rPr lang="zh-CN" altLang="en-US" sz="1500" dirty="0">
                <a:solidFill>
                  <a:srgbClr val="314371"/>
                </a:solidFill>
                <a:latin typeface="微软雅黑" panose="020B0503020204020204" pitchFamily="34" charset="-122"/>
                <a:ea typeface="微软雅黑" panose="020B0503020204020204" pitchFamily="34" charset="-122"/>
                <a:cs typeface="+mn-ea"/>
                <a:sym typeface="+mn-lt"/>
              </a:rPr>
              <a:t> 模型</a:t>
            </a:r>
          </a:p>
        </p:txBody>
      </p:sp>
    </p:spTree>
    <p:extLst>
      <p:ext uri="{BB962C8B-B14F-4D97-AF65-F5344CB8AC3E}">
        <p14:creationId xmlns:p14="http://schemas.microsoft.com/office/powerpoint/2010/main" val="2851880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1916151" y="-1600827"/>
            <a:ext cx="591950" cy="4428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0" name="文本框 9">
            <a:extLst>
              <a:ext uri="{FF2B5EF4-FFF2-40B4-BE49-F238E27FC236}">
                <a16:creationId xmlns:a16="http://schemas.microsoft.com/office/drawing/2014/main" id="{1C55D858-1029-4216-8F29-8C7E96DBE26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鲁棒的图像处理模型水印</a:t>
            </a:r>
          </a:p>
        </p:txBody>
      </p:sp>
      <p:pic>
        <p:nvPicPr>
          <p:cNvPr id="27" name="图片 26">
            <a:extLst>
              <a:ext uri="{FF2B5EF4-FFF2-40B4-BE49-F238E27FC236}">
                <a16:creationId xmlns:a16="http://schemas.microsoft.com/office/drawing/2014/main" id="{7BB74240-7859-4AC5-B0E6-52A4C11CD0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8963" y="6585819"/>
            <a:ext cx="3743325" cy="171450"/>
          </a:xfrm>
          <a:prstGeom prst="rect">
            <a:avLst/>
          </a:prstGeom>
        </p:spPr>
      </p:pic>
      <p:sp>
        <p:nvSpPr>
          <p:cNvPr id="28" name="矩形 27">
            <a:extLst>
              <a:ext uri="{FF2B5EF4-FFF2-40B4-BE49-F238E27FC236}">
                <a16:creationId xmlns:a16="http://schemas.microsoft.com/office/drawing/2014/main" id="{F0B2471E-5A7D-4CF6-9458-A766345CF519}"/>
              </a:ext>
            </a:extLst>
          </p:cNvPr>
          <p:cNvSpPr/>
          <p:nvPr/>
        </p:nvSpPr>
        <p:spPr>
          <a:xfrm>
            <a:off x="815706" y="1141663"/>
            <a:ext cx="896680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b="1" dirty="0">
                <a:solidFill>
                  <a:srgbClr val="C00000"/>
                </a:solidFill>
                <a:latin typeface="微软雅黑" panose="020B0503020204020204" pitchFamily="34" charset="-122"/>
                <a:ea typeface="微软雅黑" panose="020B0503020204020204" pitchFamily="34" charset="-122"/>
                <a:cs typeface="+mn-ea"/>
                <a:sym typeface="+mn-lt"/>
              </a:rPr>
              <a:t>本质：</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mn-lt"/>
              </a:rPr>
              <a:t>基于训练集的水印</a:t>
            </a:r>
            <a:r>
              <a:rPr lang="zh-CN" altLang="en-US" sz="2000" b="1" dirty="0">
                <a:solidFill>
                  <a:srgbClr val="002060"/>
                </a:solidFill>
                <a:latin typeface="微软雅黑" panose="020B0503020204020204" pitchFamily="34" charset="-122"/>
                <a:ea typeface="微软雅黑" panose="020B0503020204020204" pitchFamily="34" charset="-122"/>
                <a:cs typeface="+mn-ea"/>
                <a:sym typeface="Wingdings" panose="05000000000000000000" pitchFamily="2" charset="2"/>
              </a:rPr>
              <a:t>（这个训练集可能是被保护模型的输出）</a:t>
            </a:r>
            <a:endParaRPr lang="en-US" altLang="zh-CN" sz="2000" b="1" dirty="0">
              <a:solidFill>
                <a:srgbClr val="002060"/>
              </a:solidFill>
              <a:latin typeface="微软雅黑" panose="020B0503020204020204" pitchFamily="34" charset="-122"/>
              <a:ea typeface="微软雅黑" panose="020B0503020204020204" pitchFamily="34" charset="-122"/>
              <a:cs typeface="+mn-ea"/>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b="1" dirty="0">
                <a:solidFill>
                  <a:srgbClr val="C00000"/>
                </a:solidFill>
                <a:latin typeface="微软雅黑" panose="020B0503020204020204" pitchFamily="34" charset="-122"/>
                <a:ea typeface="微软雅黑" panose="020B0503020204020204" pitchFamily="34" charset="-122"/>
                <a:cs typeface="+mn-ea"/>
                <a:sym typeface="+mn-lt"/>
              </a:rPr>
              <a:t>目的：</a:t>
            </a:r>
            <a:r>
              <a:rPr lang="zh-CN" altLang="en-US" sz="2000" b="1" dirty="0">
                <a:solidFill>
                  <a:srgbClr val="002060"/>
                </a:solidFill>
                <a:latin typeface="微软雅黑" panose="020B0503020204020204" pitchFamily="34" charset="-122"/>
                <a:ea typeface="微软雅黑" panose="020B0503020204020204" pitchFamily="34" charset="-122"/>
                <a:cs typeface="+mn-ea"/>
                <a:sym typeface="+mn-lt"/>
              </a:rPr>
              <a:t>在训练集中嵌入水印，使得基于此集训练的模型，模型输出中含有水印</a:t>
            </a:r>
            <a:endParaRPr lang="en-US" altLang="zh-CN" sz="2000" b="1" dirty="0">
              <a:solidFill>
                <a:srgbClr val="002060"/>
              </a:solidFill>
              <a:latin typeface="微软雅黑" panose="020B0503020204020204" pitchFamily="34" charset="-122"/>
              <a:ea typeface="微软雅黑" panose="020B0503020204020204" pitchFamily="3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b="1" dirty="0">
                <a:solidFill>
                  <a:srgbClr val="C00000"/>
                </a:solidFill>
                <a:latin typeface="微软雅黑" panose="020B0503020204020204" pitchFamily="34" charset="-122"/>
                <a:ea typeface="微软雅黑" panose="020B0503020204020204" pitchFamily="34" charset="-122"/>
                <a:cs typeface="+mn-ea"/>
                <a:sym typeface="+mn-lt"/>
              </a:rPr>
              <a:t>应用：</a:t>
            </a:r>
            <a:r>
              <a:rPr lang="zh-CN" altLang="en-US" sz="2000" b="1" dirty="0">
                <a:solidFill>
                  <a:srgbClr val="002060"/>
                </a:solidFill>
                <a:latin typeface="微软雅黑" panose="020B0503020204020204" pitchFamily="34" charset="-122"/>
                <a:ea typeface="微软雅黑" panose="020B0503020204020204" pitchFamily="34" charset="-122"/>
                <a:cs typeface="+mn-ea"/>
                <a:sym typeface="+mn-lt"/>
              </a:rPr>
              <a:t>保护训练样本、保护</a:t>
            </a:r>
            <a:r>
              <a:rPr lang="en-US" altLang="zh-CN" sz="2000" b="1" dirty="0">
                <a:solidFill>
                  <a:srgbClr val="002060"/>
                </a:solidFill>
                <a:latin typeface="微软雅黑" panose="020B0503020204020204" pitchFamily="34" charset="-122"/>
                <a:ea typeface="微软雅黑" panose="020B0503020204020204" pitchFamily="34" charset="-122"/>
                <a:cs typeface="+mn-ea"/>
                <a:sym typeface="+mn-lt"/>
              </a:rPr>
              <a:t>AI</a:t>
            </a:r>
            <a:r>
              <a:rPr lang="zh-CN" altLang="en-US" sz="2000" b="1" dirty="0">
                <a:solidFill>
                  <a:srgbClr val="002060"/>
                </a:solidFill>
                <a:latin typeface="微软雅黑" panose="020B0503020204020204" pitchFamily="34" charset="-122"/>
                <a:ea typeface="微软雅黑" panose="020B0503020204020204" pitchFamily="34" charset="-122"/>
                <a:cs typeface="+mn-ea"/>
                <a:sym typeface="+mn-lt"/>
              </a:rPr>
              <a:t>作品、追溯作品来源</a:t>
            </a:r>
            <a:endParaRPr lang="en-US" altLang="zh-CN" sz="2000" b="1" dirty="0">
              <a:solidFill>
                <a:srgbClr val="002060"/>
              </a:solidFill>
              <a:latin typeface="微软雅黑" panose="020B0503020204020204" pitchFamily="34" charset="-122"/>
              <a:ea typeface="微软雅黑" panose="020B0503020204020204" pitchFamily="3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b="1" dirty="0">
                <a:solidFill>
                  <a:srgbClr val="002060"/>
                </a:solidFill>
                <a:latin typeface="微软雅黑" panose="020B0503020204020204" pitchFamily="34" charset="-122"/>
                <a:ea typeface="微软雅黑" panose="020B0503020204020204" pitchFamily="34" charset="-122"/>
                <a:cs typeface="+mn-ea"/>
                <a:sym typeface="+mn-lt"/>
              </a:rPr>
              <a:t>           保护模型（对抗模型替代攻击）：可用于生成模型、</a:t>
            </a:r>
            <a:r>
              <a:rPr lang="zh-CN" altLang="en-US" sz="2000" b="1" dirty="0">
                <a:solidFill>
                  <a:srgbClr val="C00000"/>
                </a:solidFill>
                <a:latin typeface="微软雅黑" panose="020B0503020204020204" pitchFamily="34" charset="-122"/>
                <a:ea typeface="微软雅黑" panose="020B0503020204020204" pitchFamily="34" charset="-122"/>
                <a:cs typeface="+mn-ea"/>
                <a:sym typeface="+mn-lt"/>
              </a:rPr>
              <a:t>分类模型</a:t>
            </a:r>
            <a:endPar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29" name="图片 28">
            <a:extLst>
              <a:ext uri="{FF2B5EF4-FFF2-40B4-BE49-F238E27FC236}">
                <a16:creationId xmlns:a16="http://schemas.microsoft.com/office/drawing/2014/main" id="{89ED9D9F-A44D-4B52-94A8-6F7E01809B42}"/>
              </a:ext>
            </a:extLst>
          </p:cNvPr>
          <p:cNvPicPr>
            <a:picLocks noChangeAspect="1"/>
          </p:cNvPicPr>
          <p:nvPr/>
        </p:nvPicPr>
        <p:blipFill rotWithShape="1">
          <a:blip r:embed="rId4"/>
          <a:srcRect l="59994" t="10808" r="20008" b="52137"/>
          <a:stretch/>
        </p:blipFill>
        <p:spPr>
          <a:xfrm>
            <a:off x="4130386" y="3300750"/>
            <a:ext cx="1932307" cy="1449230"/>
          </a:xfrm>
          <a:prstGeom prst="rect">
            <a:avLst/>
          </a:prstGeom>
        </p:spPr>
      </p:pic>
      <p:cxnSp>
        <p:nvCxnSpPr>
          <p:cNvPr id="30" name="直接箭头连接符 29">
            <a:extLst>
              <a:ext uri="{FF2B5EF4-FFF2-40B4-BE49-F238E27FC236}">
                <a16:creationId xmlns:a16="http://schemas.microsoft.com/office/drawing/2014/main" id="{87FCC128-8831-40FD-915B-A8558899798A}"/>
              </a:ext>
            </a:extLst>
          </p:cNvPr>
          <p:cNvCxnSpPr>
            <a:stCxn id="29" idx="3"/>
          </p:cNvCxnSpPr>
          <p:nvPr/>
        </p:nvCxnSpPr>
        <p:spPr bwMode="auto">
          <a:xfrm>
            <a:off x="6062693" y="4025365"/>
            <a:ext cx="515965" cy="0"/>
          </a:xfrm>
          <a:prstGeom prst="straightConnector1">
            <a:avLst/>
          </a:prstGeom>
          <a:solidFill>
            <a:schemeClr val="accent1"/>
          </a:solidFill>
          <a:ln w="9525" cap="flat" cmpd="sng" algn="ctr">
            <a:solidFill>
              <a:srgbClr val="002060"/>
            </a:solidFill>
            <a:prstDash val="solid"/>
            <a:round/>
            <a:headEnd type="none" w="med" len="med"/>
            <a:tailEnd type="triangle"/>
          </a:ln>
          <a:effectLst>
            <a:outerShdw dist="17961" dir="2700000" algn="ctr" rotWithShape="0">
              <a:schemeClr val="tx1">
                <a:gamma/>
                <a:shade val="60000"/>
                <a:invGamma/>
                <a:alpha val="50000"/>
              </a:schemeClr>
            </a:outerShdw>
          </a:effectLst>
        </p:spPr>
      </p:cxnSp>
      <p:pic>
        <p:nvPicPr>
          <p:cNvPr id="31" name="图片 30">
            <a:extLst>
              <a:ext uri="{FF2B5EF4-FFF2-40B4-BE49-F238E27FC236}">
                <a16:creationId xmlns:a16="http://schemas.microsoft.com/office/drawing/2014/main" id="{CA7EFAFD-F4BC-4F53-A813-6E42C3A22667}"/>
              </a:ext>
            </a:extLst>
          </p:cNvPr>
          <p:cNvPicPr>
            <a:picLocks noChangeAspect="1"/>
          </p:cNvPicPr>
          <p:nvPr/>
        </p:nvPicPr>
        <p:blipFill>
          <a:blip r:embed="rId5"/>
          <a:stretch>
            <a:fillRect/>
          </a:stretch>
        </p:blipFill>
        <p:spPr>
          <a:xfrm>
            <a:off x="6799594" y="3367287"/>
            <a:ext cx="1312192" cy="1316156"/>
          </a:xfrm>
          <a:prstGeom prst="rect">
            <a:avLst/>
          </a:prstGeom>
        </p:spPr>
      </p:pic>
      <p:pic>
        <p:nvPicPr>
          <p:cNvPr id="32" name="图片 31">
            <a:extLst>
              <a:ext uri="{FF2B5EF4-FFF2-40B4-BE49-F238E27FC236}">
                <a16:creationId xmlns:a16="http://schemas.microsoft.com/office/drawing/2014/main" id="{09BCD1C3-9AC5-4004-9892-4BFBC66DC4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050" y="3271107"/>
            <a:ext cx="1350000" cy="1350000"/>
          </a:xfrm>
          <a:prstGeom prst="rect">
            <a:avLst/>
          </a:prstGeom>
          <a:ln>
            <a:solidFill>
              <a:schemeClr val="bg1"/>
            </a:solidFill>
          </a:ln>
        </p:spPr>
      </p:pic>
      <p:pic>
        <p:nvPicPr>
          <p:cNvPr id="33" name="图片 32">
            <a:extLst>
              <a:ext uri="{FF2B5EF4-FFF2-40B4-BE49-F238E27FC236}">
                <a16:creationId xmlns:a16="http://schemas.microsoft.com/office/drawing/2014/main" id="{EFDEBDD0-651B-489F-AA5F-04D4EE82EE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5150" y="3396917"/>
            <a:ext cx="1350000" cy="1350000"/>
          </a:xfrm>
          <a:prstGeom prst="rect">
            <a:avLst/>
          </a:prstGeom>
          <a:ln>
            <a:solidFill>
              <a:schemeClr val="bg1"/>
            </a:solidFill>
          </a:ln>
        </p:spPr>
      </p:pic>
      <p:pic>
        <p:nvPicPr>
          <p:cNvPr id="34" name="图片 33">
            <a:extLst>
              <a:ext uri="{FF2B5EF4-FFF2-40B4-BE49-F238E27FC236}">
                <a16:creationId xmlns:a16="http://schemas.microsoft.com/office/drawing/2014/main" id="{20744773-3636-4525-BC87-B032E71EC5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4690" y="3479853"/>
            <a:ext cx="1350000" cy="1350000"/>
          </a:xfrm>
          <a:prstGeom prst="rect">
            <a:avLst/>
          </a:prstGeom>
          <a:ln>
            <a:solidFill>
              <a:schemeClr val="bg1"/>
            </a:solidFill>
          </a:ln>
        </p:spPr>
      </p:pic>
      <p:cxnSp>
        <p:nvCxnSpPr>
          <p:cNvPr id="35" name="直接箭头连接符 34">
            <a:extLst>
              <a:ext uri="{FF2B5EF4-FFF2-40B4-BE49-F238E27FC236}">
                <a16:creationId xmlns:a16="http://schemas.microsoft.com/office/drawing/2014/main" id="{8271DFD1-7672-456E-A7E2-FBB54F5398CC}"/>
              </a:ext>
            </a:extLst>
          </p:cNvPr>
          <p:cNvCxnSpPr/>
          <p:nvPr/>
        </p:nvCxnSpPr>
        <p:spPr bwMode="auto">
          <a:xfrm>
            <a:off x="3614421" y="3978162"/>
            <a:ext cx="515965" cy="0"/>
          </a:xfrm>
          <a:prstGeom prst="straightConnector1">
            <a:avLst/>
          </a:prstGeom>
          <a:solidFill>
            <a:schemeClr val="accent1"/>
          </a:solidFill>
          <a:ln w="9525" cap="flat" cmpd="sng" algn="ctr">
            <a:solidFill>
              <a:srgbClr val="002060"/>
            </a:solidFill>
            <a:prstDash val="solid"/>
            <a:round/>
            <a:headEnd type="none" w="med" len="med"/>
            <a:tailEnd type="triangle"/>
          </a:ln>
          <a:effectLst>
            <a:outerShdw dist="17961" dir="2700000" algn="ctr" rotWithShape="0">
              <a:schemeClr val="tx1">
                <a:gamma/>
                <a:shade val="60000"/>
                <a:invGamma/>
                <a:alpha val="50000"/>
              </a:schemeClr>
            </a:outerShdw>
          </a:effectLst>
        </p:spPr>
      </p:cxnSp>
      <p:sp>
        <p:nvSpPr>
          <p:cNvPr id="36" name="文本框 35">
            <a:extLst>
              <a:ext uri="{FF2B5EF4-FFF2-40B4-BE49-F238E27FC236}">
                <a16:creationId xmlns:a16="http://schemas.microsoft.com/office/drawing/2014/main" id="{5021B503-B529-47D4-8703-5D7065FEE0C7}"/>
              </a:ext>
            </a:extLst>
          </p:cNvPr>
          <p:cNvSpPr txBox="1"/>
          <p:nvPr/>
        </p:nvSpPr>
        <p:spPr>
          <a:xfrm>
            <a:off x="1675569" y="4926266"/>
            <a:ext cx="2049161" cy="369332"/>
          </a:xfrm>
          <a:prstGeom prst="rect">
            <a:avLst/>
          </a:prstGeom>
          <a:noFill/>
        </p:spPr>
        <p:txBody>
          <a:bodyPr wrap="square" rtlCol="0">
            <a:spAutoFit/>
          </a:bodyPr>
          <a:lstStyle/>
          <a:p>
            <a:pPr algn="ctr"/>
            <a:r>
              <a:rPr lang="zh-CN" altLang="en-US" b="1" dirty="0">
                <a:solidFill>
                  <a:srgbClr val="002060"/>
                </a:solidFill>
                <a:latin typeface="微软雅黑" panose="020B0503020204020204" pitchFamily="34" charset="-122"/>
                <a:ea typeface="微软雅黑" panose="020B0503020204020204" pitchFamily="34" charset="-122"/>
                <a:cs typeface="+mn-ea"/>
                <a:sym typeface="+mn-lt"/>
              </a:rPr>
              <a:t>保护训练样本</a:t>
            </a:r>
          </a:p>
        </p:txBody>
      </p:sp>
      <p:sp>
        <p:nvSpPr>
          <p:cNvPr id="37" name="文本框 36">
            <a:extLst>
              <a:ext uri="{FF2B5EF4-FFF2-40B4-BE49-F238E27FC236}">
                <a16:creationId xmlns:a16="http://schemas.microsoft.com/office/drawing/2014/main" id="{D3344C0E-BC2A-4519-8D6B-0514F824CDE6}"/>
              </a:ext>
            </a:extLst>
          </p:cNvPr>
          <p:cNvSpPr txBox="1"/>
          <p:nvPr/>
        </p:nvSpPr>
        <p:spPr>
          <a:xfrm>
            <a:off x="4013532" y="4926266"/>
            <a:ext cx="2049161" cy="369332"/>
          </a:xfrm>
          <a:prstGeom prst="rect">
            <a:avLst/>
          </a:prstGeom>
          <a:noFill/>
        </p:spPr>
        <p:txBody>
          <a:bodyPr wrap="square" rtlCol="0">
            <a:spAutoFit/>
          </a:bodyPr>
          <a:lstStyle/>
          <a:p>
            <a:pPr algn="ctr"/>
            <a:r>
              <a:rPr lang="zh-CN" altLang="en-US" b="1" dirty="0">
                <a:solidFill>
                  <a:srgbClr val="002060"/>
                </a:solidFill>
                <a:latin typeface="微软雅黑" panose="020B0503020204020204" pitchFamily="34" charset="-122"/>
                <a:ea typeface="微软雅黑" panose="020B0503020204020204" pitchFamily="34" charset="-122"/>
                <a:cs typeface="+mn-ea"/>
                <a:sym typeface="+mn-lt"/>
              </a:rPr>
              <a:t>保护模型</a:t>
            </a:r>
          </a:p>
        </p:txBody>
      </p:sp>
      <p:sp>
        <p:nvSpPr>
          <p:cNvPr id="38" name="文本框 37">
            <a:extLst>
              <a:ext uri="{FF2B5EF4-FFF2-40B4-BE49-F238E27FC236}">
                <a16:creationId xmlns:a16="http://schemas.microsoft.com/office/drawing/2014/main" id="{220E2C2B-C739-4A68-AB7F-857E3B740D78}"/>
              </a:ext>
            </a:extLst>
          </p:cNvPr>
          <p:cNvSpPr txBox="1"/>
          <p:nvPr/>
        </p:nvSpPr>
        <p:spPr>
          <a:xfrm>
            <a:off x="6504249" y="4885262"/>
            <a:ext cx="2049161" cy="369332"/>
          </a:xfrm>
          <a:prstGeom prst="rect">
            <a:avLst/>
          </a:prstGeom>
          <a:noFill/>
        </p:spPr>
        <p:txBody>
          <a:bodyPr wrap="square" rtlCol="0">
            <a:spAutoFit/>
          </a:bodyPr>
          <a:lstStyle/>
          <a:p>
            <a:pPr algn="ctr"/>
            <a:r>
              <a:rPr lang="zh-CN" altLang="en-US" b="1" dirty="0">
                <a:solidFill>
                  <a:srgbClr val="002060"/>
                </a:solidFill>
                <a:latin typeface="微软雅黑" panose="020B0503020204020204" pitchFamily="34" charset="-122"/>
                <a:ea typeface="微软雅黑" panose="020B0503020204020204" pitchFamily="34" charset="-122"/>
                <a:cs typeface="+mn-ea"/>
                <a:sym typeface="+mn-lt"/>
              </a:rPr>
              <a:t>保护、追溯作品</a:t>
            </a:r>
          </a:p>
        </p:txBody>
      </p:sp>
      <p:sp>
        <p:nvSpPr>
          <p:cNvPr id="39" name="矩形 38">
            <a:extLst>
              <a:ext uri="{FF2B5EF4-FFF2-40B4-BE49-F238E27FC236}">
                <a16:creationId xmlns:a16="http://schemas.microsoft.com/office/drawing/2014/main" id="{CC6853B4-A2F4-4FF5-838A-146462AC54D0}"/>
              </a:ext>
            </a:extLst>
          </p:cNvPr>
          <p:cNvSpPr/>
          <p:nvPr/>
        </p:nvSpPr>
        <p:spPr>
          <a:xfrm>
            <a:off x="4130386" y="5255390"/>
            <a:ext cx="2031325" cy="369332"/>
          </a:xfrm>
          <a:prstGeom prst="rect">
            <a:avLst/>
          </a:prstGeom>
        </p:spPr>
        <p:txBody>
          <a:bodyPr wrap="none">
            <a:spAutoFit/>
          </a:bodyPr>
          <a:lstStyle/>
          <a:p>
            <a:r>
              <a:rPr lang="zh-CN" altLang="en-US" b="1" dirty="0">
                <a:solidFill>
                  <a:srgbClr val="C00000"/>
                </a:solidFill>
                <a:latin typeface="微软雅黑" panose="020B0503020204020204" pitchFamily="34" charset="-122"/>
                <a:ea typeface="微软雅黑" panose="020B0503020204020204" pitchFamily="34" charset="-122"/>
                <a:cs typeface="+mn-ea"/>
                <a:sym typeface="+mn-lt"/>
              </a:rPr>
              <a:t>对抗模型替代攻击</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40" name="圆角矩形 16">
            <a:extLst>
              <a:ext uri="{FF2B5EF4-FFF2-40B4-BE49-F238E27FC236}">
                <a16:creationId xmlns:a16="http://schemas.microsoft.com/office/drawing/2014/main" id="{0D30829D-E060-4A36-B928-D898A88C3806}"/>
              </a:ext>
            </a:extLst>
          </p:cNvPr>
          <p:cNvSpPr/>
          <p:nvPr/>
        </p:nvSpPr>
        <p:spPr>
          <a:xfrm>
            <a:off x="746010" y="6055398"/>
            <a:ext cx="8928992" cy="648072"/>
          </a:xfrm>
          <a:prstGeom prst="roundRect">
            <a:avLst/>
          </a:prstGeom>
          <a:solidFill>
            <a:srgbClr val="333399"/>
          </a:solidFill>
          <a:ln w="12700" cap="flat" cmpd="sng" algn="ctr">
            <a:solidFill>
              <a:srgbClr val="333399">
                <a:shade val="50000"/>
              </a:srgbClr>
            </a:solidFill>
            <a:prstDash val="solid"/>
            <a:miter lim="800000"/>
          </a:ln>
          <a:effectLst/>
        </p:spPr>
        <p:txBody>
          <a:bodyPr/>
          <a:lstStyle/>
          <a:p>
            <a:pPr lvl="0" algn="just" eaLnBrk="0" fontAlgn="base" hangingPunct="0">
              <a:spcBef>
                <a:spcPct val="0"/>
              </a:spcBef>
              <a:spcAft>
                <a:spcPct val="0"/>
              </a:spcAft>
              <a:defRPr/>
            </a:pPr>
            <a:r>
              <a:rPr lang="en-US" altLang="zh-CN" sz="1600" b="1"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J. Zhang, D. Chen, J. Liao, W. Zhang, H. Feng, G. Hua, N. Yu, “Deep Model Intellectual Property Protection via Deep Watermarking,”  TPAMI, 2021. </a:t>
            </a:r>
            <a:endParaRPr lang="zh-CN" altLang="en-US" sz="1600" b="1"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3324763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2158542" y="-1843218"/>
            <a:ext cx="591950" cy="491288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复合鲁棒的图像处理模型水印</a:t>
            </a:r>
          </a:p>
        </p:txBody>
      </p:sp>
      <p:sp>
        <p:nvSpPr>
          <p:cNvPr id="6" name="矩形 5">
            <a:extLst>
              <a:ext uri="{FF2B5EF4-FFF2-40B4-BE49-F238E27FC236}">
                <a16:creationId xmlns:a16="http://schemas.microsoft.com/office/drawing/2014/main" id="{5CBE6ACA-8C09-4689-87F8-82D1340250C0}"/>
              </a:ext>
            </a:extLst>
          </p:cNvPr>
          <p:cNvSpPr/>
          <p:nvPr/>
        </p:nvSpPr>
        <p:spPr>
          <a:xfrm>
            <a:off x="481445" y="1147767"/>
            <a:ext cx="5892755" cy="646331"/>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问题描述</a:t>
            </a:r>
            <a:r>
              <a:rPr lang="en-US" altLang="zh-CN" b="1" dirty="0">
                <a:solidFill>
                  <a:srgbClr val="314371"/>
                </a:solidFill>
                <a:latin typeface="微软雅黑" panose="020B0503020204020204" pitchFamily="34" charset="-122"/>
                <a:ea typeface="微软雅黑" panose="020B0503020204020204" pitchFamily="34" charset="-122"/>
              </a:rPr>
              <a:t>-</a:t>
            </a:r>
            <a:r>
              <a:rPr lang="zh-CN" altLang="en-US" b="1" dirty="0">
                <a:solidFill>
                  <a:srgbClr val="314371"/>
                </a:solidFill>
                <a:latin typeface="微软雅黑" panose="020B0503020204020204" pitchFamily="34" charset="-122"/>
                <a:ea typeface="微软雅黑" panose="020B0503020204020204" pitchFamily="34" charset="-122"/>
              </a:rPr>
              <a:t>模型水印中的多重攻击问题</a:t>
            </a:r>
          </a:p>
          <a:p>
            <a:pPr algn="ctr" eaLnBrk="0" fontAlgn="base" hangingPunct="0">
              <a:spcBef>
                <a:spcPct val="0"/>
              </a:spcBef>
              <a:spcAft>
                <a:spcPct val="0"/>
              </a:spcAft>
              <a:defRPr/>
            </a:pP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228F559C-23E5-4BD7-B2A7-D396217F2551}"/>
              </a:ext>
            </a:extLst>
          </p:cNvPr>
          <p:cNvSpPr/>
          <p:nvPr/>
        </p:nvSpPr>
        <p:spPr>
          <a:xfrm>
            <a:off x="1565384" y="1538590"/>
            <a:ext cx="7724479" cy="1953789"/>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文本框 7">
            <a:extLst>
              <a:ext uri="{FF2B5EF4-FFF2-40B4-BE49-F238E27FC236}">
                <a16:creationId xmlns:a16="http://schemas.microsoft.com/office/drawing/2014/main" id="{967625A1-ADF9-4624-BF6A-61B000B9E237}"/>
              </a:ext>
            </a:extLst>
          </p:cNvPr>
          <p:cNvSpPr txBox="1"/>
          <p:nvPr/>
        </p:nvSpPr>
        <p:spPr>
          <a:xfrm>
            <a:off x="1918266" y="2639751"/>
            <a:ext cx="7724479" cy="688202"/>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sz="1400" dirty="0">
                <a:latin typeface="楷体" panose="02010609060101010101" pitchFamily="49" charset="-122"/>
                <a:ea typeface="楷体" panose="02010609060101010101" pitchFamily="49" charset="-122"/>
              </a:rPr>
              <a:t>攻击者在确保窃取模型的性能不下降的前提下，尽可能</a:t>
            </a:r>
            <a:r>
              <a:rPr lang="zh-CN" altLang="en-US" sz="1400" b="1" dirty="0">
                <a:solidFill>
                  <a:srgbClr val="C00000"/>
                </a:solidFill>
                <a:latin typeface="楷体" panose="02010609060101010101" pitchFamily="49" charset="-122"/>
                <a:ea typeface="楷体" panose="02010609060101010101" pitchFamily="49" charset="-122"/>
              </a:rPr>
              <a:t>同时部署不同</a:t>
            </a:r>
            <a:r>
              <a:rPr lang="zh-CN" altLang="en-US" sz="1400" dirty="0">
                <a:latin typeface="楷体" panose="02010609060101010101" pitchFamily="49" charset="-122"/>
                <a:ea typeface="楷体" panose="02010609060101010101" pitchFamily="49" charset="-122"/>
              </a:rPr>
              <a:t>的攻击方式</a:t>
            </a:r>
            <a:endParaRPr lang="en-US" altLang="zh-CN" sz="1400" b="1" dirty="0">
              <a:solidFill>
                <a:srgbClr val="C00000"/>
              </a:solidFill>
              <a:latin typeface="楷体" panose="02010609060101010101" pitchFamily="49" charset="-122"/>
              <a:ea typeface="楷体" panose="02010609060101010101" pitchFamily="49" charset="-122"/>
            </a:endParaRPr>
          </a:p>
          <a:p>
            <a:pPr marL="285750" indent="-285750">
              <a:lnSpc>
                <a:spcPct val="150000"/>
              </a:lnSpc>
              <a:buFont typeface="Wingdings" panose="05000000000000000000" pitchFamily="2" charset="2"/>
              <a:buChar char="Ø"/>
            </a:pPr>
            <a:r>
              <a:rPr lang="zh-CN" altLang="en-US" sz="1400" dirty="0">
                <a:latin typeface="楷体" panose="02010609060101010101" pitchFamily="49" charset="-122"/>
                <a:ea typeface="楷体" panose="02010609060101010101" pitchFamily="49" charset="-122"/>
              </a:rPr>
              <a:t>结合前述研究内容（</a:t>
            </a:r>
            <a:r>
              <a:rPr lang="zh-CN" altLang="en-US" sz="1400" b="1" dirty="0">
                <a:solidFill>
                  <a:srgbClr val="C00000"/>
                </a:solidFill>
                <a:latin typeface="楷体" panose="02010609060101010101" pitchFamily="49" charset="-122"/>
                <a:ea typeface="楷体" panose="02010609060101010101" pitchFamily="49" charset="-122"/>
              </a:rPr>
              <a:t>窃取攻击</a:t>
            </a:r>
            <a:r>
              <a:rPr lang="en-US" altLang="zh-CN" sz="1400" b="1" dirty="0">
                <a:solidFill>
                  <a:srgbClr val="C00000"/>
                </a:solidFill>
                <a:latin typeface="楷体" panose="02010609060101010101" pitchFamily="49" charset="-122"/>
                <a:ea typeface="楷体" panose="02010609060101010101" pitchFamily="49" charset="-122"/>
              </a:rPr>
              <a:t>+</a:t>
            </a:r>
            <a:r>
              <a:rPr lang="zh-CN" altLang="en-US" sz="1400" b="1" dirty="0">
                <a:solidFill>
                  <a:srgbClr val="C00000"/>
                </a:solidFill>
                <a:latin typeface="楷体" panose="02010609060101010101" pitchFamily="49" charset="-122"/>
                <a:ea typeface="楷体" panose="02010609060101010101" pitchFamily="49" charset="-122"/>
              </a:rPr>
              <a:t>自适应攻击</a:t>
            </a:r>
            <a:r>
              <a:rPr lang="zh-CN" altLang="en-US" sz="1400" dirty="0">
                <a:latin typeface="楷体" panose="02010609060101010101" pitchFamily="49" charset="-122"/>
                <a:ea typeface="楷体" panose="02010609060101010101" pitchFamily="49" charset="-122"/>
              </a:rPr>
              <a:t>），解决模型水印中的多重攻击问题</a:t>
            </a:r>
            <a:endParaRPr lang="en-US" altLang="zh-CN" sz="1400" dirty="0">
              <a:latin typeface="楷体" panose="02010609060101010101" pitchFamily="49" charset="-122"/>
              <a:ea typeface="楷体" panose="02010609060101010101" pitchFamily="49" charset="-122"/>
            </a:endParaRPr>
          </a:p>
        </p:txBody>
      </p:sp>
      <p:pic>
        <p:nvPicPr>
          <p:cNvPr id="9" name="图片 8">
            <a:extLst>
              <a:ext uri="{FF2B5EF4-FFF2-40B4-BE49-F238E27FC236}">
                <a16:creationId xmlns:a16="http://schemas.microsoft.com/office/drawing/2014/main" id="{262EC048-0CF9-49FE-B2EF-E6A648586E28}"/>
              </a:ext>
            </a:extLst>
          </p:cNvPr>
          <p:cNvPicPr>
            <a:picLocks noChangeAspect="1"/>
          </p:cNvPicPr>
          <p:nvPr/>
        </p:nvPicPr>
        <p:blipFill>
          <a:blip r:embed="rId3"/>
          <a:stretch>
            <a:fillRect/>
          </a:stretch>
        </p:blipFill>
        <p:spPr>
          <a:xfrm>
            <a:off x="5648219" y="4423137"/>
            <a:ext cx="2942152" cy="1615111"/>
          </a:xfrm>
          <a:prstGeom prst="rect">
            <a:avLst/>
          </a:prstGeom>
        </p:spPr>
      </p:pic>
      <p:grpSp>
        <p:nvGrpSpPr>
          <p:cNvPr id="10" name="组合 9">
            <a:extLst>
              <a:ext uri="{FF2B5EF4-FFF2-40B4-BE49-F238E27FC236}">
                <a16:creationId xmlns:a16="http://schemas.microsoft.com/office/drawing/2014/main" id="{CC95F60B-A566-4131-803B-55F9ADC6BDF7}"/>
              </a:ext>
            </a:extLst>
          </p:cNvPr>
          <p:cNvGrpSpPr/>
          <p:nvPr/>
        </p:nvGrpSpPr>
        <p:grpSpPr>
          <a:xfrm>
            <a:off x="2228538" y="4480287"/>
            <a:ext cx="2756527" cy="1312206"/>
            <a:chOff x="1190333" y="3838199"/>
            <a:chExt cx="2756527" cy="1312206"/>
          </a:xfrm>
        </p:grpSpPr>
        <p:pic>
          <p:nvPicPr>
            <p:cNvPr id="11" name="图片 10">
              <a:extLst>
                <a:ext uri="{FF2B5EF4-FFF2-40B4-BE49-F238E27FC236}">
                  <a16:creationId xmlns:a16="http://schemas.microsoft.com/office/drawing/2014/main" id="{4AD88E42-73B9-4F11-BECF-E06FE39D0FA9}"/>
                </a:ext>
              </a:extLst>
            </p:cNvPr>
            <p:cNvPicPr>
              <a:picLocks noChangeAspect="1"/>
            </p:cNvPicPr>
            <p:nvPr/>
          </p:nvPicPr>
          <p:blipFill rotWithShape="1">
            <a:blip r:embed="rId4"/>
            <a:srcRect l="42584"/>
            <a:stretch/>
          </p:blipFill>
          <p:spPr>
            <a:xfrm>
              <a:off x="1190333" y="3838199"/>
              <a:ext cx="2756527" cy="1312206"/>
            </a:xfrm>
            <a:prstGeom prst="rect">
              <a:avLst/>
            </a:prstGeom>
          </p:spPr>
        </p:pic>
        <p:sp>
          <p:nvSpPr>
            <p:cNvPr id="12" name="矩形 11">
              <a:extLst>
                <a:ext uri="{FF2B5EF4-FFF2-40B4-BE49-F238E27FC236}">
                  <a16:creationId xmlns:a16="http://schemas.microsoft.com/office/drawing/2014/main" id="{E3146E53-78C0-4064-93D4-053EF8ED210B}"/>
                </a:ext>
              </a:extLst>
            </p:cNvPr>
            <p:cNvSpPr/>
            <p:nvPr/>
          </p:nvSpPr>
          <p:spPr>
            <a:xfrm>
              <a:off x="1190333" y="3886679"/>
              <a:ext cx="468138" cy="281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2">
            <a:extLst>
              <a:ext uri="{FF2B5EF4-FFF2-40B4-BE49-F238E27FC236}">
                <a16:creationId xmlns:a16="http://schemas.microsoft.com/office/drawing/2014/main" id="{A3702D48-C7AA-4FAD-B040-D0EB002453DB}"/>
              </a:ext>
            </a:extLst>
          </p:cNvPr>
          <p:cNvSpPr/>
          <p:nvPr/>
        </p:nvSpPr>
        <p:spPr>
          <a:xfrm>
            <a:off x="2965931" y="4528767"/>
            <a:ext cx="564776" cy="121215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连接符: 肘形 13">
            <a:extLst>
              <a:ext uri="{FF2B5EF4-FFF2-40B4-BE49-F238E27FC236}">
                <a16:creationId xmlns:a16="http://schemas.microsoft.com/office/drawing/2014/main" id="{E71C6B1E-0263-4E64-84FA-7313C0A5DB94}"/>
              </a:ext>
            </a:extLst>
          </p:cNvPr>
          <p:cNvCxnSpPr>
            <a:cxnSpLocks/>
            <a:stCxn id="13" idx="0"/>
            <a:endCxn id="9" idx="0"/>
          </p:cNvCxnSpPr>
          <p:nvPr/>
        </p:nvCxnSpPr>
        <p:spPr>
          <a:xfrm rot="5400000" flipH="1" flipV="1">
            <a:off x="5130992" y="2540464"/>
            <a:ext cx="105630" cy="3870976"/>
          </a:xfrm>
          <a:prstGeom prst="bentConnector3">
            <a:avLst>
              <a:gd name="adj1" fmla="val 316416"/>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01A5926A-8796-4EEB-8C9D-4FD60C14732C}"/>
              </a:ext>
            </a:extLst>
          </p:cNvPr>
          <p:cNvSpPr txBox="1"/>
          <p:nvPr/>
        </p:nvSpPr>
        <p:spPr>
          <a:xfrm>
            <a:off x="4652959" y="4214133"/>
            <a:ext cx="883749" cy="261610"/>
          </a:xfrm>
          <a:prstGeom prst="rect">
            <a:avLst/>
          </a:prstGeom>
          <a:noFill/>
        </p:spPr>
        <p:txBody>
          <a:bodyPr wrap="square" rtlCol="0">
            <a:spAutoFit/>
          </a:bodyPr>
          <a:lstStyle/>
          <a:p>
            <a:r>
              <a:rPr kumimoji="1" lang="zh-CN" altLang="en-US" sz="1100" b="1" dirty="0">
                <a:latin typeface="微软雅黑" panose="020B0503020204020204" pitchFamily="34" charset="-122"/>
                <a:ea typeface="微软雅黑" panose="020B0503020204020204" pitchFamily="34" charset="-122"/>
              </a:rPr>
              <a:t>数据预处理</a:t>
            </a:r>
          </a:p>
        </p:txBody>
      </p:sp>
      <p:sp>
        <p:nvSpPr>
          <p:cNvPr id="16" name="矩形 15">
            <a:extLst>
              <a:ext uri="{FF2B5EF4-FFF2-40B4-BE49-F238E27FC236}">
                <a16:creationId xmlns:a16="http://schemas.microsoft.com/office/drawing/2014/main" id="{79B50E2C-4FC3-4866-8B9F-38478E39E26F}"/>
              </a:ext>
            </a:extLst>
          </p:cNvPr>
          <p:cNvSpPr/>
          <p:nvPr/>
        </p:nvSpPr>
        <p:spPr>
          <a:xfrm>
            <a:off x="1229871" y="3570244"/>
            <a:ext cx="3252759"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现有方法无法解决该问题</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DAAEAE11-4C13-415A-A9E3-17E31A104B5B}"/>
              </a:ext>
            </a:extLst>
          </p:cNvPr>
          <p:cNvSpPr/>
          <p:nvPr/>
        </p:nvSpPr>
        <p:spPr>
          <a:xfrm>
            <a:off x="1565382" y="3995704"/>
            <a:ext cx="7724479" cy="2469133"/>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8" name="图片 17">
            <a:extLst>
              <a:ext uri="{FF2B5EF4-FFF2-40B4-BE49-F238E27FC236}">
                <a16:creationId xmlns:a16="http://schemas.microsoft.com/office/drawing/2014/main" id="{0B2BD04A-DA71-4C65-831D-910FDEE41840}"/>
              </a:ext>
            </a:extLst>
          </p:cNvPr>
          <p:cNvPicPr>
            <a:picLocks noChangeAspect="1"/>
          </p:cNvPicPr>
          <p:nvPr/>
        </p:nvPicPr>
        <p:blipFill>
          <a:blip r:embed="rId5"/>
          <a:stretch>
            <a:fillRect/>
          </a:stretch>
        </p:blipFill>
        <p:spPr>
          <a:xfrm>
            <a:off x="1862949" y="1857249"/>
            <a:ext cx="7129343" cy="688202"/>
          </a:xfrm>
          <a:prstGeom prst="rect">
            <a:avLst/>
          </a:prstGeom>
        </p:spPr>
      </p:pic>
      <p:sp>
        <p:nvSpPr>
          <p:cNvPr id="19" name="流程图: 手动输入 7">
            <a:extLst>
              <a:ext uri="{FF2B5EF4-FFF2-40B4-BE49-F238E27FC236}">
                <a16:creationId xmlns:a16="http://schemas.microsoft.com/office/drawing/2014/main" id="{FF2DB5B6-2DCE-40A8-87ED-2584740BB7DE}"/>
              </a:ext>
            </a:extLst>
          </p:cNvPr>
          <p:cNvSpPr/>
          <p:nvPr/>
        </p:nvSpPr>
        <p:spPr>
          <a:xfrm rot="5400000" flipH="1" flipV="1">
            <a:off x="9502777" y="-1682455"/>
            <a:ext cx="917281" cy="446116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01 w 10000"/>
              <a:gd name="connsiteY0" fmla="*/ 565 h 10000"/>
              <a:gd name="connsiteX1" fmla="*/ 10000 w 10000"/>
              <a:gd name="connsiteY1" fmla="*/ 0 h 10000"/>
              <a:gd name="connsiteX2" fmla="*/ 10000 w 10000"/>
              <a:gd name="connsiteY2" fmla="*/ 10000 h 10000"/>
              <a:gd name="connsiteX3" fmla="*/ 0 w 10000"/>
              <a:gd name="connsiteY3" fmla="*/ 10000 h 10000"/>
              <a:gd name="connsiteX4" fmla="*/ 101 w 10000"/>
              <a:gd name="connsiteY4" fmla="*/ 565 h 10000"/>
              <a:gd name="connsiteX0" fmla="*/ 101 w 10000"/>
              <a:gd name="connsiteY0" fmla="*/ 1187 h 10000"/>
              <a:gd name="connsiteX1" fmla="*/ 10000 w 10000"/>
              <a:gd name="connsiteY1" fmla="*/ 0 h 10000"/>
              <a:gd name="connsiteX2" fmla="*/ 10000 w 10000"/>
              <a:gd name="connsiteY2" fmla="*/ 10000 h 10000"/>
              <a:gd name="connsiteX3" fmla="*/ 0 w 10000"/>
              <a:gd name="connsiteY3" fmla="*/ 10000 h 10000"/>
              <a:gd name="connsiteX4" fmla="*/ 101 w 10000"/>
              <a:gd name="connsiteY4" fmla="*/ 118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1" y="1187"/>
                </a:moveTo>
                <a:lnTo>
                  <a:pt x="10000" y="0"/>
                </a:lnTo>
                <a:lnTo>
                  <a:pt x="10000" y="10000"/>
                </a:lnTo>
                <a:lnTo>
                  <a:pt x="0" y="10000"/>
                </a:lnTo>
                <a:cubicBezTo>
                  <a:pt x="34" y="6855"/>
                  <a:pt x="67" y="4332"/>
                  <a:pt x="101" y="1187"/>
                </a:cubicBezTo>
                <a:close/>
              </a:path>
            </a:pathLst>
          </a:custGeom>
          <a:solidFill>
            <a:srgbClr val="5D759B"/>
          </a:solidFill>
          <a:ln>
            <a:solidFill>
              <a:srgbClr val="B8D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48B0C20D-E5AC-49F5-9320-FC1E99CBF9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2729" y="200393"/>
            <a:ext cx="3408708" cy="720359"/>
          </a:xfrm>
          <a:prstGeom prst="rect">
            <a:avLst/>
          </a:prstGeom>
        </p:spPr>
      </p:pic>
    </p:spTree>
    <p:extLst>
      <p:ext uri="{BB962C8B-B14F-4D97-AF65-F5344CB8AC3E}">
        <p14:creationId xmlns:p14="http://schemas.microsoft.com/office/powerpoint/2010/main" val="783688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2158542" y="-1843218"/>
            <a:ext cx="591950" cy="491288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复合鲁棒的图像处理模型水印</a:t>
            </a:r>
          </a:p>
        </p:txBody>
      </p:sp>
      <p:sp>
        <p:nvSpPr>
          <p:cNvPr id="23" name="矩形 22">
            <a:extLst>
              <a:ext uri="{FF2B5EF4-FFF2-40B4-BE49-F238E27FC236}">
                <a16:creationId xmlns:a16="http://schemas.microsoft.com/office/drawing/2014/main" id="{628518BB-4BE5-4E93-9FC7-3401BF1211FA}"/>
              </a:ext>
            </a:extLst>
          </p:cNvPr>
          <p:cNvSpPr/>
          <p:nvPr/>
        </p:nvSpPr>
        <p:spPr>
          <a:xfrm>
            <a:off x="442026" y="1147767"/>
            <a:ext cx="4277427"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现有方法不足的分析</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id="{7970E6CD-65FD-4715-A6F3-35C4A1DF29F9}"/>
              </a:ext>
            </a:extLst>
          </p:cNvPr>
          <p:cNvSpPr/>
          <p:nvPr/>
        </p:nvSpPr>
        <p:spPr>
          <a:xfrm>
            <a:off x="1525965" y="1538589"/>
            <a:ext cx="7724479" cy="5020085"/>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文本框 24">
            <a:extLst>
              <a:ext uri="{FF2B5EF4-FFF2-40B4-BE49-F238E27FC236}">
                <a16:creationId xmlns:a16="http://schemas.microsoft.com/office/drawing/2014/main" id="{2F910C61-AE72-4F17-AB96-3E2C746AA618}"/>
              </a:ext>
            </a:extLst>
          </p:cNvPr>
          <p:cNvSpPr txBox="1"/>
          <p:nvPr/>
        </p:nvSpPr>
        <p:spPr>
          <a:xfrm>
            <a:off x="4915295" y="2570593"/>
            <a:ext cx="4043082" cy="688202"/>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sz="1400" dirty="0">
                <a:latin typeface="楷体" panose="02010609060101010101" pitchFamily="49" charset="-122"/>
                <a:ea typeface="楷体" panose="02010609060101010101" pitchFamily="49" charset="-122"/>
              </a:rPr>
              <a:t>由于 𝛿 本质上是嵌入在模型输出中的统一水印图像，称这种一致性为</a:t>
            </a:r>
            <a:r>
              <a:rPr lang="zh-CN" altLang="en-US" sz="1400" b="1" dirty="0">
                <a:solidFill>
                  <a:srgbClr val="C00000"/>
                </a:solidFill>
                <a:latin typeface="楷体" panose="02010609060101010101" pitchFamily="49" charset="-122"/>
                <a:ea typeface="楷体" panose="02010609060101010101" pitchFamily="49" charset="-122"/>
              </a:rPr>
              <a:t>“整体图像一致性”</a:t>
            </a:r>
            <a:endParaRPr lang="en-US" altLang="zh-CN" sz="1400" dirty="0">
              <a:latin typeface="楷体" panose="02010609060101010101" pitchFamily="49" charset="-122"/>
              <a:ea typeface="楷体" panose="02010609060101010101" pitchFamily="49" charset="-122"/>
            </a:endParaRPr>
          </a:p>
        </p:txBody>
      </p:sp>
      <p:pic>
        <p:nvPicPr>
          <p:cNvPr id="26" name="图片 25">
            <a:extLst>
              <a:ext uri="{FF2B5EF4-FFF2-40B4-BE49-F238E27FC236}">
                <a16:creationId xmlns:a16="http://schemas.microsoft.com/office/drawing/2014/main" id="{A4B3018B-54CB-4709-9C0A-5CB291717F97}"/>
              </a:ext>
            </a:extLst>
          </p:cNvPr>
          <p:cNvPicPr>
            <a:picLocks noChangeAspect="1"/>
          </p:cNvPicPr>
          <p:nvPr/>
        </p:nvPicPr>
        <p:blipFill>
          <a:blip r:embed="rId3"/>
          <a:stretch>
            <a:fillRect/>
          </a:stretch>
        </p:blipFill>
        <p:spPr>
          <a:xfrm>
            <a:off x="1713256" y="1726435"/>
            <a:ext cx="2942152" cy="1615111"/>
          </a:xfrm>
          <a:prstGeom prst="rect">
            <a:avLst/>
          </a:prstGeom>
        </p:spPr>
      </p:pic>
      <p:pic>
        <p:nvPicPr>
          <p:cNvPr id="27" name="图片 26">
            <a:extLst>
              <a:ext uri="{FF2B5EF4-FFF2-40B4-BE49-F238E27FC236}">
                <a16:creationId xmlns:a16="http://schemas.microsoft.com/office/drawing/2014/main" id="{7A8805C0-D671-456B-BF88-EDA97873B0AD}"/>
              </a:ext>
            </a:extLst>
          </p:cNvPr>
          <p:cNvPicPr>
            <a:picLocks noChangeAspect="1"/>
          </p:cNvPicPr>
          <p:nvPr/>
        </p:nvPicPr>
        <p:blipFill>
          <a:blip r:embed="rId4"/>
          <a:stretch>
            <a:fillRect/>
          </a:stretch>
        </p:blipFill>
        <p:spPr>
          <a:xfrm>
            <a:off x="5064340" y="1828887"/>
            <a:ext cx="3619861" cy="688201"/>
          </a:xfrm>
          <a:prstGeom prst="rect">
            <a:avLst/>
          </a:prstGeom>
          <a:ln w="12700">
            <a:solidFill>
              <a:srgbClr val="C00000"/>
            </a:solidFill>
          </a:ln>
        </p:spPr>
      </p:pic>
      <p:sp>
        <p:nvSpPr>
          <p:cNvPr id="28" name="文本框 27">
            <a:extLst>
              <a:ext uri="{FF2B5EF4-FFF2-40B4-BE49-F238E27FC236}">
                <a16:creationId xmlns:a16="http://schemas.microsoft.com/office/drawing/2014/main" id="{F79D18B5-9906-46D0-A95C-FFF3385C8023}"/>
              </a:ext>
            </a:extLst>
          </p:cNvPr>
          <p:cNvSpPr txBox="1"/>
          <p:nvPr/>
        </p:nvSpPr>
        <p:spPr>
          <a:xfrm>
            <a:off x="1713256" y="4618783"/>
            <a:ext cx="1502204" cy="382669"/>
          </a:xfrm>
          <a:prstGeom prst="rect">
            <a:avLst/>
          </a:prstGeom>
          <a:noFill/>
        </p:spPr>
        <p:txBody>
          <a:bodyPr wrap="square">
            <a:spAutoFit/>
          </a:bodyPr>
          <a:lstStyle/>
          <a:p>
            <a:pPr algn="just">
              <a:lnSpc>
                <a:spcPct val="150000"/>
              </a:lnSpc>
            </a:pPr>
            <a:r>
              <a:rPr lang="zh-CN" altLang="en-US" sz="1400" b="1" dirty="0">
                <a:latin typeface="等线" panose="02010600030101010101" pitchFamily="2" charset="-122"/>
                <a:ea typeface="等线" panose="02010600030101010101" pitchFamily="2" charset="-122"/>
              </a:rPr>
              <a:t>处理后输入域 </a:t>
            </a:r>
            <a:r>
              <a:rPr lang="en-US" altLang="zh-CN" sz="1400" b="1" dirty="0">
                <a:latin typeface="等线" panose="02010600030101010101" pitchFamily="2" charset="-122"/>
                <a:ea typeface="等线" panose="02010600030101010101" pitchFamily="2" charset="-122"/>
              </a:rPr>
              <a:t>A</a:t>
            </a:r>
            <a:endParaRPr lang="zh-CN" altLang="en-US" sz="1400" b="1" dirty="0">
              <a:solidFill>
                <a:srgbClr val="C00000"/>
              </a:solidFill>
              <a:latin typeface="等线" panose="02010600030101010101" pitchFamily="2" charset="-122"/>
              <a:ea typeface="等线" panose="02010600030101010101" pitchFamily="2" charset="-122"/>
            </a:endParaRPr>
          </a:p>
        </p:txBody>
      </p:sp>
      <p:sp>
        <p:nvSpPr>
          <p:cNvPr id="29" name="文本框 28">
            <a:extLst>
              <a:ext uri="{FF2B5EF4-FFF2-40B4-BE49-F238E27FC236}">
                <a16:creationId xmlns:a16="http://schemas.microsoft.com/office/drawing/2014/main" id="{CA987038-33B6-4D7D-B576-73641FFBFA37}"/>
              </a:ext>
            </a:extLst>
          </p:cNvPr>
          <p:cNvSpPr txBox="1"/>
          <p:nvPr/>
        </p:nvSpPr>
        <p:spPr>
          <a:xfrm>
            <a:off x="1563317" y="4936102"/>
            <a:ext cx="1705481" cy="382669"/>
          </a:xfrm>
          <a:prstGeom prst="rect">
            <a:avLst/>
          </a:prstGeom>
          <a:noFill/>
        </p:spPr>
        <p:txBody>
          <a:bodyPr wrap="square">
            <a:spAutoFit/>
          </a:bodyPr>
          <a:lstStyle/>
          <a:p>
            <a:pPr algn="just">
              <a:lnSpc>
                <a:spcPct val="150000"/>
              </a:lnSpc>
            </a:pPr>
            <a:r>
              <a:rPr lang="zh-CN" altLang="en-US" sz="1400" b="1" dirty="0">
                <a:latin typeface="等线" panose="02010600030101010101" pitchFamily="2" charset="-122"/>
                <a:ea typeface="等线" panose="02010600030101010101" pitchFamily="2" charset="-122"/>
              </a:rPr>
              <a:t>处理后的输出域 </a:t>
            </a:r>
            <a:r>
              <a:rPr lang="en-US" altLang="zh-CN" sz="1400" b="1" dirty="0">
                <a:latin typeface="等线" panose="02010600030101010101" pitchFamily="2" charset="-122"/>
                <a:ea typeface="等线" panose="02010600030101010101" pitchFamily="2" charset="-122"/>
              </a:rPr>
              <a:t>B</a:t>
            </a:r>
            <a:endParaRPr lang="zh-CN" altLang="en-US" sz="1400" b="1" dirty="0">
              <a:solidFill>
                <a:srgbClr val="C00000"/>
              </a:solidFill>
              <a:latin typeface="等线" panose="02010600030101010101" pitchFamily="2" charset="-122"/>
              <a:ea typeface="等线" panose="02010600030101010101" pitchFamily="2" charset="-122"/>
            </a:endParaRPr>
          </a:p>
        </p:txBody>
      </p:sp>
      <p:pic>
        <p:nvPicPr>
          <p:cNvPr id="30" name="图片 29">
            <a:extLst>
              <a:ext uri="{FF2B5EF4-FFF2-40B4-BE49-F238E27FC236}">
                <a16:creationId xmlns:a16="http://schemas.microsoft.com/office/drawing/2014/main" id="{C11D2157-3852-4EDE-8212-E88EB75B35F5}"/>
              </a:ext>
            </a:extLst>
          </p:cNvPr>
          <p:cNvPicPr>
            <a:picLocks noChangeAspect="1"/>
          </p:cNvPicPr>
          <p:nvPr/>
        </p:nvPicPr>
        <p:blipFill>
          <a:blip r:embed="rId5"/>
          <a:stretch>
            <a:fillRect/>
          </a:stretch>
        </p:blipFill>
        <p:spPr>
          <a:xfrm>
            <a:off x="3293707" y="4652033"/>
            <a:ext cx="2131909" cy="353072"/>
          </a:xfrm>
          <a:prstGeom prst="rect">
            <a:avLst/>
          </a:prstGeom>
        </p:spPr>
      </p:pic>
      <p:pic>
        <p:nvPicPr>
          <p:cNvPr id="31" name="图片 30">
            <a:extLst>
              <a:ext uri="{FF2B5EF4-FFF2-40B4-BE49-F238E27FC236}">
                <a16:creationId xmlns:a16="http://schemas.microsoft.com/office/drawing/2014/main" id="{7A218F8C-04B2-4F26-9709-F0129E0763BB}"/>
              </a:ext>
            </a:extLst>
          </p:cNvPr>
          <p:cNvPicPr>
            <a:picLocks noChangeAspect="1"/>
          </p:cNvPicPr>
          <p:nvPr/>
        </p:nvPicPr>
        <p:blipFill>
          <a:blip r:embed="rId6"/>
          <a:stretch>
            <a:fillRect/>
          </a:stretch>
        </p:blipFill>
        <p:spPr>
          <a:xfrm>
            <a:off x="3105922" y="4999226"/>
            <a:ext cx="2710402" cy="320185"/>
          </a:xfrm>
          <a:prstGeom prst="rect">
            <a:avLst/>
          </a:prstGeom>
        </p:spPr>
      </p:pic>
      <p:sp>
        <p:nvSpPr>
          <p:cNvPr id="32" name="文本框 31">
            <a:extLst>
              <a:ext uri="{FF2B5EF4-FFF2-40B4-BE49-F238E27FC236}">
                <a16:creationId xmlns:a16="http://schemas.microsoft.com/office/drawing/2014/main" id="{883B8F49-DB6D-4EEA-B87F-BD7DF2C0B3D4}"/>
              </a:ext>
            </a:extLst>
          </p:cNvPr>
          <p:cNvSpPr txBox="1"/>
          <p:nvPr/>
        </p:nvSpPr>
        <p:spPr>
          <a:xfrm>
            <a:off x="5826555" y="4553433"/>
            <a:ext cx="660626" cy="382669"/>
          </a:xfrm>
          <a:prstGeom prst="rect">
            <a:avLst/>
          </a:prstGeom>
          <a:noFill/>
        </p:spPr>
        <p:txBody>
          <a:bodyPr wrap="square">
            <a:spAutoFit/>
          </a:bodyPr>
          <a:lstStyle/>
          <a:p>
            <a:pPr algn="just">
              <a:lnSpc>
                <a:spcPct val="150000"/>
              </a:lnSpc>
            </a:pPr>
            <a:r>
              <a:rPr lang="zh-CN" altLang="en-US" sz="1400" b="1" dirty="0">
                <a:latin typeface="等线" panose="02010600030101010101" pitchFamily="2" charset="-122"/>
                <a:ea typeface="等线" panose="02010600030101010101" pitchFamily="2" charset="-122"/>
              </a:rPr>
              <a:t>假设</a:t>
            </a:r>
            <a:endParaRPr lang="zh-CN" altLang="en-US" sz="1400" b="1" dirty="0">
              <a:solidFill>
                <a:srgbClr val="C00000"/>
              </a:solidFill>
              <a:latin typeface="等线" panose="02010600030101010101" pitchFamily="2" charset="-122"/>
              <a:ea typeface="等线" panose="02010600030101010101" pitchFamily="2" charset="-122"/>
            </a:endParaRPr>
          </a:p>
        </p:txBody>
      </p:sp>
      <p:grpSp>
        <p:nvGrpSpPr>
          <p:cNvPr id="33" name="组合 32">
            <a:extLst>
              <a:ext uri="{FF2B5EF4-FFF2-40B4-BE49-F238E27FC236}">
                <a16:creationId xmlns:a16="http://schemas.microsoft.com/office/drawing/2014/main" id="{6F7435F9-508B-4F0D-8D0E-8C55D2068D2E}"/>
              </a:ext>
            </a:extLst>
          </p:cNvPr>
          <p:cNvGrpSpPr/>
          <p:nvPr/>
        </p:nvGrpSpPr>
        <p:grpSpPr>
          <a:xfrm>
            <a:off x="6466273" y="4580344"/>
            <a:ext cx="2383232" cy="347562"/>
            <a:chOff x="1861302" y="5062619"/>
            <a:chExt cx="2383232" cy="347562"/>
          </a:xfrm>
        </p:grpSpPr>
        <p:pic>
          <p:nvPicPr>
            <p:cNvPr id="34" name="图片 33">
              <a:extLst>
                <a:ext uri="{FF2B5EF4-FFF2-40B4-BE49-F238E27FC236}">
                  <a16:creationId xmlns:a16="http://schemas.microsoft.com/office/drawing/2014/main" id="{D9C4A5C0-3B92-49B3-9D1B-5CD9A8F8292D}"/>
                </a:ext>
              </a:extLst>
            </p:cNvPr>
            <p:cNvPicPr>
              <a:picLocks noChangeAspect="1"/>
            </p:cNvPicPr>
            <p:nvPr/>
          </p:nvPicPr>
          <p:blipFill>
            <a:blip r:embed="rId7"/>
            <a:stretch>
              <a:fillRect/>
            </a:stretch>
          </p:blipFill>
          <p:spPr>
            <a:xfrm>
              <a:off x="1861302" y="5062619"/>
              <a:ext cx="2342266" cy="333023"/>
            </a:xfrm>
            <a:prstGeom prst="rect">
              <a:avLst/>
            </a:prstGeom>
          </p:spPr>
        </p:pic>
        <p:sp>
          <p:nvSpPr>
            <p:cNvPr id="35" name="矩形 34">
              <a:extLst>
                <a:ext uri="{FF2B5EF4-FFF2-40B4-BE49-F238E27FC236}">
                  <a16:creationId xmlns:a16="http://schemas.microsoft.com/office/drawing/2014/main" id="{BFD073CC-740E-4490-8CBA-5BC13D00A6BF}"/>
                </a:ext>
              </a:extLst>
            </p:cNvPr>
            <p:cNvSpPr/>
            <p:nvPr/>
          </p:nvSpPr>
          <p:spPr>
            <a:xfrm>
              <a:off x="2975904" y="5062619"/>
              <a:ext cx="1268630" cy="34756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6" name="图片 35">
            <a:extLst>
              <a:ext uri="{FF2B5EF4-FFF2-40B4-BE49-F238E27FC236}">
                <a16:creationId xmlns:a16="http://schemas.microsoft.com/office/drawing/2014/main" id="{525269DB-903D-4D34-99AC-3A7290C7769B}"/>
              </a:ext>
            </a:extLst>
          </p:cNvPr>
          <p:cNvPicPr>
            <a:picLocks noChangeAspect="1"/>
          </p:cNvPicPr>
          <p:nvPr/>
        </p:nvPicPr>
        <p:blipFill>
          <a:blip r:embed="rId8"/>
          <a:stretch>
            <a:fillRect/>
          </a:stretch>
        </p:blipFill>
        <p:spPr>
          <a:xfrm>
            <a:off x="1677397" y="3432605"/>
            <a:ext cx="3342535" cy="1024961"/>
          </a:xfrm>
          <a:prstGeom prst="rect">
            <a:avLst/>
          </a:prstGeom>
        </p:spPr>
      </p:pic>
      <p:sp>
        <p:nvSpPr>
          <p:cNvPr id="37" name="文本框 36">
            <a:extLst>
              <a:ext uri="{FF2B5EF4-FFF2-40B4-BE49-F238E27FC236}">
                <a16:creationId xmlns:a16="http://schemas.microsoft.com/office/drawing/2014/main" id="{2A440760-D950-4C16-9C9A-134A792307F2}"/>
              </a:ext>
            </a:extLst>
          </p:cNvPr>
          <p:cNvSpPr txBox="1"/>
          <p:nvPr/>
        </p:nvSpPr>
        <p:spPr>
          <a:xfrm>
            <a:off x="4915295" y="3577330"/>
            <a:ext cx="4043082" cy="688202"/>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sz="1400" dirty="0">
                <a:latin typeface="楷体" panose="02010609060101010101" pitchFamily="49" charset="-122"/>
                <a:ea typeface="楷体" panose="02010609060101010101" pitchFamily="49" charset="-122"/>
              </a:rPr>
              <a:t>即使使用</a:t>
            </a:r>
            <a:r>
              <a:rPr lang="zh-CN" altLang="en-US" sz="1400" b="1" dirty="0">
                <a:solidFill>
                  <a:srgbClr val="C00000"/>
                </a:solidFill>
                <a:latin typeface="楷体" panose="02010609060101010101" pitchFamily="49" charset="-122"/>
                <a:ea typeface="楷体" panose="02010609060101010101" pitchFamily="49" charset="-122"/>
              </a:rPr>
              <a:t>重复模式</a:t>
            </a:r>
            <a:r>
              <a:rPr lang="zh-CN" altLang="en-US" sz="1400" dirty="0">
                <a:latin typeface="楷体" panose="02010609060101010101" pitchFamily="49" charset="-122"/>
                <a:ea typeface="楷体" panose="02010609060101010101" pitchFamily="49" charset="-122"/>
              </a:rPr>
              <a:t>的水印图片，经过数据预处理后，也无法保证“整体图像一致性”</a:t>
            </a:r>
            <a:endParaRPr lang="en-US" altLang="zh-CN" sz="1400" dirty="0">
              <a:latin typeface="楷体" panose="02010609060101010101" pitchFamily="49" charset="-122"/>
              <a:ea typeface="楷体" panose="02010609060101010101" pitchFamily="49" charset="-122"/>
            </a:endParaRPr>
          </a:p>
        </p:txBody>
      </p:sp>
      <p:sp>
        <p:nvSpPr>
          <p:cNvPr id="38" name="文本框 37">
            <a:extLst>
              <a:ext uri="{FF2B5EF4-FFF2-40B4-BE49-F238E27FC236}">
                <a16:creationId xmlns:a16="http://schemas.microsoft.com/office/drawing/2014/main" id="{0C0DF00D-713E-40A6-A1E8-9EC3EAEFCA94}"/>
              </a:ext>
            </a:extLst>
          </p:cNvPr>
          <p:cNvSpPr txBox="1"/>
          <p:nvPr/>
        </p:nvSpPr>
        <p:spPr>
          <a:xfrm>
            <a:off x="5802167" y="4966542"/>
            <a:ext cx="4043082" cy="365036"/>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sz="1400" dirty="0">
                <a:latin typeface="楷体" panose="02010609060101010101" pitchFamily="49" charset="-122"/>
                <a:ea typeface="楷体" panose="02010609060101010101" pitchFamily="49" charset="-122"/>
              </a:rPr>
              <a:t>两者需要</a:t>
            </a:r>
            <a:r>
              <a:rPr lang="zh-CN" altLang="en-US" sz="1400" b="1" dirty="0">
                <a:solidFill>
                  <a:srgbClr val="C00000"/>
                </a:solidFill>
                <a:latin typeface="楷体" panose="02010609060101010101" pitchFamily="49" charset="-122"/>
                <a:ea typeface="楷体" panose="02010609060101010101" pitchFamily="49" charset="-122"/>
              </a:rPr>
              <a:t>建立联系</a:t>
            </a:r>
            <a:r>
              <a:rPr lang="zh-CN" altLang="en-US" sz="1400" dirty="0">
                <a:latin typeface="楷体" panose="02010609060101010101" pitchFamily="49" charset="-122"/>
                <a:ea typeface="楷体" panose="02010609060101010101" pitchFamily="49" charset="-122"/>
              </a:rPr>
              <a:t>，便于模型记忆</a:t>
            </a:r>
            <a:endParaRPr lang="en-US" altLang="zh-CN" sz="1400" dirty="0">
              <a:latin typeface="楷体" panose="02010609060101010101" pitchFamily="49" charset="-122"/>
              <a:ea typeface="楷体" panose="02010609060101010101" pitchFamily="49" charset="-122"/>
            </a:endParaRPr>
          </a:p>
        </p:txBody>
      </p:sp>
      <p:sp>
        <p:nvSpPr>
          <p:cNvPr id="39" name="文本框 38">
            <a:extLst>
              <a:ext uri="{FF2B5EF4-FFF2-40B4-BE49-F238E27FC236}">
                <a16:creationId xmlns:a16="http://schemas.microsoft.com/office/drawing/2014/main" id="{25D02E1E-B5B4-4040-8098-973CF01AF6C6}"/>
              </a:ext>
            </a:extLst>
          </p:cNvPr>
          <p:cNvSpPr txBox="1"/>
          <p:nvPr/>
        </p:nvSpPr>
        <p:spPr>
          <a:xfrm>
            <a:off x="1815891" y="5473583"/>
            <a:ext cx="7459462" cy="1024961"/>
          </a:xfrm>
          <a:prstGeom prst="rect">
            <a:avLst/>
          </a:prstGeom>
          <a:noFill/>
        </p:spPr>
        <p:txBody>
          <a:bodyPr wrap="square">
            <a:spAutoFit/>
          </a:bodyPr>
          <a:lstStyle/>
          <a:p>
            <a:pPr>
              <a:lnSpc>
                <a:spcPct val="150000"/>
              </a:lnSpc>
            </a:pPr>
            <a:r>
              <a:rPr lang="en-US" altLang="zh-CN"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解决思路</a:t>
            </a:r>
            <a:r>
              <a:rPr lang="en-US" altLang="zh-CN" sz="1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使水印图案与图像结构保持一致，与之建立内容上的联系，结构包括一些</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全局结构</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（如图像边缘）或一些</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局部语义结构</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（如面部的“眼睛”），在常见的数据预处理技术下可以保持其物理意义的一致性，称这种一致性为</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“结构一致性”</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endParaRPr lang="zh-CN" altLang="en-US" b="1" dirty="0">
              <a:solidFill>
                <a:srgbClr val="C00000"/>
              </a:solidFill>
            </a:endParaRPr>
          </a:p>
        </p:txBody>
      </p:sp>
    </p:spTree>
    <p:extLst>
      <p:ext uri="{BB962C8B-B14F-4D97-AF65-F5344CB8AC3E}">
        <p14:creationId xmlns:p14="http://schemas.microsoft.com/office/powerpoint/2010/main" val="16788760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2158542" y="-1843218"/>
            <a:ext cx="591950" cy="491288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复合鲁棒的图像处理模型水印</a:t>
            </a:r>
          </a:p>
        </p:txBody>
      </p:sp>
      <p:sp>
        <p:nvSpPr>
          <p:cNvPr id="6" name="矩形 5">
            <a:extLst>
              <a:ext uri="{FF2B5EF4-FFF2-40B4-BE49-F238E27FC236}">
                <a16:creationId xmlns:a16="http://schemas.microsoft.com/office/drawing/2014/main" id="{CEF64E0E-4E98-4181-A284-F86FDEFB92C2}"/>
              </a:ext>
            </a:extLst>
          </p:cNvPr>
          <p:cNvSpPr/>
          <p:nvPr/>
        </p:nvSpPr>
        <p:spPr>
          <a:xfrm>
            <a:off x="857023" y="1128219"/>
            <a:ext cx="4277427"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结构对齐的深度模型水印算法</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1D26DFAB-F5DD-4B4C-8E8E-9C14E9C5A494}"/>
              </a:ext>
            </a:extLst>
          </p:cNvPr>
          <p:cNvSpPr/>
          <p:nvPr/>
        </p:nvSpPr>
        <p:spPr>
          <a:xfrm>
            <a:off x="1502322" y="1538589"/>
            <a:ext cx="7724479" cy="5020085"/>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a:extLst>
              <a:ext uri="{FF2B5EF4-FFF2-40B4-BE49-F238E27FC236}">
                <a16:creationId xmlns:a16="http://schemas.microsoft.com/office/drawing/2014/main" id="{F0FB36D1-817B-4A4E-9A4A-EF32C720C114}"/>
              </a:ext>
            </a:extLst>
          </p:cNvPr>
          <p:cNvPicPr>
            <a:picLocks noChangeAspect="1"/>
          </p:cNvPicPr>
          <p:nvPr/>
        </p:nvPicPr>
        <p:blipFill>
          <a:blip r:embed="rId3"/>
          <a:stretch>
            <a:fillRect/>
          </a:stretch>
        </p:blipFill>
        <p:spPr>
          <a:xfrm>
            <a:off x="1992497" y="1615508"/>
            <a:ext cx="6562165" cy="2497585"/>
          </a:xfrm>
          <a:prstGeom prst="rect">
            <a:avLst/>
          </a:prstGeom>
        </p:spPr>
      </p:pic>
      <p:sp>
        <p:nvSpPr>
          <p:cNvPr id="9" name="文本框 8">
            <a:extLst>
              <a:ext uri="{FF2B5EF4-FFF2-40B4-BE49-F238E27FC236}">
                <a16:creationId xmlns:a16="http://schemas.microsoft.com/office/drawing/2014/main" id="{223454A1-1564-428C-9630-6B5B36C5FC0D}"/>
              </a:ext>
            </a:extLst>
          </p:cNvPr>
          <p:cNvSpPr txBox="1"/>
          <p:nvPr/>
        </p:nvSpPr>
        <p:spPr>
          <a:xfrm>
            <a:off x="1748876" y="4133851"/>
            <a:ext cx="3058610" cy="307777"/>
          </a:xfrm>
          <a:prstGeom prst="rect">
            <a:avLst/>
          </a:prstGeom>
          <a:noFill/>
        </p:spPr>
        <p:txBody>
          <a:bodyPr wrap="square">
            <a:spAutoFit/>
          </a:bodyPr>
          <a:lstStyle/>
          <a:p>
            <a:pPr marL="285750" indent="-285750">
              <a:buFont typeface="Wingdings" panose="05000000000000000000" pitchFamily="2" charset="2"/>
              <a:buChar char="n"/>
            </a:pPr>
            <a:r>
              <a:rPr lang="zh-CN" altLang="en-US" sz="1400" b="1" dirty="0">
                <a:solidFill>
                  <a:prstClr val="black"/>
                </a:solidFill>
                <a:latin typeface="微软雅黑" panose="020B0503020204020204" pitchFamily="34" charset="-122"/>
                <a:ea typeface="微软雅黑" panose="020B0503020204020204" pitchFamily="34" charset="-122"/>
              </a:rPr>
              <a:t>编码器和结构提取器</a:t>
            </a:r>
          </a:p>
        </p:txBody>
      </p:sp>
      <p:sp>
        <p:nvSpPr>
          <p:cNvPr id="10" name="文本框 9">
            <a:extLst>
              <a:ext uri="{FF2B5EF4-FFF2-40B4-BE49-F238E27FC236}">
                <a16:creationId xmlns:a16="http://schemas.microsoft.com/office/drawing/2014/main" id="{F5B78660-5E16-42C7-8693-2707841FD5BC}"/>
              </a:ext>
            </a:extLst>
          </p:cNvPr>
          <p:cNvSpPr txBox="1"/>
          <p:nvPr/>
        </p:nvSpPr>
        <p:spPr>
          <a:xfrm>
            <a:off x="1795208" y="4446791"/>
            <a:ext cx="3258832" cy="1669496"/>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采用 </a:t>
            </a:r>
            <a:r>
              <a:rPr lang="en-US" altLang="zh-CN"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RGB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值表示水印信息</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lgn="just">
              <a:lnSpc>
                <a:spcPct val="150000"/>
              </a:lnSpc>
              <a:buFont typeface="Wingdings" panose="05000000000000000000" pitchFamily="2" charset="2"/>
              <a:buChar char="Ø"/>
            </a:pP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结构提取器要提取的结构可以</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因具体任务而异</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，默认使用</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Sobel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算法提取全局边缘作为结构区域</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lgn="just">
              <a:lnSpc>
                <a:spcPct val="150000"/>
              </a:lnSpc>
              <a:buFont typeface="Wingdings" panose="05000000000000000000" pitchFamily="2" charset="2"/>
              <a:buChar char="Ø"/>
            </a:pP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1" name="文本框 10">
            <a:extLst>
              <a:ext uri="{FF2B5EF4-FFF2-40B4-BE49-F238E27FC236}">
                <a16:creationId xmlns:a16="http://schemas.microsoft.com/office/drawing/2014/main" id="{99F9D9F4-E923-4920-8244-0029046199AD}"/>
              </a:ext>
            </a:extLst>
          </p:cNvPr>
          <p:cNvSpPr txBox="1"/>
          <p:nvPr/>
        </p:nvSpPr>
        <p:spPr>
          <a:xfrm>
            <a:off x="5254077" y="4130158"/>
            <a:ext cx="3153122" cy="307777"/>
          </a:xfrm>
          <a:prstGeom prst="rect">
            <a:avLst/>
          </a:prstGeom>
          <a:noFill/>
        </p:spPr>
        <p:txBody>
          <a:bodyPr wrap="square">
            <a:spAutoFit/>
          </a:bodyPr>
          <a:lstStyle/>
          <a:p>
            <a:pPr marL="285750" indent="-285750">
              <a:buFont typeface="Wingdings" panose="05000000000000000000" pitchFamily="2" charset="2"/>
              <a:buChar char="n"/>
            </a:pPr>
            <a:r>
              <a:rPr lang="zh-CN" altLang="en-US" sz="1400" b="1" dirty="0">
                <a:solidFill>
                  <a:prstClr val="black"/>
                </a:solidFill>
                <a:latin typeface="微软雅黑" panose="020B0503020204020204" pitchFamily="34" charset="-122"/>
                <a:ea typeface="微软雅黑" panose="020B0503020204020204" pitchFamily="34" charset="-122"/>
              </a:rPr>
              <a:t>结构对齐的深度模型水印算法</a:t>
            </a:r>
          </a:p>
        </p:txBody>
      </p:sp>
      <p:sp>
        <p:nvSpPr>
          <p:cNvPr id="12" name="文本框 11">
            <a:extLst>
              <a:ext uri="{FF2B5EF4-FFF2-40B4-BE49-F238E27FC236}">
                <a16:creationId xmlns:a16="http://schemas.microsoft.com/office/drawing/2014/main" id="{56DC9A1E-D320-4C52-966F-B0C18C725C38}"/>
              </a:ext>
            </a:extLst>
          </p:cNvPr>
          <p:cNvSpPr txBox="1"/>
          <p:nvPr/>
        </p:nvSpPr>
        <p:spPr>
          <a:xfrm>
            <a:off x="5292176" y="4437935"/>
            <a:ext cx="1599987" cy="697820"/>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嵌入损失：</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lnSpc>
                <a:spcPct val="150000"/>
              </a:lnSpc>
              <a:buFont typeface="Wingdings" panose="05000000000000000000" pitchFamily="2" charset="2"/>
              <a:buChar char="Ø"/>
            </a:pP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提取损失：</a:t>
            </a:r>
          </a:p>
        </p:txBody>
      </p:sp>
      <p:pic>
        <p:nvPicPr>
          <p:cNvPr id="13" name="图片 12">
            <a:extLst>
              <a:ext uri="{FF2B5EF4-FFF2-40B4-BE49-F238E27FC236}">
                <a16:creationId xmlns:a16="http://schemas.microsoft.com/office/drawing/2014/main" id="{E72E52E1-FA8B-4FAB-903A-77FD11A19324}"/>
              </a:ext>
            </a:extLst>
          </p:cNvPr>
          <p:cNvPicPr>
            <a:picLocks noChangeAspect="1"/>
          </p:cNvPicPr>
          <p:nvPr/>
        </p:nvPicPr>
        <p:blipFill>
          <a:blip r:embed="rId4"/>
          <a:stretch>
            <a:fillRect/>
          </a:stretch>
        </p:blipFill>
        <p:spPr>
          <a:xfrm>
            <a:off x="6632187" y="4486759"/>
            <a:ext cx="1775012" cy="338978"/>
          </a:xfrm>
          <a:prstGeom prst="rect">
            <a:avLst/>
          </a:prstGeom>
        </p:spPr>
      </p:pic>
      <p:pic>
        <p:nvPicPr>
          <p:cNvPr id="14" name="图片 13">
            <a:extLst>
              <a:ext uri="{FF2B5EF4-FFF2-40B4-BE49-F238E27FC236}">
                <a16:creationId xmlns:a16="http://schemas.microsoft.com/office/drawing/2014/main" id="{F17A888E-18F9-4B9F-966D-826976186045}"/>
              </a:ext>
            </a:extLst>
          </p:cNvPr>
          <p:cNvPicPr>
            <a:picLocks noChangeAspect="1"/>
          </p:cNvPicPr>
          <p:nvPr/>
        </p:nvPicPr>
        <p:blipFill>
          <a:blip r:embed="rId5"/>
          <a:stretch>
            <a:fillRect/>
          </a:stretch>
        </p:blipFill>
        <p:spPr>
          <a:xfrm>
            <a:off x="6463538" y="4793503"/>
            <a:ext cx="2635624" cy="388618"/>
          </a:xfrm>
          <a:prstGeom prst="rect">
            <a:avLst/>
          </a:prstGeom>
        </p:spPr>
      </p:pic>
      <p:pic>
        <p:nvPicPr>
          <p:cNvPr id="15" name="图片 14">
            <a:extLst>
              <a:ext uri="{FF2B5EF4-FFF2-40B4-BE49-F238E27FC236}">
                <a16:creationId xmlns:a16="http://schemas.microsoft.com/office/drawing/2014/main" id="{4665AFB6-4341-42E9-9A41-67DE3C7A09A2}"/>
              </a:ext>
            </a:extLst>
          </p:cNvPr>
          <p:cNvPicPr>
            <a:picLocks noChangeAspect="1"/>
          </p:cNvPicPr>
          <p:nvPr/>
        </p:nvPicPr>
        <p:blipFill>
          <a:blip r:embed="rId6"/>
          <a:stretch>
            <a:fillRect/>
          </a:stretch>
        </p:blipFill>
        <p:spPr>
          <a:xfrm>
            <a:off x="5894465" y="5139541"/>
            <a:ext cx="2614966" cy="821774"/>
          </a:xfrm>
          <a:prstGeom prst="rect">
            <a:avLst/>
          </a:prstGeom>
        </p:spPr>
      </p:pic>
      <p:sp>
        <p:nvSpPr>
          <p:cNvPr id="16" name="文本框 15">
            <a:extLst>
              <a:ext uri="{FF2B5EF4-FFF2-40B4-BE49-F238E27FC236}">
                <a16:creationId xmlns:a16="http://schemas.microsoft.com/office/drawing/2014/main" id="{3EC607DD-D220-427C-9ECB-4492AAB546F6}"/>
              </a:ext>
            </a:extLst>
          </p:cNvPr>
          <p:cNvSpPr txBox="1"/>
          <p:nvPr/>
        </p:nvSpPr>
        <p:spPr>
          <a:xfrm>
            <a:off x="1795208" y="5807427"/>
            <a:ext cx="3058610" cy="307777"/>
          </a:xfrm>
          <a:prstGeom prst="rect">
            <a:avLst/>
          </a:prstGeom>
          <a:noFill/>
        </p:spPr>
        <p:txBody>
          <a:bodyPr wrap="square">
            <a:spAutoFit/>
          </a:bodyPr>
          <a:lstStyle/>
          <a:p>
            <a:pPr marL="285750" indent="-285750">
              <a:buFont typeface="Wingdings" panose="05000000000000000000" pitchFamily="2" charset="2"/>
              <a:buChar char="n"/>
            </a:pPr>
            <a:r>
              <a:rPr lang="zh-CN" altLang="en-US" sz="1400" b="1" dirty="0">
                <a:solidFill>
                  <a:prstClr val="black"/>
                </a:solidFill>
                <a:latin typeface="微软雅黑" panose="020B0503020204020204" pitchFamily="34" charset="-122"/>
                <a:ea typeface="微软雅黑" panose="020B0503020204020204" pitchFamily="34" charset="-122"/>
              </a:rPr>
              <a:t>增量训练策略</a:t>
            </a:r>
          </a:p>
        </p:txBody>
      </p:sp>
      <p:sp>
        <p:nvSpPr>
          <p:cNvPr id="17" name="文本框 16">
            <a:extLst>
              <a:ext uri="{FF2B5EF4-FFF2-40B4-BE49-F238E27FC236}">
                <a16:creationId xmlns:a16="http://schemas.microsoft.com/office/drawing/2014/main" id="{71B4A8E1-46D9-4FEA-BE7A-BBEB1EC5C67B}"/>
              </a:ext>
            </a:extLst>
          </p:cNvPr>
          <p:cNvSpPr txBox="1"/>
          <p:nvPr/>
        </p:nvSpPr>
        <p:spPr>
          <a:xfrm>
            <a:off x="1784104" y="6061962"/>
            <a:ext cx="4580964" cy="374654"/>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在数据增广层中</a:t>
            </a:r>
            <a:r>
              <a:rPr lang="zh-CN" altLang="en-US"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逐个添加</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增广操作</a:t>
            </a:r>
          </a:p>
        </p:txBody>
      </p:sp>
      <p:pic>
        <p:nvPicPr>
          <p:cNvPr id="18" name="图片 17">
            <a:extLst>
              <a:ext uri="{FF2B5EF4-FFF2-40B4-BE49-F238E27FC236}">
                <a16:creationId xmlns:a16="http://schemas.microsoft.com/office/drawing/2014/main" id="{5B1C7E6F-6CD8-4B3F-A24C-8FAE648761AF}"/>
              </a:ext>
            </a:extLst>
          </p:cNvPr>
          <p:cNvPicPr>
            <a:picLocks noChangeAspect="1"/>
          </p:cNvPicPr>
          <p:nvPr/>
        </p:nvPicPr>
        <p:blipFill>
          <a:blip r:embed="rId7"/>
          <a:stretch>
            <a:fillRect/>
          </a:stretch>
        </p:blipFill>
        <p:spPr>
          <a:xfrm>
            <a:off x="6104010" y="6031261"/>
            <a:ext cx="2072820" cy="310923"/>
          </a:xfrm>
          <a:prstGeom prst="rect">
            <a:avLst/>
          </a:prstGeom>
          <a:ln>
            <a:solidFill>
              <a:srgbClr val="C00000"/>
            </a:solidFill>
          </a:ln>
        </p:spPr>
      </p:pic>
    </p:spTree>
    <p:extLst>
      <p:ext uri="{BB962C8B-B14F-4D97-AF65-F5344CB8AC3E}">
        <p14:creationId xmlns:p14="http://schemas.microsoft.com/office/powerpoint/2010/main" val="2078163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2158542" y="-1843218"/>
            <a:ext cx="591950" cy="491288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复合鲁棒的图像处理模型水印</a:t>
            </a:r>
          </a:p>
        </p:txBody>
      </p:sp>
      <p:sp>
        <p:nvSpPr>
          <p:cNvPr id="6" name="矩形 5">
            <a:extLst>
              <a:ext uri="{FF2B5EF4-FFF2-40B4-BE49-F238E27FC236}">
                <a16:creationId xmlns:a16="http://schemas.microsoft.com/office/drawing/2014/main" id="{F4C1392A-F8DE-48A2-B9F6-1E243D9ADD3A}"/>
              </a:ext>
            </a:extLst>
          </p:cNvPr>
          <p:cNvSpPr/>
          <p:nvPr/>
        </p:nvSpPr>
        <p:spPr>
          <a:xfrm>
            <a:off x="195318" y="1346384"/>
            <a:ext cx="3333175"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实验列表</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0DDBDDF4-682D-4A6B-82CF-06145208A640}"/>
              </a:ext>
            </a:extLst>
          </p:cNvPr>
          <p:cNvSpPr txBox="1"/>
          <p:nvPr/>
        </p:nvSpPr>
        <p:spPr>
          <a:xfrm>
            <a:off x="1783954" y="1944446"/>
            <a:ext cx="3152200"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-1</a:t>
            </a:r>
            <a:r>
              <a:rPr lang="zh-CN" altLang="en-US" sz="1600" dirty="0">
                <a:solidFill>
                  <a:schemeClr val="bg1"/>
                </a:solidFill>
                <a:latin typeface="微软雅黑" panose="020B0503020204020204" pitchFamily="34" charset="-122"/>
                <a:ea typeface="微软雅黑" panose="020B0503020204020204" pitchFamily="34" charset="-122"/>
              </a:rPr>
              <a:t>：和基准方法的对比实验</a:t>
            </a:r>
          </a:p>
        </p:txBody>
      </p:sp>
      <p:sp>
        <p:nvSpPr>
          <p:cNvPr id="8" name="文本框 7">
            <a:extLst>
              <a:ext uri="{FF2B5EF4-FFF2-40B4-BE49-F238E27FC236}">
                <a16:creationId xmlns:a16="http://schemas.microsoft.com/office/drawing/2014/main" id="{E4AEC749-8DD9-4074-A536-090FE679E629}"/>
              </a:ext>
            </a:extLst>
          </p:cNvPr>
          <p:cNvSpPr txBox="1"/>
          <p:nvPr/>
        </p:nvSpPr>
        <p:spPr>
          <a:xfrm>
            <a:off x="1663868" y="2351240"/>
            <a:ext cx="3613597" cy="307777"/>
          </a:xfrm>
          <a:prstGeom prst="rect">
            <a:avLst/>
          </a:prstGeom>
          <a:noFill/>
        </p:spPr>
        <p:txBody>
          <a:bodyPr wrap="square">
            <a:spAutoFit/>
          </a:bodyPr>
          <a:lstStyle/>
          <a:p>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包括嵌入提取的能力、对多重攻击的鲁棒性</a:t>
            </a:r>
          </a:p>
        </p:txBody>
      </p:sp>
      <p:sp>
        <p:nvSpPr>
          <p:cNvPr id="9" name="文本框 8">
            <a:extLst>
              <a:ext uri="{FF2B5EF4-FFF2-40B4-BE49-F238E27FC236}">
                <a16:creationId xmlns:a16="http://schemas.microsoft.com/office/drawing/2014/main" id="{E10C1786-8265-4E7E-8AC5-F342F51179C3}"/>
              </a:ext>
            </a:extLst>
          </p:cNvPr>
          <p:cNvSpPr txBox="1"/>
          <p:nvPr/>
        </p:nvSpPr>
        <p:spPr>
          <a:xfrm>
            <a:off x="5525906" y="1944446"/>
            <a:ext cx="1936321"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-2</a:t>
            </a:r>
            <a:r>
              <a:rPr lang="zh-CN" altLang="en-US" sz="1600" dirty="0">
                <a:solidFill>
                  <a:schemeClr val="bg1"/>
                </a:solidFill>
                <a:latin typeface="微软雅黑" panose="020B0503020204020204" pitchFamily="34" charset="-122"/>
                <a:ea typeface="微软雅黑" panose="020B0503020204020204" pitchFamily="34" charset="-122"/>
              </a:rPr>
              <a:t>：消融实验</a:t>
            </a:r>
          </a:p>
        </p:txBody>
      </p:sp>
      <p:sp>
        <p:nvSpPr>
          <p:cNvPr id="10" name="文本框 9">
            <a:extLst>
              <a:ext uri="{FF2B5EF4-FFF2-40B4-BE49-F238E27FC236}">
                <a16:creationId xmlns:a16="http://schemas.microsoft.com/office/drawing/2014/main" id="{48C46D5E-1251-4A2E-82A9-0C5AC6071D64}"/>
              </a:ext>
            </a:extLst>
          </p:cNvPr>
          <p:cNvSpPr txBox="1"/>
          <p:nvPr/>
        </p:nvSpPr>
        <p:spPr>
          <a:xfrm>
            <a:off x="5474036" y="2351240"/>
            <a:ext cx="3610574" cy="307777"/>
          </a:xfrm>
          <a:prstGeom prst="rect">
            <a:avLst/>
          </a:prstGeom>
          <a:noFill/>
        </p:spPr>
        <p:txBody>
          <a:bodyPr wrap="square">
            <a:spAutoFit/>
          </a:bodyPr>
          <a:lstStyle/>
          <a:p>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超参设置、增广设置以及增量训练的影响</a:t>
            </a:r>
          </a:p>
        </p:txBody>
      </p:sp>
      <p:sp>
        <p:nvSpPr>
          <p:cNvPr id="11" name="文本框 10">
            <a:extLst>
              <a:ext uri="{FF2B5EF4-FFF2-40B4-BE49-F238E27FC236}">
                <a16:creationId xmlns:a16="http://schemas.microsoft.com/office/drawing/2014/main" id="{9A623F82-C0CF-4872-93F9-572EA0C4B189}"/>
              </a:ext>
            </a:extLst>
          </p:cNvPr>
          <p:cNvSpPr txBox="1"/>
          <p:nvPr/>
        </p:nvSpPr>
        <p:spPr>
          <a:xfrm>
            <a:off x="1783952" y="2846900"/>
            <a:ext cx="1936320"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-3</a:t>
            </a:r>
            <a:r>
              <a:rPr lang="zh-CN" altLang="en-US" sz="1600" dirty="0">
                <a:solidFill>
                  <a:schemeClr val="bg1"/>
                </a:solidFill>
                <a:latin typeface="微软雅黑" panose="020B0503020204020204" pitchFamily="34" charset="-122"/>
                <a:ea typeface="微软雅黑" panose="020B0503020204020204" pitchFamily="34" charset="-122"/>
              </a:rPr>
              <a:t>：泛化能力</a:t>
            </a:r>
          </a:p>
        </p:txBody>
      </p:sp>
      <p:sp>
        <p:nvSpPr>
          <p:cNvPr id="12" name="文本框 11">
            <a:extLst>
              <a:ext uri="{FF2B5EF4-FFF2-40B4-BE49-F238E27FC236}">
                <a16:creationId xmlns:a16="http://schemas.microsoft.com/office/drawing/2014/main" id="{84444321-A593-4DDA-93F8-F996422F542A}"/>
              </a:ext>
            </a:extLst>
          </p:cNvPr>
          <p:cNvSpPr txBox="1"/>
          <p:nvPr/>
        </p:nvSpPr>
        <p:spPr>
          <a:xfrm>
            <a:off x="1663868" y="3185454"/>
            <a:ext cx="3054692" cy="307777"/>
          </a:xfrm>
          <a:prstGeom prst="rect">
            <a:avLst/>
          </a:prstGeom>
          <a:noFill/>
        </p:spPr>
        <p:txBody>
          <a:bodyPr wrap="square">
            <a:spAutoFit/>
          </a:bodyPr>
          <a:lstStyle/>
          <a:p>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本方法在不同任务上的性能表现</a:t>
            </a:r>
          </a:p>
        </p:txBody>
      </p:sp>
      <p:sp>
        <p:nvSpPr>
          <p:cNvPr id="13" name="矩形 12">
            <a:extLst>
              <a:ext uri="{FF2B5EF4-FFF2-40B4-BE49-F238E27FC236}">
                <a16:creationId xmlns:a16="http://schemas.microsoft.com/office/drawing/2014/main" id="{4926C669-10F0-49D9-A256-BEE9B7495192}"/>
              </a:ext>
            </a:extLst>
          </p:cNvPr>
          <p:cNvSpPr/>
          <p:nvPr/>
        </p:nvSpPr>
        <p:spPr>
          <a:xfrm>
            <a:off x="1415226" y="1747466"/>
            <a:ext cx="7724479" cy="1838415"/>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文本框 13">
            <a:extLst>
              <a:ext uri="{FF2B5EF4-FFF2-40B4-BE49-F238E27FC236}">
                <a16:creationId xmlns:a16="http://schemas.microsoft.com/office/drawing/2014/main" id="{FA5E2B44-27E1-4E1A-9291-CB4216395C16}"/>
              </a:ext>
            </a:extLst>
          </p:cNvPr>
          <p:cNvSpPr txBox="1"/>
          <p:nvPr/>
        </p:nvSpPr>
        <p:spPr>
          <a:xfrm>
            <a:off x="5532167" y="2850927"/>
            <a:ext cx="2103331"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-4</a:t>
            </a:r>
            <a:r>
              <a:rPr lang="zh-CN" altLang="en-US" sz="1600" dirty="0">
                <a:solidFill>
                  <a:schemeClr val="bg1"/>
                </a:solidFill>
                <a:latin typeface="微软雅黑" panose="020B0503020204020204" pitchFamily="34" charset="-122"/>
                <a:ea typeface="微软雅黑" panose="020B0503020204020204" pitchFamily="34" charset="-122"/>
              </a:rPr>
              <a:t>：其他鲁棒性</a:t>
            </a:r>
          </a:p>
        </p:txBody>
      </p:sp>
      <p:sp>
        <p:nvSpPr>
          <p:cNvPr id="15" name="文本框 14">
            <a:extLst>
              <a:ext uri="{FF2B5EF4-FFF2-40B4-BE49-F238E27FC236}">
                <a16:creationId xmlns:a16="http://schemas.microsoft.com/office/drawing/2014/main" id="{64CFA0D3-868F-4945-A283-6BBC9C04E732}"/>
              </a:ext>
            </a:extLst>
          </p:cNvPr>
          <p:cNvSpPr txBox="1"/>
          <p:nvPr/>
        </p:nvSpPr>
        <p:spPr>
          <a:xfrm>
            <a:off x="5474035" y="3185454"/>
            <a:ext cx="3610575" cy="307777"/>
          </a:xfrm>
          <a:prstGeom prst="rect">
            <a:avLst/>
          </a:prstGeom>
          <a:noFill/>
        </p:spPr>
        <p:txBody>
          <a:bodyPr wrap="square">
            <a:spAutoFit/>
          </a:bodyPr>
          <a:lstStyle/>
          <a:p>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包括其他数据预处理以及其他的自适应攻击</a:t>
            </a:r>
          </a:p>
        </p:txBody>
      </p:sp>
      <p:sp>
        <p:nvSpPr>
          <p:cNvPr id="16" name="矩形 15">
            <a:extLst>
              <a:ext uri="{FF2B5EF4-FFF2-40B4-BE49-F238E27FC236}">
                <a16:creationId xmlns:a16="http://schemas.microsoft.com/office/drawing/2014/main" id="{4F22EE6B-AFD4-4EA6-BCAC-B6A8B629EEDA}"/>
              </a:ext>
            </a:extLst>
          </p:cNvPr>
          <p:cNvSpPr/>
          <p:nvPr/>
        </p:nvSpPr>
        <p:spPr>
          <a:xfrm>
            <a:off x="195317" y="3853757"/>
            <a:ext cx="3333175"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实验设置</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B3E42382-2D43-4860-8F0C-72414BC3F002}"/>
              </a:ext>
            </a:extLst>
          </p:cNvPr>
          <p:cNvSpPr/>
          <p:nvPr/>
        </p:nvSpPr>
        <p:spPr>
          <a:xfrm>
            <a:off x="1415225" y="4254839"/>
            <a:ext cx="7724479" cy="2303841"/>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文本框 17">
            <a:extLst>
              <a:ext uri="{FF2B5EF4-FFF2-40B4-BE49-F238E27FC236}">
                <a16:creationId xmlns:a16="http://schemas.microsoft.com/office/drawing/2014/main" id="{A6BCE245-D742-44F2-9F72-FCEB06B681AA}"/>
              </a:ext>
            </a:extLst>
          </p:cNvPr>
          <p:cNvSpPr txBox="1"/>
          <p:nvPr/>
        </p:nvSpPr>
        <p:spPr>
          <a:xfrm>
            <a:off x="1663868" y="4421041"/>
            <a:ext cx="1383052" cy="338554"/>
          </a:xfrm>
          <a:prstGeom prst="rect">
            <a:avLst/>
          </a:prstGeom>
          <a:solidFill>
            <a:srgbClr val="2F5597"/>
          </a:solidFill>
        </p:spPr>
        <p:txBody>
          <a:bodyPr wrap="square">
            <a:spAutoFit/>
          </a:bodyPr>
          <a:lstStyle/>
          <a:p>
            <a:pPr marL="285750" indent="-285750">
              <a:buFont typeface="Wingdings" panose="05000000000000000000" pitchFamily="2" charset="2"/>
              <a:buChar char="p"/>
            </a:pPr>
            <a:r>
              <a:rPr lang="zh-CN" altLang="en-US" sz="1600" dirty="0">
                <a:solidFill>
                  <a:schemeClr val="bg1"/>
                </a:solidFill>
                <a:latin typeface="微软雅黑" panose="020B0503020204020204" pitchFamily="34" charset="-122"/>
                <a:ea typeface="微软雅黑" panose="020B0503020204020204" pitchFamily="34" charset="-122"/>
              </a:rPr>
              <a:t>不同任务</a:t>
            </a:r>
          </a:p>
        </p:txBody>
      </p:sp>
      <p:sp>
        <p:nvSpPr>
          <p:cNvPr id="19" name="矩形 18">
            <a:extLst>
              <a:ext uri="{FF2B5EF4-FFF2-40B4-BE49-F238E27FC236}">
                <a16:creationId xmlns:a16="http://schemas.microsoft.com/office/drawing/2014/main" id="{6FF07848-4BCD-4F4F-BE3C-B0E30C7AA5FD}"/>
              </a:ext>
            </a:extLst>
          </p:cNvPr>
          <p:cNvSpPr/>
          <p:nvPr/>
        </p:nvSpPr>
        <p:spPr>
          <a:xfrm>
            <a:off x="1614127" y="4796394"/>
            <a:ext cx="3489963" cy="374654"/>
          </a:xfrm>
          <a:prstGeom prst="rect">
            <a:avLst/>
          </a:prstGeom>
        </p:spPr>
        <p:txBody>
          <a:bodyPr wrap="square">
            <a:spAutoFit/>
          </a:bodyPr>
          <a:lstStyle/>
          <a:p>
            <a:pPr>
              <a:lnSpc>
                <a:spcPct val="150000"/>
              </a:lnSpc>
            </a:pP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去雨、去骨、肖像素描生成（</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APG</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p>
        </p:txBody>
      </p:sp>
      <p:sp>
        <p:nvSpPr>
          <p:cNvPr id="20" name="文本框 19">
            <a:extLst>
              <a:ext uri="{FF2B5EF4-FFF2-40B4-BE49-F238E27FC236}">
                <a16:creationId xmlns:a16="http://schemas.microsoft.com/office/drawing/2014/main" id="{46FA152C-6891-4779-9B76-2D5E030A6CFD}"/>
              </a:ext>
            </a:extLst>
          </p:cNvPr>
          <p:cNvSpPr txBox="1"/>
          <p:nvPr/>
        </p:nvSpPr>
        <p:spPr>
          <a:xfrm>
            <a:off x="5104090" y="4421041"/>
            <a:ext cx="1383052" cy="338554"/>
          </a:xfrm>
          <a:prstGeom prst="rect">
            <a:avLst/>
          </a:prstGeom>
          <a:solidFill>
            <a:srgbClr val="2F5597"/>
          </a:solidFill>
        </p:spPr>
        <p:txBody>
          <a:bodyPr wrap="square">
            <a:spAutoFit/>
          </a:bodyPr>
          <a:lstStyle/>
          <a:p>
            <a:pPr marL="285750" indent="-285750">
              <a:buFont typeface="Wingdings" panose="05000000000000000000" pitchFamily="2" charset="2"/>
              <a:buChar char="p"/>
            </a:pPr>
            <a:r>
              <a:rPr lang="zh-CN" altLang="en-US" sz="1600" dirty="0">
                <a:solidFill>
                  <a:schemeClr val="bg1"/>
                </a:solidFill>
                <a:latin typeface="微软雅黑" panose="020B0503020204020204" pitchFamily="34" charset="-122"/>
                <a:ea typeface="微软雅黑" panose="020B0503020204020204" pitchFamily="34" charset="-122"/>
              </a:rPr>
              <a:t>超参设置</a:t>
            </a:r>
          </a:p>
        </p:txBody>
      </p:sp>
      <p:sp>
        <p:nvSpPr>
          <p:cNvPr id="21" name="矩形 20">
            <a:extLst>
              <a:ext uri="{FF2B5EF4-FFF2-40B4-BE49-F238E27FC236}">
                <a16:creationId xmlns:a16="http://schemas.microsoft.com/office/drawing/2014/main" id="{E1C1A09F-E16E-4062-8A1F-77D5C8DEEE7E}"/>
              </a:ext>
            </a:extLst>
          </p:cNvPr>
          <p:cNvSpPr/>
          <p:nvPr/>
        </p:nvSpPr>
        <p:spPr>
          <a:xfrm>
            <a:off x="5054349" y="4759595"/>
            <a:ext cx="3897993" cy="1667316"/>
          </a:xfrm>
          <a:prstGeom prst="rect">
            <a:avLst/>
          </a:prstGeom>
        </p:spPr>
        <p:txBody>
          <a:bodyPr wrap="square">
            <a:spAutoFit/>
          </a:bodyPr>
          <a:lstStyle/>
          <a:p>
            <a:pPr marL="285750" indent="-285750">
              <a:lnSpc>
                <a:spcPct val="150000"/>
              </a:lnSpc>
              <a:buFont typeface="Wingdings" panose="05000000000000000000" pitchFamily="2" charset="2"/>
              <a:buChar char="Ø"/>
            </a:pP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颜色步长 𝑡 设置为 </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20</a:t>
            </a:r>
          </a:p>
          <a:p>
            <a:pPr marL="285750" indent="-285750">
              <a:lnSpc>
                <a:spcPct val="150000"/>
              </a:lnSpc>
              <a:buFont typeface="Wingdings" panose="05000000000000000000" pitchFamily="2" charset="2"/>
              <a:buChar char="Ø"/>
            </a:pP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𝜆</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𝜆</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𝜆</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3,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𝜆</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默认全部设为 </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 𝜆</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2 = 0</a:t>
            </a:r>
          </a:p>
          <a:p>
            <a:pPr marL="285750" indent="-285750">
              <a:lnSpc>
                <a:spcPct val="150000"/>
              </a:lnSpc>
              <a:buFont typeface="Wingdings" panose="05000000000000000000" pitchFamily="2" charset="2"/>
              <a:buChar char="Ø"/>
            </a:pP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默认情况下，旋转范围为 </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[−90∘, 90∘]</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，裁剪大小从 </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[64, 256]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中随机选择，调整大小范围为</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[1/2, 2]</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2" name="文本框 21">
            <a:extLst>
              <a:ext uri="{FF2B5EF4-FFF2-40B4-BE49-F238E27FC236}">
                <a16:creationId xmlns:a16="http://schemas.microsoft.com/office/drawing/2014/main" id="{AE913185-ECA6-4610-A4B7-45B18AC03E1C}"/>
              </a:ext>
            </a:extLst>
          </p:cNvPr>
          <p:cNvSpPr txBox="1"/>
          <p:nvPr/>
        </p:nvSpPr>
        <p:spPr>
          <a:xfrm>
            <a:off x="1663868" y="5323495"/>
            <a:ext cx="1383052" cy="338554"/>
          </a:xfrm>
          <a:prstGeom prst="rect">
            <a:avLst/>
          </a:prstGeom>
          <a:solidFill>
            <a:srgbClr val="2F5597"/>
          </a:solidFill>
        </p:spPr>
        <p:txBody>
          <a:bodyPr wrap="square">
            <a:spAutoFit/>
          </a:bodyPr>
          <a:lstStyle/>
          <a:p>
            <a:pPr marL="285750" indent="-285750">
              <a:buFont typeface="Wingdings" panose="05000000000000000000" pitchFamily="2" charset="2"/>
              <a:buChar char="p"/>
            </a:pPr>
            <a:r>
              <a:rPr lang="zh-CN" altLang="en-US" sz="1600" dirty="0">
                <a:solidFill>
                  <a:schemeClr val="bg1"/>
                </a:solidFill>
                <a:latin typeface="微软雅黑" panose="020B0503020204020204" pitchFamily="34" charset="-122"/>
                <a:ea typeface="微软雅黑" panose="020B0503020204020204" pitchFamily="34" charset="-122"/>
              </a:rPr>
              <a:t>评估标准</a:t>
            </a:r>
          </a:p>
        </p:txBody>
      </p:sp>
      <p:sp>
        <p:nvSpPr>
          <p:cNvPr id="23" name="矩形 22">
            <a:extLst>
              <a:ext uri="{FF2B5EF4-FFF2-40B4-BE49-F238E27FC236}">
                <a16:creationId xmlns:a16="http://schemas.microsoft.com/office/drawing/2014/main" id="{66CEE03E-74A7-4177-A8CA-AB503B45F826}"/>
              </a:ext>
            </a:extLst>
          </p:cNvPr>
          <p:cNvSpPr/>
          <p:nvPr/>
        </p:nvSpPr>
        <p:spPr>
          <a:xfrm>
            <a:off x="1614127" y="5698848"/>
            <a:ext cx="3489963" cy="700000"/>
          </a:xfrm>
          <a:prstGeom prst="rect">
            <a:avLst/>
          </a:prstGeom>
        </p:spPr>
        <p:txBody>
          <a:bodyPr wrap="square">
            <a:spAutoFit/>
          </a:bodyPr>
          <a:lstStyle/>
          <a:p>
            <a:pPr marL="285750" indent="-285750">
              <a:lnSpc>
                <a:spcPct val="150000"/>
              </a:lnSpc>
              <a:buFont typeface="Wingdings" panose="05000000000000000000" pitchFamily="2" charset="2"/>
              <a:buChar char="Ø"/>
            </a:pP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视觉质量：</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PSNR</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SSIM</a:t>
            </a:r>
          </a:p>
          <a:p>
            <a:pPr marL="285750" indent="-285750">
              <a:lnSpc>
                <a:spcPct val="150000"/>
              </a:lnSpc>
              <a:buFont typeface="Wingdings" panose="05000000000000000000" pitchFamily="2" charset="2"/>
              <a:buChar char="Ø"/>
            </a:pP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颜色误差</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|&lt;10 </a:t>
            </a:r>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视为成功提取</a:t>
            </a:r>
          </a:p>
        </p:txBody>
      </p:sp>
    </p:spTree>
    <p:extLst>
      <p:ext uri="{BB962C8B-B14F-4D97-AF65-F5344CB8AC3E}">
        <p14:creationId xmlns:p14="http://schemas.microsoft.com/office/powerpoint/2010/main" val="24445432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2158542" y="-1843218"/>
            <a:ext cx="591950" cy="491288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复合鲁棒的图像处理模型水印</a:t>
            </a:r>
          </a:p>
        </p:txBody>
      </p:sp>
      <p:sp>
        <p:nvSpPr>
          <p:cNvPr id="6" name="矩形 5">
            <a:extLst>
              <a:ext uri="{FF2B5EF4-FFF2-40B4-BE49-F238E27FC236}">
                <a16:creationId xmlns:a16="http://schemas.microsoft.com/office/drawing/2014/main" id="{D9590C48-A514-4B9F-9B62-5FBE1513FCBA}"/>
              </a:ext>
            </a:extLst>
          </p:cNvPr>
          <p:cNvSpPr/>
          <p:nvPr/>
        </p:nvSpPr>
        <p:spPr>
          <a:xfrm>
            <a:off x="313266" y="1334388"/>
            <a:ext cx="3333175"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实验结果</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F94E5F62-FA97-4A72-BBAA-054EE7E34E5A}"/>
              </a:ext>
            </a:extLst>
          </p:cNvPr>
          <p:cNvSpPr/>
          <p:nvPr/>
        </p:nvSpPr>
        <p:spPr>
          <a:xfrm>
            <a:off x="1533175" y="1726717"/>
            <a:ext cx="7724479" cy="4668440"/>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文本框 7">
            <a:extLst>
              <a:ext uri="{FF2B5EF4-FFF2-40B4-BE49-F238E27FC236}">
                <a16:creationId xmlns:a16="http://schemas.microsoft.com/office/drawing/2014/main" id="{67500220-C9F4-4DF3-BBE5-A8C658A8BCF9}"/>
              </a:ext>
            </a:extLst>
          </p:cNvPr>
          <p:cNvSpPr txBox="1"/>
          <p:nvPr/>
        </p:nvSpPr>
        <p:spPr>
          <a:xfrm>
            <a:off x="1839460" y="1858569"/>
            <a:ext cx="4480658"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-1</a:t>
            </a:r>
            <a:r>
              <a:rPr lang="zh-CN" altLang="en-US" sz="1600" dirty="0">
                <a:solidFill>
                  <a:schemeClr val="bg1"/>
                </a:solidFill>
                <a:latin typeface="微软雅黑" panose="020B0503020204020204" pitchFamily="34" charset="-122"/>
                <a:ea typeface="微软雅黑" panose="020B0503020204020204" pitchFamily="34" charset="-122"/>
              </a:rPr>
              <a:t>：和基准方法的对比实验</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嵌入提取能力</a:t>
            </a:r>
          </a:p>
        </p:txBody>
      </p:sp>
      <p:pic>
        <p:nvPicPr>
          <p:cNvPr id="9" name="图片 8">
            <a:extLst>
              <a:ext uri="{FF2B5EF4-FFF2-40B4-BE49-F238E27FC236}">
                <a16:creationId xmlns:a16="http://schemas.microsoft.com/office/drawing/2014/main" id="{97816E5C-C627-43BD-AA24-6E068003D2DC}"/>
              </a:ext>
            </a:extLst>
          </p:cNvPr>
          <p:cNvPicPr>
            <a:picLocks noChangeAspect="1"/>
          </p:cNvPicPr>
          <p:nvPr/>
        </p:nvPicPr>
        <p:blipFill>
          <a:blip r:embed="rId3"/>
          <a:stretch>
            <a:fillRect/>
          </a:stretch>
        </p:blipFill>
        <p:spPr>
          <a:xfrm>
            <a:off x="2420829" y="2390581"/>
            <a:ext cx="5492014" cy="1100412"/>
          </a:xfrm>
          <a:prstGeom prst="rect">
            <a:avLst/>
          </a:prstGeom>
        </p:spPr>
      </p:pic>
      <p:pic>
        <p:nvPicPr>
          <p:cNvPr id="10" name="图片 9">
            <a:extLst>
              <a:ext uri="{FF2B5EF4-FFF2-40B4-BE49-F238E27FC236}">
                <a16:creationId xmlns:a16="http://schemas.microsoft.com/office/drawing/2014/main" id="{AFE7914C-F4A1-4743-B634-202294AEFD71}"/>
              </a:ext>
            </a:extLst>
          </p:cNvPr>
          <p:cNvPicPr>
            <a:picLocks noChangeAspect="1"/>
          </p:cNvPicPr>
          <p:nvPr/>
        </p:nvPicPr>
        <p:blipFill>
          <a:blip r:embed="rId4"/>
          <a:stretch>
            <a:fillRect/>
          </a:stretch>
        </p:blipFill>
        <p:spPr>
          <a:xfrm>
            <a:off x="2267773" y="3513990"/>
            <a:ext cx="5798125" cy="1847850"/>
          </a:xfrm>
          <a:prstGeom prst="rect">
            <a:avLst/>
          </a:prstGeom>
        </p:spPr>
      </p:pic>
      <p:sp>
        <p:nvSpPr>
          <p:cNvPr id="11" name="文本框 10">
            <a:extLst>
              <a:ext uri="{FF2B5EF4-FFF2-40B4-BE49-F238E27FC236}">
                <a16:creationId xmlns:a16="http://schemas.microsoft.com/office/drawing/2014/main" id="{81E1BD48-8727-4FF1-9B7E-8B10AA4C365C}"/>
              </a:ext>
            </a:extLst>
          </p:cNvPr>
          <p:cNvSpPr txBox="1"/>
          <p:nvPr/>
        </p:nvSpPr>
        <p:spPr>
          <a:xfrm>
            <a:off x="2012640" y="5145555"/>
            <a:ext cx="6947519" cy="1346331"/>
          </a:xfrm>
          <a:prstGeom prst="rect">
            <a:avLst/>
          </a:prstGeom>
        </p:spPr>
        <p:txBody>
          <a:bodyPr wrap="square">
            <a:spAutoFit/>
          </a:bodyPr>
          <a:lstStyle>
            <a:defPPr>
              <a:defRPr lang="en-US"/>
            </a:defPPr>
            <a:lvl1pPr marL="285750" indent="-285750">
              <a:lnSpc>
                <a:spcPct val="150000"/>
              </a:lnSpc>
              <a:buFont typeface="Wingdings" panose="05000000000000000000" pitchFamily="2" charset="2"/>
              <a:buChar char="Ø"/>
              <a:defRPr sz="1400">
                <a:latin typeface="Times New Roman" panose="02020603050405020304" pitchFamily="18" charset="0"/>
                <a:ea typeface="楷体" panose="02010609060101010101" pitchFamily="49" charset="-122"/>
                <a:cs typeface="Times New Roman" panose="02020603050405020304" pitchFamily="18" charset="0"/>
              </a:defRPr>
            </a:lvl1pPr>
          </a:lstStyle>
          <a:p>
            <a:pPr marL="0" indent="0">
              <a:buNone/>
            </a:pPr>
            <a:r>
              <a:rPr lang="en-US" altLang="zh-CN" dirty="0">
                <a:solidFill>
                  <a:srgbClr val="C00000"/>
                </a:solidFill>
              </a:rPr>
              <a:t>【</a:t>
            </a:r>
            <a:r>
              <a:rPr lang="zh-CN" altLang="en-US" dirty="0">
                <a:solidFill>
                  <a:srgbClr val="C00000"/>
                </a:solidFill>
              </a:rPr>
              <a:t>结论</a:t>
            </a:r>
            <a:r>
              <a:rPr lang="en-US" altLang="zh-CN" dirty="0">
                <a:solidFill>
                  <a:srgbClr val="C00000"/>
                </a:solidFill>
              </a:rPr>
              <a:t>】</a:t>
            </a:r>
          </a:p>
          <a:p>
            <a:pPr marL="0" indent="0">
              <a:buNone/>
            </a:pPr>
            <a:r>
              <a:rPr lang="zh-CN" altLang="en-US" dirty="0"/>
              <a:t>本方法可以保证带水印图像的</a:t>
            </a:r>
            <a:r>
              <a:rPr lang="zh-CN" altLang="en-US" b="1" dirty="0">
                <a:solidFill>
                  <a:srgbClr val="C00000"/>
                </a:solidFill>
              </a:rPr>
              <a:t>高视觉质量</a:t>
            </a:r>
            <a:r>
              <a:rPr lang="zh-CN" altLang="en-US" dirty="0"/>
              <a:t>（</a:t>
            </a:r>
            <a:r>
              <a:rPr lang="en-US" altLang="zh-CN" sz="1400" dirty="0"/>
              <a:t>PSNR 37.86 vs 39.98</a:t>
            </a:r>
            <a:r>
              <a:rPr lang="zh-CN" altLang="en-US" sz="1400" dirty="0"/>
              <a:t>；</a:t>
            </a:r>
            <a:r>
              <a:rPr lang="en-US" altLang="zh-CN" sz="1400" dirty="0"/>
              <a:t>SSIM 0.97 vs 0.99</a:t>
            </a:r>
            <a:r>
              <a:rPr lang="zh-CN" altLang="en-US" dirty="0"/>
              <a:t>），同时，从未经数据预处理和经过数据预处理的图像中</a:t>
            </a:r>
            <a:r>
              <a:rPr lang="zh-CN" altLang="en-US" b="1" dirty="0">
                <a:solidFill>
                  <a:srgbClr val="C00000"/>
                </a:solidFill>
              </a:rPr>
              <a:t>均能提取</a:t>
            </a:r>
            <a:r>
              <a:rPr lang="zh-CN" altLang="en-US" dirty="0"/>
              <a:t>出对应隐藏的水印。</a:t>
            </a:r>
            <a:br>
              <a:rPr lang="zh-CN" altLang="en-US" dirty="0"/>
            </a:br>
            <a:endParaRPr lang="zh-CN" altLang="en-US" dirty="0"/>
          </a:p>
        </p:txBody>
      </p:sp>
    </p:spTree>
    <p:extLst>
      <p:ext uri="{BB962C8B-B14F-4D97-AF65-F5344CB8AC3E}">
        <p14:creationId xmlns:p14="http://schemas.microsoft.com/office/powerpoint/2010/main" val="2275414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10DA80A3-F083-4669-BB6F-4AD448162502}"/>
              </a:ext>
            </a:extLst>
          </p:cNvPr>
          <p:cNvSpPr/>
          <p:nvPr/>
        </p:nvSpPr>
        <p:spPr>
          <a:xfrm>
            <a:off x="6451741" y="4092561"/>
            <a:ext cx="442968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dirty="0">
                <a:solidFill>
                  <a:srgbClr val="C19859">
                    <a:lumMod val="50000"/>
                  </a:srgbClr>
                </a:solidFill>
                <a:latin typeface="微软雅黑" panose="020B0503020204020204" pitchFamily="34" charset="-122"/>
                <a:ea typeface="微软雅黑" panose="020B0503020204020204" pitchFamily="34" charset="-122"/>
                <a:sym typeface="+mn-lt"/>
              </a:rPr>
              <a:t>2020.12</a:t>
            </a:r>
            <a:r>
              <a:rPr lang="zh-CN" altLang="en-US" sz="1600" b="1" dirty="0">
                <a:solidFill>
                  <a:srgbClr val="C19859">
                    <a:lumMod val="50000"/>
                  </a:srgbClr>
                </a:solidFill>
                <a:latin typeface="微软雅黑" panose="020B0503020204020204" pitchFamily="34" charset="-122"/>
                <a:ea typeface="微软雅黑" panose="020B0503020204020204" pitchFamily="34" charset="-122"/>
                <a:sym typeface="+mn-lt"/>
              </a:rPr>
              <a:t>年中国信通院</a:t>
            </a:r>
            <a:r>
              <a:rPr lang="en-US" altLang="zh-CN" sz="1600" b="1" dirty="0">
                <a:solidFill>
                  <a:srgbClr val="C19859">
                    <a:lumMod val="50000"/>
                  </a:srgbClr>
                </a:solidFill>
                <a:latin typeface="微软雅黑" panose="020B0503020204020204" pitchFamily="34" charset="-122"/>
                <a:ea typeface="微软雅黑" panose="020B0503020204020204" pitchFamily="34" charset="-122"/>
                <a:sym typeface="+mn-lt"/>
              </a:rPr>
              <a:t>《</a:t>
            </a:r>
            <a:r>
              <a:rPr lang="zh-CN" altLang="en-US" sz="1600" b="1" dirty="0">
                <a:solidFill>
                  <a:srgbClr val="C19859">
                    <a:lumMod val="50000"/>
                  </a:srgbClr>
                </a:solidFill>
                <a:latin typeface="微软雅黑" panose="020B0503020204020204" pitchFamily="34" charset="-122"/>
                <a:ea typeface="微软雅黑" panose="020B0503020204020204" pitchFamily="34" charset="-122"/>
                <a:sym typeface="+mn-lt"/>
              </a:rPr>
              <a:t>人工智能安全框架</a:t>
            </a:r>
            <a:r>
              <a:rPr lang="en-US" altLang="zh-CN" sz="1600" b="1" dirty="0">
                <a:solidFill>
                  <a:srgbClr val="C19859">
                    <a:lumMod val="50000"/>
                  </a:srgbClr>
                </a:solidFill>
                <a:latin typeface="微软雅黑" panose="020B0503020204020204" pitchFamily="34" charset="-122"/>
                <a:ea typeface="微软雅黑" panose="020B0503020204020204" pitchFamily="34" charset="-122"/>
                <a:sym typeface="+mn-lt"/>
              </a:rPr>
              <a:t>》</a:t>
            </a:r>
            <a:r>
              <a:rPr lang="zh-CN" altLang="en-US" sz="1600" b="1" dirty="0">
                <a:solidFill>
                  <a:srgbClr val="C19859">
                    <a:lumMod val="50000"/>
                  </a:srgbClr>
                </a:solidFill>
                <a:latin typeface="微软雅黑" panose="020B0503020204020204" pitchFamily="34" charset="-122"/>
                <a:ea typeface="微软雅黑" panose="020B0503020204020204" pitchFamily="34" charset="-122"/>
                <a:sym typeface="+mn-lt"/>
              </a:rPr>
              <a:t> </a:t>
            </a:r>
          </a:p>
        </p:txBody>
      </p:sp>
      <p:grpSp>
        <p:nvGrpSpPr>
          <p:cNvPr id="9" name="组合 8">
            <a:extLst>
              <a:ext uri="{FF2B5EF4-FFF2-40B4-BE49-F238E27FC236}">
                <a16:creationId xmlns:a16="http://schemas.microsoft.com/office/drawing/2014/main" id="{E92A38C6-97C0-473C-B37F-468910DDFC4C}"/>
              </a:ext>
            </a:extLst>
          </p:cNvPr>
          <p:cNvGrpSpPr/>
          <p:nvPr/>
        </p:nvGrpSpPr>
        <p:grpSpPr>
          <a:xfrm>
            <a:off x="1116404" y="2857589"/>
            <a:ext cx="6788512" cy="2956541"/>
            <a:chOff x="406457" y="3180394"/>
            <a:chExt cx="6788512" cy="2956541"/>
          </a:xfrm>
        </p:grpSpPr>
        <p:sp>
          <p:nvSpPr>
            <p:cNvPr id="10" name="椭圆形标注 21">
              <a:extLst>
                <a:ext uri="{FF2B5EF4-FFF2-40B4-BE49-F238E27FC236}">
                  <a16:creationId xmlns:a16="http://schemas.microsoft.com/office/drawing/2014/main" id="{855DEA7E-5BED-450A-8794-E4B60D1E23F4}"/>
                </a:ext>
              </a:extLst>
            </p:cNvPr>
            <p:cNvSpPr/>
            <p:nvPr/>
          </p:nvSpPr>
          <p:spPr bwMode="auto">
            <a:xfrm>
              <a:off x="3923928" y="4767170"/>
              <a:ext cx="3271041" cy="1369765"/>
            </a:xfrm>
            <a:prstGeom prst="wedgeEllipseCallout">
              <a:avLst>
                <a:gd name="adj1" fmla="val -79769"/>
                <a:gd name="adj2" fmla="val -93555"/>
              </a:avLst>
            </a:prstGeom>
            <a:noFill/>
            <a:ln w="9525" cap="flat" cmpd="sng" algn="ctr">
              <a:solidFill>
                <a:srgbClr val="23387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rPr>
                <a:t>创新是引领发展的第一动力，</a:t>
              </a:r>
              <a:endParaRPr kumimoji="0" lang="en-US" altLang="zh-CN" sz="18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rPr>
                <a:t>保护知识产权就是保护创新。</a:t>
              </a:r>
              <a:endParaRPr kumimoji="0" lang="zh-CN" altLang="en-US" sz="24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AC7D109D-A06A-463B-B170-2614D57303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3180394"/>
              <a:ext cx="2241843" cy="1889676"/>
            </a:xfrm>
            <a:prstGeom prst="rect">
              <a:avLst/>
            </a:prstGeom>
          </p:spPr>
        </p:pic>
        <p:sp>
          <p:nvSpPr>
            <p:cNvPr id="12" name="矩形 11">
              <a:extLst>
                <a:ext uri="{FF2B5EF4-FFF2-40B4-BE49-F238E27FC236}">
                  <a16:creationId xmlns:a16="http://schemas.microsoft.com/office/drawing/2014/main" id="{2A94E10E-D595-4AD9-A6B3-0F1008F22CA7}"/>
                </a:ext>
              </a:extLst>
            </p:cNvPr>
            <p:cNvSpPr/>
            <p:nvPr/>
          </p:nvSpPr>
          <p:spPr>
            <a:xfrm>
              <a:off x="406457" y="5060036"/>
              <a:ext cx="279606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C19859">
                      <a:lumMod val="50000"/>
                    </a:srgbClr>
                  </a:solidFill>
                  <a:effectLst/>
                  <a:uLnTx/>
                  <a:uFillTx/>
                  <a:latin typeface="微软雅黑" panose="020B0503020204020204" pitchFamily="34" charset="-122"/>
                  <a:ea typeface="微软雅黑" panose="020B0503020204020204" pitchFamily="34" charset="-122"/>
                </a:rPr>
                <a:t>2020</a:t>
              </a:r>
              <a:r>
                <a:rPr kumimoji="0" lang="zh-CN" altLang="en-US" sz="1600" b="1" i="0" u="none" strike="noStrike" kern="1200" cap="none" spc="0" normalizeH="0" baseline="0" noProof="0" dirty="0">
                  <a:ln>
                    <a:noFill/>
                  </a:ln>
                  <a:solidFill>
                    <a:srgbClr val="C19859">
                      <a:lumMod val="50000"/>
                    </a:srgbClr>
                  </a:solidFill>
                  <a:effectLst/>
                  <a:uLnTx/>
                  <a:uFillTx/>
                  <a:latin typeface="微软雅黑" panose="020B0503020204020204" pitchFamily="34" charset="-122"/>
                  <a:ea typeface="微软雅黑" panose="020B0503020204020204" pitchFamily="34" charset="-122"/>
                </a:rPr>
                <a:t>年</a:t>
              </a:r>
              <a:r>
                <a:rPr kumimoji="0" lang="en-US" altLang="zh-CN" sz="1600" b="1" i="0" u="none" strike="noStrike" kern="1200" cap="none" spc="0" normalizeH="0" baseline="0" noProof="0" dirty="0">
                  <a:ln>
                    <a:noFill/>
                  </a:ln>
                  <a:solidFill>
                    <a:srgbClr val="C19859">
                      <a:lumMod val="50000"/>
                    </a:srgbClr>
                  </a:solidFill>
                  <a:effectLst/>
                  <a:uLnTx/>
                  <a:uFillTx/>
                  <a:latin typeface="微软雅黑" panose="020B0503020204020204" pitchFamily="34" charset="-122"/>
                  <a:ea typeface="微软雅黑" panose="020B0503020204020204" pitchFamily="34" charset="-122"/>
                </a:rPr>
                <a:t>11</a:t>
              </a:r>
              <a:r>
                <a:rPr kumimoji="0" lang="zh-CN" altLang="en-US" sz="1600" b="1" i="0" u="none" strike="noStrike" kern="1200" cap="none" spc="0" normalizeH="0" baseline="0" noProof="0" dirty="0">
                  <a:ln>
                    <a:noFill/>
                  </a:ln>
                  <a:solidFill>
                    <a:srgbClr val="C19859">
                      <a:lumMod val="50000"/>
                    </a:srgbClr>
                  </a:solidFill>
                  <a:effectLst/>
                  <a:uLnTx/>
                  <a:uFillTx/>
                  <a:latin typeface="微软雅黑" panose="020B0503020204020204" pitchFamily="34" charset="-122"/>
                  <a:ea typeface="微软雅黑" panose="020B0503020204020204" pitchFamily="34" charset="-122"/>
                </a:rPr>
                <a:t>月</a:t>
              </a:r>
              <a:r>
                <a:rPr kumimoji="0" lang="en-US" altLang="zh-CN" sz="1600" b="1" i="0" u="none" strike="noStrike" kern="1200" cap="none" spc="0" normalizeH="0" baseline="0" noProof="0" dirty="0">
                  <a:ln>
                    <a:noFill/>
                  </a:ln>
                  <a:solidFill>
                    <a:srgbClr val="C19859">
                      <a:lumMod val="50000"/>
                    </a:srgbClr>
                  </a:solidFill>
                  <a:effectLst/>
                  <a:uLnTx/>
                  <a:uFillTx/>
                  <a:latin typeface="微软雅黑" panose="020B0503020204020204" pitchFamily="34" charset="-122"/>
                  <a:ea typeface="微软雅黑" panose="020B0503020204020204" pitchFamily="34" charset="-122"/>
                </a:rPr>
                <a:t>23</a:t>
              </a:r>
              <a:r>
                <a:rPr kumimoji="0" lang="zh-CN" altLang="en-US" sz="1600" b="1" i="0" u="none" strike="noStrike" kern="1200" cap="none" spc="0" normalizeH="0" baseline="0" noProof="0" dirty="0">
                  <a:ln>
                    <a:noFill/>
                  </a:ln>
                  <a:solidFill>
                    <a:srgbClr val="C19859">
                      <a:lumMod val="50000"/>
                    </a:srgbClr>
                  </a:solidFill>
                  <a:effectLst/>
                  <a:uLnTx/>
                  <a:uFillTx/>
                  <a:latin typeface="微软雅黑" panose="020B0503020204020204" pitchFamily="34" charset="-122"/>
                  <a:ea typeface="微软雅黑" panose="020B0503020204020204" pitchFamily="34" charset="-122"/>
                </a:rPr>
                <a:t>日中央政治局第二十五次集体学习</a:t>
              </a:r>
            </a:p>
          </p:txBody>
        </p:sp>
      </p:grpSp>
      <p:sp>
        <p:nvSpPr>
          <p:cNvPr id="13" name="矩形 12">
            <a:extLst>
              <a:ext uri="{FF2B5EF4-FFF2-40B4-BE49-F238E27FC236}">
                <a16:creationId xmlns:a16="http://schemas.microsoft.com/office/drawing/2014/main" id="{CC7409A7-07E5-478A-B810-757467AE3F20}"/>
              </a:ext>
            </a:extLst>
          </p:cNvPr>
          <p:cNvSpPr/>
          <p:nvPr/>
        </p:nvSpPr>
        <p:spPr>
          <a:xfrm>
            <a:off x="1983531" y="5933051"/>
            <a:ext cx="8424936" cy="369332"/>
          </a:xfrm>
          <a:prstGeom prst="rect">
            <a:avLst/>
          </a:prstGeom>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zh-CN" altLang="zh-CN"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如何保护深度学习模型的知识产权成为了保障人工智能良性发展的关键问题</a:t>
            </a:r>
            <a:endParaRPr kumimoji="0" lang="en-US" altLang="zh-CN"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p:txBody>
      </p:sp>
      <p:grpSp>
        <p:nvGrpSpPr>
          <p:cNvPr id="14" name="组合 13">
            <a:extLst>
              <a:ext uri="{FF2B5EF4-FFF2-40B4-BE49-F238E27FC236}">
                <a16:creationId xmlns:a16="http://schemas.microsoft.com/office/drawing/2014/main" id="{B873191F-2C9D-4888-A9C8-E72967487A3F}"/>
              </a:ext>
            </a:extLst>
          </p:cNvPr>
          <p:cNvGrpSpPr/>
          <p:nvPr/>
        </p:nvGrpSpPr>
        <p:grpSpPr>
          <a:xfrm>
            <a:off x="908586" y="1073903"/>
            <a:ext cx="4536504" cy="1230593"/>
            <a:chOff x="536139" y="2736007"/>
            <a:chExt cx="5076056" cy="1296144"/>
          </a:xfrm>
        </p:grpSpPr>
        <p:sp>
          <p:nvSpPr>
            <p:cNvPr id="15" name="圆角矩形 3">
              <a:extLst>
                <a:ext uri="{FF2B5EF4-FFF2-40B4-BE49-F238E27FC236}">
                  <a16:creationId xmlns:a16="http://schemas.microsoft.com/office/drawing/2014/main" id="{F8027AFB-C3DC-4A27-B083-DCE76BF7D72C}"/>
                </a:ext>
              </a:extLst>
            </p:cNvPr>
            <p:cNvSpPr/>
            <p:nvPr/>
          </p:nvSpPr>
          <p:spPr bwMode="auto">
            <a:xfrm>
              <a:off x="536139" y="2736007"/>
              <a:ext cx="5076056" cy="1296144"/>
            </a:xfrm>
            <a:prstGeom prst="roundRect">
              <a:avLst/>
            </a:prstGeom>
            <a:solidFill>
              <a:srgbClr val="002060"/>
            </a:solidFill>
            <a:ln w="3175" cmpd="sng">
              <a:solidFill>
                <a:schemeClr val="bg1"/>
              </a:solidFill>
              <a:miter lim="800000"/>
              <a:headEnd/>
              <a:tailEnd/>
            </a:ln>
            <a:effectLst/>
          </p:spPr>
          <p:txBody>
            <a:bodyPr vert="horz" wrap="none" lIns="91440" tIns="45720" rIns="91440" bIns="45720" numCol="1" rtlCol="0" anchor="ctr" anchorCtr="0" compatLnSpc="1">
              <a:prstTxWarp prst="textNoShape">
                <a:avLst/>
              </a:prstTxWarp>
              <a:noAutofit/>
            </a:bodyPr>
            <a:lstStyle/>
            <a:p>
              <a:pPr marL="0" marR="0" indent="203200" algn="l" defTabSz="914400" rtl="0" eaLnBrk="0" fontAlgn="base" latinLnBrk="0" hangingPunct="0">
                <a:lnSpc>
                  <a:spcPct val="100000"/>
                </a:lnSpc>
                <a:spcBef>
                  <a:spcPct val="0"/>
                </a:spcBef>
                <a:spcAft>
                  <a:spcPct val="0"/>
                </a:spcAft>
                <a:buClrTx/>
                <a:buSzTx/>
                <a:buFontTx/>
                <a:buNone/>
                <a:tabLst/>
              </a:pPr>
              <a:endParaRPr kumimoji="0" lang="zh-CN" altLang="en-US" sz="1600" b="0" i="0" u="none" strike="noStrike" cap="none" normalizeH="0" baseline="0" dirty="0">
                <a:ln>
                  <a:noFill/>
                </a:ln>
                <a:solidFill>
                  <a:schemeClr val="bg2"/>
                </a:solidFill>
                <a:effectLst/>
                <a:latin typeface="微软雅黑" panose="020B0503020204020204" pitchFamily="34" charset="-122"/>
                <a:ea typeface="微软雅黑" panose="020B0503020204020204" pitchFamily="34" charset="-122"/>
                <a:cs typeface="Calibri" pitchFamily="34" charset="0"/>
              </a:endParaRPr>
            </a:p>
          </p:txBody>
        </p:sp>
        <p:sp>
          <p:nvSpPr>
            <p:cNvPr id="16" name="文本框 15">
              <a:extLst>
                <a:ext uri="{FF2B5EF4-FFF2-40B4-BE49-F238E27FC236}">
                  <a16:creationId xmlns:a16="http://schemas.microsoft.com/office/drawing/2014/main" id="{89A05696-9505-4B58-A99F-96879E58F712}"/>
                </a:ext>
              </a:extLst>
            </p:cNvPr>
            <p:cNvSpPr txBox="1"/>
            <p:nvPr/>
          </p:nvSpPr>
          <p:spPr>
            <a:xfrm>
              <a:off x="536139" y="2922414"/>
              <a:ext cx="4970583" cy="913678"/>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人工智能是引领未来的战略性技术</a:t>
              </a:r>
              <a:endParaRPr lang="en-US" altLang="zh-CN" b="1" dirty="0">
                <a:solidFill>
                  <a:schemeClr val="bg1"/>
                </a:solidFill>
                <a:latin typeface="微软雅黑" panose="020B0503020204020204" pitchFamily="34" charset="-122"/>
                <a:ea typeface="微软雅黑" panose="020B0503020204020204" pitchFamily="34" charset="-122"/>
              </a:endParaRPr>
            </a:p>
            <a:p>
              <a:r>
                <a:rPr lang="zh-CN" altLang="en-US" b="1" dirty="0">
                  <a:solidFill>
                    <a:schemeClr val="bg1"/>
                  </a:solidFill>
                  <a:latin typeface="微软雅黑" panose="020B0503020204020204" pitchFamily="34" charset="-122"/>
                  <a:ea typeface="微软雅黑" panose="020B0503020204020204" pitchFamily="34" charset="-122"/>
                </a:rPr>
                <a:t>人工智能是新一轮产业变革的核心驱动力</a:t>
              </a:r>
              <a:endParaRPr lang="en-US" altLang="zh-CN" b="1" dirty="0">
                <a:solidFill>
                  <a:schemeClr val="bg1"/>
                </a:solidFill>
                <a:latin typeface="微软雅黑" panose="020B0503020204020204" pitchFamily="34" charset="-122"/>
                <a:ea typeface="微软雅黑" panose="020B0503020204020204" pitchFamily="34" charset="-122"/>
              </a:endParaRPr>
            </a:p>
            <a:p>
              <a:r>
                <a:rPr lang="zh-CN" altLang="en-US" b="1" dirty="0">
                  <a:solidFill>
                    <a:schemeClr val="bg1"/>
                  </a:solidFill>
                  <a:latin typeface="微软雅黑" panose="020B0503020204020204" pitchFamily="34" charset="-122"/>
                  <a:ea typeface="微软雅黑" panose="020B0503020204020204" pitchFamily="34" charset="-122"/>
                </a:rPr>
                <a:t>确保人工智能安全、可靠、可控发展</a:t>
              </a:r>
            </a:p>
          </p:txBody>
        </p:sp>
      </p:grpSp>
      <p:sp>
        <p:nvSpPr>
          <p:cNvPr id="17" name="矩形 16">
            <a:extLst>
              <a:ext uri="{FF2B5EF4-FFF2-40B4-BE49-F238E27FC236}">
                <a16:creationId xmlns:a16="http://schemas.microsoft.com/office/drawing/2014/main" id="{3348EA9A-4DEC-4B13-BA23-6255B2D1DFC7}"/>
              </a:ext>
            </a:extLst>
          </p:cNvPr>
          <p:cNvSpPr/>
          <p:nvPr/>
        </p:nvSpPr>
        <p:spPr>
          <a:xfrm>
            <a:off x="1040032" y="2304875"/>
            <a:ext cx="4179349" cy="338554"/>
          </a:xfrm>
          <a:prstGeom prst="rect">
            <a:avLst/>
          </a:prstGeom>
        </p:spPr>
        <p:txBody>
          <a:bodyPr wrap="none">
            <a:spAutoFit/>
          </a:bodyPr>
          <a:lstStyle/>
          <a:p>
            <a:pPr lvl="0" algn="ctr"/>
            <a:r>
              <a:rPr kumimoji="0" lang="en-US" altLang="zh-CN" sz="1600" b="1" i="0" u="none" strike="noStrike" kern="1200" cap="none" spc="0" normalizeH="0" baseline="0" noProof="0" dirty="0">
                <a:ln>
                  <a:noFill/>
                </a:ln>
                <a:solidFill>
                  <a:srgbClr val="C19859">
                    <a:lumMod val="50000"/>
                  </a:srgbClr>
                </a:solidFill>
                <a:effectLst/>
                <a:uLnTx/>
                <a:uFillTx/>
                <a:latin typeface="微软雅黑" panose="020B0503020204020204" pitchFamily="34" charset="-122"/>
                <a:ea typeface="微软雅黑" panose="020B0503020204020204" pitchFamily="34" charset="-122"/>
              </a:rPr>
              <a:t>2017</a:t>
            </a:r>
            <a:r>
              <a:rPr kumimoji="0" lang="zh-CN" altLang="en-US" sz="1600" b="1" i="0" u="none" strike="noStrike" kern="1200" cap="none" spc="0" normalizeH="0" baseline="0" noProof="0" dirty="0">
                <a:ln>
                  <a:noFill/>
                </a:ln>
                <a:solidFill>
                  <a:srgbClr val="C19859">
                    <a:lumMod val="50000"/>
                  </a:srgbClr>
                </a:solidFill>
                <a:effectLst/>
                <a:uLnTx/>
                <a:uFillTx/>
                <a:latin typeface="微软雅黑" panose="020B0503020204020204" pitchFamily="34" charset="-122"/>
                <a:ea typeface="微软雅黑" panose="020B0503020204020204" pitchFamily="34" charset="-122"/>
              </a:rPr>
              <a:t>年国务院</a:t>
            </a:r>
            <a:r>
              <a:rPr kumimoji="0" lang="en-US" altLang="zh-CN" sz="1600" b="1" i="0" u="none" strike="noStrike" kern="1200" cap="none" spc="0" normalizeH="0" baseline="0" noProof="0" dirty="0">
                <a:ln>
                  <a:noFill/>
                </a:ln>
                <a:solidFill>
                  <a:srgbClr val="C19859">
                    <a:lumMod val="50000"/>
                  </a:srgbClr>
                </a:solidFill>
                <a:effectLst/>
                <a:uLnTx/>
                <a:uFillTx/>
                <a:latin typeface="微软雅黑" panose="020B0503020204020204" pitchFamily="34" charset="-122"/>
                <a:ea typeface="微软雅黑" panose="020B0503020204020204" pitchFamily="34" charset="-122"/>
              </a:rPr>
              <a:t>《</a:t>
            </a:r>
            <a:r>
              <a:rPr lang="zh-CN" altLang="en-US" sz="1600" b="1" dirty="0">
                <a:solidFill>
                  <a:srgbClr val="C19859">
                    <a:lumMod val="50000"/>
                  </a:srgbClr>
                </a:solidFill>
                <a:latin typeface="微软雅黑" panose="020B0503020204020204" pitchFamily="34" charset="-122"/>
                <a:ea typeface="微软雅黑" panose="020B0503020204020204" pitchFamily="34" charset="-122"/>
              </a:rPr>
              <a:t>新一代人工智能发展规划</a:t>
            </a:r>
            <a:r>
              <a:rPr lang="en-US" altLang="zh-CN" sz="1600" b="1" dirty="0">
                <a:solidFill>
                  <a:srgbClr val="C19859">
                    <a:lumMod val="50000"/>
                  </a:srgbClr>
                </a:solidFill>
                <a:latin typeface="微软雅黑" panose="020B0503020204020204" pitchFamily="34" charset="-122"/>
                <a:ea typeface="微软雅黑" panose="020B0503020204020204" pitchFamily="34" charset="-122"/>
              </a:rPr>
              <a:t>》</a:t>
            </a:r>
            <a:endParaRPr lang="zh-CN" altLang="en-US" sz="1600" b="1" dirty="0">
              <a:solidFill>
                <a:srgbClr val="C19859">
                  <a:lumMod val="50000"/>
                </a:srgbClr>
              </a:solidFill>
              <a:latin typeface="微软雅黑" panose="020B0503020204020204" pitchFamily="34" charset="-122"/>
              <a:ea typeface="微软雅黑" panose="020B0503020204020204" pitchFamily="34" charset="-122"/>
            </a:endParaRPr>
          </a:p>
        </p:txBody>
      </p:sp>
      <p:pic>
        <p:nvPicPr>
          <p:cNvPr id="18" name="图片 17">
            <a:extLst>
              <a:ext uri="{FF2B5EF4-FFF2-40B4-BE49-F238E27FC236}">
                <a16:creationId xmlns:a16="http://schemas.microsoft.com/office/drawing/2014/main" id="{99DD8322-7DE3-4FE3-B273-2C2B132364E3}"/>
              </a:ext>
            </a:extLst>
          </p:cNvPr>
          <p:cNvPicPr>
            <a:picLocks noChangeAspect="1"/>
          </p:cNvPicPr>
          <p:nvPr/>
        </p:nvPicPr>
        <p:blipFill rotWithShape="1">
          <a:blip r:embed="rId3"/>
          <a:srcRect l="23077"/>
          <a:stretch/>
        </p:blipFill>
        <p:spPr>
          <a:xfrm>
            <a:off x="6245908" y="899705"/>
            <a:ext cx="4433671" cy="3148894"/>
          </a:xfrm>
          <a:prstGeom prst="rect">
            <a:avLst/>
          </a:prstGeom>
        </p:spPr>
      </p:pic>
      <p:sp>
        <p:nvSpPr>
          <p:cNvPr id="19" name="流程图: 手动输入 5">
            <a:extLst>
              <a:ext uri="{FF2B5EF4-FFF2-40B4-BE49-F238E27FC236}">
                <a16:creationId xmlns:a16="http://schemas.microsoft.com/office/drawing/2014/main" id="{CAAAA566-F30C-4DA2-AE17-588F286BA4C2}"/>
              </a:ext>
            </a:extLst>
          </p:cNvPr>
          <p:cNvSpPr/>
          <p:nvPr/>
        </p:nvSpPr>
        <p:spPr>
          <a:xfrm rot="5400000">
            <a:off x="2571195" y="-2257634"/>
            <a:ext cx="591950" cy="574704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20" name="文本框 19">
            <a:extLst>
              <a:ext uri="{FF2B5EF4-FFF2-40B4-BE49-F238E27FC236}">
                <a16:creationId xmlns:a16="http://schemas.microsoft.com/office/drawing/2014/main" id="{27A76B19-E38E-4CBC-9AE2-677341083A3E}"/>
              </a:ext>
            </a:extLst>
          </p:cNvPr>
          <p:cNvSpPr txBox="1"/>
          <p:nvPr/>
        </p:nvSpPr>
        <p:spPr>
          <a:xfrm>
            <a:off x="168612" y="355683"/>
            <a:ext cx="5572546"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深度学习模型知识产权保护需求</a:t>
            </a:r>
          </a:p>
        </p:txBody>
      </p:sp>
    </p:spTree>
    <p:extLst>
      <p:ext uri="{BB962C8B-B14F-4D97-AF65-F5344CB8AC3E}">
        <p14:creationId xmlns:p14="http://schemas.microsoft.com/office/powerpoint/2010/main" val="2502117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2158542" y="-1843218"/>
            <a:ext cx="591950" cy="491288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复合鲁棒的图像处理模型水印</a:t>
            </a:r>
          </a:p>
        </p:txBody>
      </p:sp>
      <p:sp>
        <p:nvSpPr>
          <p:cNvPr id="6" name="矩形 5">
            <a:extLst>
              <a:ext uri="{FF2B5EF4-FFF2-40B4-BE49-F238E27FC236}">
                <a16:creationId xmlns:a16="http://schemas.microsoft.com/office/drawing/2014/main" id="{A878F5B1-AEAC-40F7-85A8-A73920AA6113}"/>
              </a:ext>
            </a:extLst>
          </p:cNvPr>
          <p:cNvSpPr/>
          <p:nvPr/>
        </p:nvSpPr>
        <p:spPr>
          <a:xfrm>
            <a:off x="329034" y="1334388"/>
            <a:ext cx="3333175"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实验结果</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39B5A89A-D4B4-4AD4-9054-20B904F4AA5A}"/>
              </a:ext>
            </a:extLst>
          </p:cNvPr>
          <p:cNvSpPr/>
          <p:nvPr/>
        </p:nvSpPr>
        <p:spPr>
          <a:xfrm>
            <a:off x="1548943" y="1726717"/>
            <a:ext cx="7724479" cy="4668440"/>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文本框 7">
            <a:extLst>
              <a:ext uri="{FF2B5EF4-FFF2-40B4-BE49-F238E27FC236}">
                <a16:creationId xmlns:a16="http://schemas.microsoft.com/office/drawing/2014/main" id="{AA5E7E7E-CD2E-4DD8-A180-EB27F5401623}"/>
              </a:ext>
            </a:extLst>
          </p:cNvPr>
          <p:cNvSpPr txBox="1"/>
          <p:nvPr/>
        </p:nvSpPr>
        <p:spPr>
          <a:xfrm>
            <a:off x="1855228" y="1858569"/>
            <a:ext cx="4283434"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-1</a:t>
            </a:r>
            <a:r>
              <a:rPr lang="zh-CN" altLang="en-US" sz="1600" dirty="0">
                <a:solidFill>
                  <a:schemeClr val="bg1"/>
                </a:solidFill>
                <a:latin typeface="微软雅黑" panose="020B0503020204020204" pitchFamily="34" charset="-122"/>
                <a:ea typeface="微软雅黑" panose="020B0503020204020204" pitchFamily="34" charset="-122"/>
              </a:rPr>
              <a:t>：和基准方法的对比实验</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抗多重攻击</a:t>
            </a:r>
          </a:p>
        </p:txBody>
      </p:sp>
      <p:pic>
        <p:nvPicPr>
          <p:cNvPr id="9" name="图片 8">
            <a:extLst>
              <a:ext uri="{FF2B5EF4-FFF2-40B4-BE49-F238E27FC236}">
                <a16:creationId xmlns:a16="http://schemas.microsoft.com/office/drawing/2014/main" id="{F0F188F4-4F41-415B-B9E3-2F2430ED86AC}"/>
              </a:ext>
            </a:extLst>
          </p:cNvPr>
          <p:cNvPicPr>
            <a:picLocks noChangeAspect="1"/>
          </p:cNvPicPr>
          <p:nvPr/>
        </p:nvPicPr>
        <p:blipFill>
          <a:blip r:embed="rId3"/>
          <a:stretch>
            <a:fillRect/>
          </a:stretch>
        </p:blipFill>
        <p:spPr>
          <a:xfrm>
            <a:off x="1889886" y="2366237"/>
            <a:ext cx="3466454" cy="2179791"/>
          </a:xfrm>
          <a:prstGeom prst="rect">
            <a:avLst/>
          </a:prstGeom>
        </p:spPr>
      </p:pic>
      <p:pic>
        <p:nvPicPr>
          <p:cNvPr id="10" name="图片 9">
            <a:extLst>
              <a:ext uri="{FF2B5EF4-FFF2-40B4-BE49-F238E27FC236}">
                <a16:creationId xmlns:a16="http://schemas.microsoft.com/office/drawing/2014/main" id="{D6B536CE-BB0D-4026-9E15-EF7229117558}"/>
              </a:ext>
            </a:extLst>
          </p:cNvPr>
          <p:cNvPicPr>
            <a:picLocks noChangeAspect="1"/>
          </p:cNvPicPr>
          <p:nvPr/>
        </p:nvPicPr>
        <p:blipFill>
          <a:blip r:embed="rId4"/>
          <a:stretch>
            <a:fillRect/>
          </a:stretch>
        </p:blipFill>
        <p:spPr>
          <a:xfrm>
            <a:off x="5411182" y="2355661"/>
            <a:ext cx="3466454" cy="2172437"/>
          </a:xfrm>
          <a:prstGeom prst="rect">
            <a:avLst/>
          </a:prstGeom>
        </p:spPr>
      </p:pic>
      <p:sp>
        <p:nvSpPr>
          <p:cNvPr id="11" name="文本框 10">
            <a:extLst>
              <a:ext uri="{FF2B5EF4-FFF2-40B4-BE49-F238E27FC236}">
                <a16:creationId xmlns:a16="http://schemas.microsoft.com/office/drawing/2014/main" id="{A415B39B-4911-4359-812E-8A021EF49FC1}"/>
              </a:ext>
            </a:extLst>
          </p:cNvPr>
          <p:cNvSpPr txBox="1"/>
          <p:nvPr/>
        </p:nvSpPr>
        <p:spPr>
          <a:xfrm>
            <a:off x="1937422" y="4589317"/>
            <a:ext cx="6947519" cy="1667316"/>
          </a:xfrm>
          <a:prstGeom prst="rect">
            <a:avLst/>
          </a:prstGeom>
        </p:spPr>
        <p:txBody>
          <a:bodyPr wrap="square">
            <a:spAutoFit/>
          </a:bodyPr>
          <a:lstStyle>
            <a:defPPr>
              <a:defRPr lang="en-US"/>
            </a:defPPr>
            <a:lvl1pPr marL="285750" indent="-285750">
              <a:lnSpc>
                <a:spcPct val="150000"/>
              </a:lnSpc>
              <a:buFont typeface="Wingdings" panose="05000000000000000000" pitchFamily="2" charset="2"/>
              <a:buChar char="Ø"/>
              <a:defRPr sz="1400">
                <a:latin typeface="Times New Roman" panose="02020603050405020304" pitchFamily="18" charset="0"/>
                <a:ea typeface="楷体" panose="02010609060101010101" pitchFamily="49" charset="-122"/>
                <a:cs typeface="Times New Roman" panose="02020603050405020304" pitchFamily="18" charset="0"/>
              </a:defRPr>
            </a:lvl1pPr>
          </a:lstStyle>
          <a:p>
            <a:pPr marL="0" indent="0">
              <a:buNone/>
            </a:pPr>
            <a:r>
              <a:rPr lang="en-US" altLang="zh-CN" dirty="0">
                <a:solidFill>
                  <a:srgbClr val="C00000"/>
                </a:solidFill>
              </a:rPr>
              <a:t>【</a:t>
            </a:r>
            <a:r>
              <a:rPr lang="zh-CN" altLang="en-US" dirty="0">
                <a:solidFill>
                  <a:srgbClr val="C00000"/>
                </a:solidFill>
              </a:rPr>
              <a:t>结论</a:t>
            </a:r>
            <a:r>
              <a:rPr lang="en-US" altLang="zh-CN" dirty="0">
                <a:solidFill>
                  <a:srgbClr val="C00000"/>
                </a:solidFill>
              </a:rPr>
              <a:t>】</a:t>
            </a:r>
          </a:p>
          <a:p>
            <a:r>
              <a:rPr lang="zh-CN" altLang="en-US" b="1" dirty="0">
                <a:solidFill>
                  <a:srgbClr val="C00000"/>
                </a:solidFill>
              </a:rPr>
              <a:t>没有</a:t>
            </a:r>
            <a:r>
              <a:rPr lang="zh-CN" altLang="en-US" dirty="0"/>
              <a:t>自适应攻击：在</a:t>
            </a:r>
            <a:r>
              <a:rPr lang="zh-CN" altLang="en-US" b="1" dirty="0">
                <a:solidFill>
                  <a:srgbClr val="C00000"/>
                </a:solidFill>
              </a:rPr>
              <a:t>有对抗训练</a:t>
            </a:r>
            <a:r>
              <a:rPr lang="zh-CN" altLang="en-US" dirty="0"/>
              <a:t>阶段时，本方法和基准方法都对不同的网络结构和损失函数下的窃取攻击</a:t>
            </a:r>
            <a:r>
              <a:rPr lang="zh-CN" altLang="en-US" b="1" dirty="0">
                <a:solidFill>
                  <a:srgbClr val="C00000"/>
                </a:solidFill>
              </a:rPr>
              <a:t>具有鲁棒性</a:t>
            </a:r>
            <a:r>
              <a:rPr lang="zh-CN" altLang="en-US" dirty="0"/>
              <a:t>。</a:t>
            </a:r>
            <a:endParaRPr lang="en-US" altLang="zh-CN" dirty="0"/>
          </a:p>
          <a:p>
            <a:r>
              <a:rPr lang="zh-CN" altLang="en-US" b="1" dirty="0">
                <a:solidFill>
                  <a:srgbClr val="C00000"/>
                </a:solidFill>
              </a:rPr>
              <a:t>有</a:t>
            </a:r>
            <a:r>
              <a:rPr lang="zh-CN" altLang="en-US" dirty="0"/>
              <a:t>自适应攻击：</a:t>
            </a:r>
            <a:r>
              <a:rPr lang="zh-CN" altLang="en-US" b="1" dirty="0">
                <a:solidFill>
                  <a:srgbClr val="C00000"/>
                </a:solidFill>
              </a:rPr>
              <a:t>本方法</a:t>
            </a:r>
            <a:r>
              <a:rPr lang="zh-CN" altLang="en-US" dirty="0"/>
              <a:t>在大多数场景中都</a:t>
            </a:r>
            <a:r>
              <a:rPr lang="zh-CN" altLang="en-US" b="1" dirty="0">
                <a:solidFill>
                  <a:srgbClr val="C00000"/>
                </a:solidFill>
              </a:rPr>
              <a:t>成功</a:t>
            </a:r>
            <a:r>
              <a:rPr lang="zh-CN" altLang="en-US" dirty="0"/>
              <a:t>，而</a:t>
            </a:r>
            <a:r>
              <a:rPr lang="zh-CN" altLang="en-US" b="1" dirty="0">
                <a:solidFill>
                  <a:srgbClr val="C00000"/>
                </a:solidFill>
              </a:rPr>
              <a:t>基准方法</a:t>
            </a:r>
            <a:r>
              <a:rPr lang="zh-CN" altLang="en-US" dirty="0"/>
              <a:t>中，无论替代模型使用的是何种网络结构或损失函数都</a:t>
            </a:r>
            <a:r>
              <a:rPr lang="zh-CN" altLang="en-US" b="1" dirty="0">
                <a:solidFill>
                  <a:srgbClr val="C00000"/>
                </a:solidFill>
              </a:rPr>
              <a:t>完全失败</a:t>
            </a:r>
            <a:r>
              <a:rPr lang="zh-CN" altLang="en-US" b="1" dirty="0"/>
              <a:t>。</a:t>
            </a:r>
          </a:p>
        </p:txBody>
      </p:sp>
    </p:spTree>
    <p:extLst>
      <p:ext uri="{BB962C8B-B14F-4D97-AF65-F5344CB8AC3E}">
        <p14:creationId xmlns:p14="http://schemas.microsoft.com/office/powerpoint/2010/main" val="41204351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2158542" y="-1843218"/>
            <a:ext cx="591950" cy="491288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复合鲁棒的图像处理模型水印</a:t>
            </a:r>
          </a:p>
        </p:txBody>
      </p:sp>
      <p:sp>
        <p:nvSpPr>
          <p:cNvPr id="6" name="矩形 5">
            <a:extLst>
              <a:ext uri="{FF2B5EF4-FFF2-40B4-BE49-F238E27FC236}">
                <a16:creationId xmlns:a16="http://schemas.microsoft.com/office/drawing/2014/main" id="{9590AE6E-222C-46D8-9845-8EA1EB6B54FE}"/>
              </a:ext>
            </a:extLst>
          </p:cNvPr>
          <p:cNvSpPr/>
          <p:nvPr/>
        </p:nvSpPr>
        <p:spPr>
          <a:xfrm>
            <a:off x="289617" y="1334388"/>
            <a:ext cx="3333175"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实验结果</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332FF9BE-6A80-4013-9995-7ABC26729805}"/>
              </a:ext>
            </a:extLst>
          </p:cNvPr>
          <p:cNvSpPr/>
          <p:nvPr/>
        </p:nvSpPr>
        <p:spPr>
          <a:xfrm>
            <a:off x="1509526" y="1726717"/>
            <a:ext cx="7724479" cy="4668440"/>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文本框 7">
            <a:extLst>
              <a:ext uri="{FF2B5EF4-FFF2-40B4-BE49-F238E27FC236}">
                <a16:creationId xmlns:a16="http://schemas.microsoft.com/office/drawing/2014/main" id="{5332F0E9-BA4D-4F4F-A0F4-6FA14AC64C2A}"/>
              </a:ext>
            </a:extLst>
          </p:cNvPr>
          <p:cNvSpPr txBox="1"/>
          <p:nvPr/>
        </p:nvSpPr>
        <p:spPr>
          <a:xfrm>
            <a:off x="1815811" y="1858569"/>
            <a:ext cx="3942775"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-1</a:t>
            </a:r>
            <a:r>
              <a:rPr lang="zh-CN" altLang="en-US" sz="1600" dirty="0">
                <a:solidFill>
                  <a:schemeClr val="bg1"/>
                </a:solidFill>
                <a:latin typeface="微软雅黑" panose="020B0503020204020204" pitchFamily="34" charset="-122"/>
                <a:ea typeface="微软雅黑" panose="020B0503020204020204" pitchFamily="34" charset="-122"/>
              </a:rPr>
              <a:t>：和基准方法的对比实验</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复杂度</a:t>
            </a:r>
          </a:p>
        </p:txBody>
      </p:sp>
      <p:sp>
        <p:nvSpPr>
          <p:cNvPr id="9" name="文本框 8">
            <a:extLst>
              <a:ext uri="{FF2B5EF4-FFF2-40B4-BE49-F238E27FC236}">
                <a16:creationId xmlns:a16="http://schemas.microsoft.com/office/drawing/2014/main" id="{9D0CD865-D003-43EC-A667-CA7CA4D10EF9}"/>
              </a:ext>
            </a:extLst>
          </p:cNvPr>
          <p:cNvSpPr txBox="1"/>
          <p:nvPr/>
        </p:nvSpPr>
        <p:spPr>
          <a:xfrm>
            <a:off x="6132820" y="2702764"/>
            <a:ext cx="2808235" cy="2959977"/>
          </a:xfrm>
          <a:prstGeom prst="rect">
            <a:avLst/>
          </a:prstGeom>
        </p:spPr>
        <p:txBody>
          <a:bodyPr wrap="square">
            <a:spAutoFit/>
          </a:bodyPr>
          <a:lstStyle>
            <a:defPPr>
              <a:defRPr lang="en-US"/>
            </a:defPPr>
            <a:lvl1pPr marL="285750" indent="-285750">
              <a:lnSpc>
                <a:spcPct val="150000"/>
              </a:lnSpc>
              <a:buFont typeface="Wingdings" panose="05000000000000000000" pitchFamily="2" charset="2"/>
              <a:buChar char="Ø"/>
              <a:defRPr sz="1400">
                <a:latin typeface="Times New Roman" panose="02020603050405020304" pitchFamily="18" charset="0"/>
                <a:ea typeface="楷体" panose="02010609060101010101" pitchFamily="49" charset="-122"/>
                <a:cs typeface="Times New Roman" panose="02020603050405020304" pitchFamily="18" charset="0"/>
              </a:defRPr>
            </a:lvl1pPr>
          </a:lstStyle>
          <a:p>
            <a:pPr marL="0" indent="0">
              <a:buNone/>
            </a:pPr>
            <a:r>
              <a:rPr lang="en-US" altLang="zh-CN" dirty="0">
                <a:solidFill>
                  <a:srgbClr val="C00000"/>
                </a:solidFill>
              </a:rPr>
              <a:t>【</a:t>
            </a:r>
            <a:r>
              <a:rPr lang="zh-CN" altLang="en-US" dirty="0">
                <a:solidFill>
                  <a:srgbClr val="C00000"/>
                </a:solidFill>
              </a:rPr>
              <a:t>结论</a:t>
            </a:r>
            <a:r>
              <a:rPr lang="en-US" altLang="zh-CN" dirty="0">
                <a:solidFill>
                  <a:srgbClr val="C00000"/>
                </a:solidFill>
              </a:rPr>
              <a:t>】</a:t>
            </a:r>
          </a:p>
          <a:p>
            <a:r>
              <a:rPr lang="zh-CN" altLang="en-US" dirty="0"/>
              <a:t>模型大小（</a:t>
            </a:r>
            <a:r>
              <a:rPr lang="en-US" altLang="zh-CN" dirty="0"/>
              <a:t>59.3M</a:t>
            </a:r>
            <a:r>
              <a:rPr lang="zh-CN" altLang="en-US" dirty="0"/>
              <a:t>）和推理时间（</a:t>
            </a:r>
            <a:r>
              <a:rPr lang="en-US" altLang="zh-CN" dirty="0"/>
              <a:t>256×256 </a:t>
            </a:r>
            <a:r>
              <a:rPr lang="zh-CN" altLang="en-US" dirty="0"/>
              <a:t>输入为 </a:t>
            </a:r>
            <a:r>
              <a:rPr lang="en-US" altLang="zh-CN" dirty="0"/>
              <a:t>0.007s</a:t>
            </a:r>
            <a:r>
              <a:rPr lang="zh-CN" altLang="en-US" dirty="0"/>
              <a:t>）是相同的。</a:t>
            </a:r>
            <a:endParaRPr lang="en-US" altLang="zh-CN" dirty="0"/>
          </a:p>
          <a:p>
            <a:r>
              <a:rPr lang="zh-CN" altLang="en-US" dirty="0"/>
              <a:t>由于增量训练策略，本方法的训练时间比基准方法长。</a:t>
            </a:r>
            <a:endParaRPr lang="en-US" altLang="zh-CN" dirty="0"/>
          </a:p>
          <a:p>
            <a:r>
              <a:rPr lang="zh-CN" altLang="en-US" dirty="0"/>
              <a:t>由于损失设计不同，损失收敛曲线的比较不是一个完全公平的比较。</a:t>
            </a:r>
            <a:endParaRPr lang="en-US" altLang="zh-CN" dirty="0"/>
          </a:p>
        </p:txBody>
      </p:sp>
      <p:pic>
        <p:nvPicPr>
          <p:cNvPr id="10" name="图片 9">
            <a:extLst>
              <a:ext uri="{FF2B5EF4-FFF2-40B4-BE49-F238E27FC236}">
                <a16:creationId xmlns:a16="http://schemas.microsoft.com/office/drawing/2014/main" id="{3736D11B-C7E8-4757-9DFB-E845CC9D3614}"/>
              </a:ext>
            </a:extLst>
          </p:cNvPr>
          <p:cNvPicPr>
            <a:picLocks noChangeAspect="1"/>
          </p:cNvPicPr>
          <p:nvPr/>
        </p:nvPicPr>
        <p:blipFill rotWithShape="1">
          <a:blip r:embed="rId3"/>
          <a:srcRect l="2381" r="1"/>
          <a:stretch/>
        </p:blipFill>
        <p:spPr>
          <a:xfrm>
            <a:off x="1640051" y="2643868"/>
            <a:ext cx="4401666" cy="3018873"/>
          </a:xfrm>
          <a:prstGeom prst="rect">
            <a:avLst/>
          </a:prstGeom>
        </p:spPr>
      </p:pic>
    </p:spTree>
    <p:extLst>
      <p:ext uri="{BB962C8B-B14F-4D97-AF65-F5344CB8AC3E}">
        <p14:creationId xmlns:p14="http://schemas.microsoft.com/office/powerpoint/2010/main" val="787420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2158542" y="-1843218"/>
            <a:ext cx="591950" cy="491288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复合鲁棒的图像处理模型水印</a:t>
            </a:r>
          </a:p>
        </p:txBody>
      </p:sp>
      <p:sp>
        <p:nvSpPr>
          <p:cNvPr id="6" name="矩形 5">
            <a:extLst>
              <a:ext uri="{FF2B5EF4-FFF2-40B4-BE49-F238E27FC236}">
                <a16:creationId xmlns:a16="http://schemas.microsoft.com/office/drawing/2014/main" id="{72F01E71-E43C-4EFF-B570-C902860683E5}"/>
              </a:ext>
            </a:extLst>
          </p:cNvPr>
          <p:cNvSpPr/>
          <p:nvPr/>
        </p:nvSpPr>
        <p:spPr>
          <a:xfrm>
            <a:off x="250205" y="1334388"/>
            <a:ext cx="3333175"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实验结果</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CFA1F67E-E2AD-4F70-9EC3-C2BB36E26C11}"/>
              </a:ext>
            </a:extLst>
          </p:cNvPr>
          <p:cNvSpPr/>
          <p:nvPr/>
        </p:nvSpPr>
        <p:spPr>
          <a:xfrm>
            <a:off x="1470114" y="1726717"/>
            <a:ext cx="7724479" cy="4668440"/>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文本框 7">
            <a:extLst>
              <a:ext uri="{FF2B5EF4-FFF2-40B4-BE49-F238E27FC236}">
                <a16:creationId xmlns:a16="http://schemas.microsoft.com/office/drawing/2014/main" id="{378D7841-2FEA-4B8A-B1DF-1F77C795A348}"/>
              </a:ext>
            </a:extLst>
          </p:cNvPr>
          <p:cNvSpPr txBox="1"/>
          <p:nvPr/>
        </p:nvSpPr>
        <p:spPr>
          <a:xfrm>
            <a:off x="5997569" y="2190676"/>
            <a:ext cx="3035659" cy="1990481"/>
          </a:xfrm>
          <a:prstGeom prst="rect">
            <a:avLst/>
          </a:prstGeom>
        </p:spPr>
        <p:txBody>
          <a:bodyPr wrap="square">
            <a:spAutoFit/>
          </a:bodyPr>
          <a:lstStyle>
            <a:defPPr>
              <a:defRPr lang="en-US"/>
            </a:defPPr>
            <a:lvl1pPr marL="285750" indent="-285750">
              <a:lnSpc>
                <a:spcPct val="150000"/>
              </a:lnSpc>
              <a:buFont typeface="Wingdings" panose="05000000000000000000" pitchFamily="2" charset="2"/>
              <a:buChar char="Ø"/>
              <a:defRPr sz="1400">
                <a:latin typeface="Times New Roman" panose="02020603050405020304" pitchFamily="18" charset="0"/>
                <a:ea typeface="楷体" panose="02010609060101010101" pitchFamily="49" charset="-122"/>
                <a:cs typeface="Times New Roman" panose="02020603050405020304" pitchFamily="18" charset="0"/>
              </a:defRPr>
            </a:lvl1pPr>
          </a:lstStyle>
          <a:p>
            <a:pPr marL="0" indent="0">
              <a:buNone/>
            </a:pPr>
            <a:r>
              <a:rPr lang="en-US" altLang="zh-CN" dirty="0">
                <a:solidFill>
                  <a:srgbClr val="C00000"/>
                </a:solidFill>
              </a:rPr>
              <a:t>【</a:t>
            </a:r>
            <a:r>
              <a:rPr lang="zh-CN" altLang="en-US" dirty="0">
                <a:solidFill>
                  <a:srgbClr val="C00000"/>
                </a:solidFill>
              </a:rPr>
              <a:t>结论</a:t>
            </a:r>
            <a:r>
              <a:rPr lang="en-US" altLang="zh-CN" dirty="0">
                <a:solidFill>
                  <a:srgbClr val="C00000"/>
                </a:solidFill>
              </a:rPr>
              <a:t>】</a:t>
            </a:r>
          </a:p>
          <a:p>
            <a:r>
              <a:rPr lang="zh-CN" altLang="en-US" dirty="0"/>
              <a:t>较小的 𝜆 将产生较高的视觉质量，但会导致较低的成功提取率</a:t>
            </a:r>
            <a:endParaRPr lang="en-US" altLang="zh-CN" b="1" dirty="0">
              <a:solidFill>
                <a:srgbClr val="C00000"/>
              </a:solidFill>
            </a:endParaRPr>
          </a:p>
          <a:p>
            <a:r>
              <a:rPr lang="zh-CN" altLang="en-US" dirty="0"/>
              <a:t>数据增广层中的所有增广操作对鲁棒性都很重要</a:t>
            </a:r>
            <a:endParaRPr lang="en-US" altLang="zh-CN" dirty="0"/>
          </a:p>
          <a:p>
            <a:r>
              <a:rPr lang="zh-CN" altLang="en-US" dirty="0"/>
              <a:t>各种增广顺序组合均有效</a:t>
            </a:r>
            <a:endParaRPr lang="en-US" altLang="zh-CN" dirty="0"/>
          </a:p>
        </p:txBody>
      </p:sp>
      <p:sp>
        <p:nvSpPr>
          <p:cNvPr id="9" name="文本框 8">
            <a:extLst>
              <a:ext uri="{FF2B5EF4-FFF2-40B4-BE49-F238E27FC236}">
                <a16:creationId xmlns:a16="http://schemas.microsoft.com/office/drawing/2014/main" id="{2354DEE8-5375-40DD-946C-2710C8920C6E}"/>
              </a:ext>
            </a:extLst>
          </p:cNvPr>
          <p:cNvSpPr txBox="1"/>
          <p:nvPr/>
        </p:nvSpPr>
        <p:spPr>
          <a:xfrm>
            <a:off x="1852522" y="1889103"/>
            <a:ext cx="1936321"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-2</a:t>
            </a:r>
            <a:r>
              <a:rPr lang="zh-CN" altLang="en-US" sz="1600" dirty="0">
                <a:solidFill>
                  <a:schemeClr val="bg1"/>
                </a:solidFill>
                <a:latin typeface="微软雅黑" panose="020B0503020204020204" pitchFamily="34" charset="-122"/>
                <a:ea typeface="微软雅黑" panose="020B0503020204020204" pitchFamily="34" charset="-122"/>
              </a:rPr>
              <a:t>：消融实验</a:t>
            </a:r>
          </a:p>
        </p:txBody>
      </p:sp>
      <p:sp>
        <p:nvSpPr>
          <p:cNvPr id="10" name="文本框 9">
            <a:extLst>
              <a:ext uri="{FF2B5EF4-FFF2-40B4-BE49-F238E27FC236}">
                <a16:creationId xmlns:a16="http://schemas.microsoft.com/office/drawing/2014/main" id="{F169549D-53B7-4073-A981-BF9633216623}"/>
              </a:ext>
            </a:extLst>
          </p:cNvPr>
          <p:cNvSpPr txBox="1"/>
          <p:nvPr/>
        </p:nvSpPr>
        <p:spPr>
          <a:xfrm>
            <a:off x="1957374" y="2355678"/>
            <a:ext cx="3035659" cy="377283"/>
          </a:xfrm>
          <a:prstGeom prst="rect">
            <a:avLst/>
          </a:prstGeom>
          <a:noFill/>
        </p:spPr>
        <p:txBody>
          <a:bodyPr wrap="square">
            <a:spAutoFit/>
          </a:bodyPr>
          <a:lstStyle/>
          <a:p>
            <a:pPr marL="285750" indent="-285750">
              <a:lnSpc>
                <a:spcPct val="150000"/>
              </a:lnSpc>
              <a:buFont typeface="Wingdings" panose="05000000000000000000" pitchFamily="2" charset="2"/>
              <a:buChar char="p"/>
            </a:pPr>
            <a:r>
              <a:rPr lang="zh-CN" altLang="en-US" sz="1400" b="1" dirty="0">
                <a:latin typeface="微软雅黑" panose="020B0503020204020204" pitchFamily="34" charset="-122"/>
                <a:ea typeface="微软雅黑" panose="020B0503020204020204" pitchFamily="34" charset="-122"/>
              </a:rPr>
              <a:t>超参数和增广设置对性能的影响</a:t>
            </a:r>
            <a:endParaRPr lang="en-US" altLang="zh-CN"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1" name="文本框 10">
            <a:extLst>
              <a:ext uri="{FF2B5EF4-FFF2-40B4-BE49-F238E27FC236}">
                <a16:creationId xmlns:a16="http://schemas.microsoft.com/office/drawing/2014/main" id="{92E573EB-4826-4995-A83E-43B3768F7258}"/>
              </a:ext>
            </a:extLst>
          </p:cNvPr>
          <p:cNvSpPr txBox="1"/>
          <p:nvPr/>
        </p:nvSpPr>
        <p:spPr>
          <a:xfrm>
            <a:off x="1916792" y="4172551"/>
            <a:ext cx="3035659" cy="377283"/>
          </a:xfrm>
          <a:prstGeom prst="rect">
            <a:avLst/>
          </a:prstGeom>
          <a:noFill/>
        </p:spPr>
        <p:txBody>
          <a:bodyPr wrap="square">
            <a:spAutoFit/>
          </a:bodyPr>
          <a:lstStyle/>
          <a:p>
            <a:pPr marL="285750" indent="-285750">
              <a:lnSpc>
                <a:spcPct val="150000"/>
              </a:lnSpc>
              <a:buFont typeface="Wingdings" panose="05000000000000000000" pitchFamily="2" charset="2"/>
              <a:buChar char="p"/>
            </a:pPr>
            <a:r>
              <a:rPr lang="zh-CN" altLang="en-US" sz="1400" b="1" dirty="0">
                <a:latin typeface="微软雅黑" panose="020B0503020204020204" pitchFamily="34" charset="-122"/>
                <a:ea typeface="微软雅黑" panose="020B0503020204020204" pitchFamily="34" charset="-122"/>
              </a:rPr>
              <a:t>增量训练策略对性能的影响</a:t>
            </a:r>
            <a:endParaRPr lang="en-US" altLang="zh-CN" sz="14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2" name="图片 11">
            <a:extLst>
              <a:ext uri="{FF2B5EF4-FFF2-40B4-BE49-F238E27FC236}">
                <a16:creationId xmlns:a16="http://schemas.microsoft.com/office/drawing/2014/main" id="{9006C423-B361-47CC-A772-118A3C19497C}"/>
              </a:ext>
            </a:extLst>
          </p:cNvPr>
          <p:cNvPicPr>
            <a:picLocks noChangeAspect="1"/>
          </p:cNvPicPr>
          <p:nvPr/>
        </p:nvPicPr>
        <p:blipFill>
          <a:blip r:embed="rId3"/>
          <a:stretch>
            <a:fillRect/>
          </a:stretch>
        </p:blipFill>
        <p:spPr>
          <a:xfrm>
            <a:off x="1957374" y="2934045"/>
            <a:ext cx="3878830" cy="1126892"/>
          </a:xfrm>
          <a:prstGeom prst="rect">
            <a:avLst/>
          </a:prstGeom>
        </p:spPr>
      </p:pic>
      <p:pic>
        <p:nvPicPr>
          <p:cNvPr id="13" name="图片 12">
            <a:extLst>
              <a:ext uri="{FF2B5EF4-FFF2-40B4-BE49-F238E27FC236}">
                <a16:creationId xmlns:a16="http://schemas.microsoft.com/office/drawing/2014/main" id="{8A59F4C2-E01D-4CE1-8BE5-A32020B1DEA2}"/>
              </a:ext>
            </a:extLst>
          </p:cNvPr>
          <p:cNvPicPr>
            <a:picLocks noChangeAspect="1"/>
          </p:cNvPicPr>
          <p:nvPr/>
        </p:nvPicPr>
        <p:blipFill>
          <a:blip r:embed="rId4"/>
          <a:stretch>
            <a:fillRect/>
          </a:stretch>
        </p:blipFill>
        <p:spPr>
          <a:xfrm>
            <a:off x="1881610" y="4572831"/>
            <a:ext cx="3839723" cy="1740801"/>
          </a:xfrm>
          <a:prstGeom prst="rect">
            <a:avLst/>
          </a:prstGeom>
        </p:spPr>
      </p:pic>
      <p:sp>
        <p:nvSpPr>
          <p:cNvPr id="14" name="文本框 13">
            <a:extLst>
              <a:ext uri="{FF2B5EF4-FFF2-40B4-BE49-F238E27FC236}">
                <a16:creationId xmlns:a16="http://schemas.microsoft.com/office/drawing/2014/main" id="{D6075F93-C90B-49C3-A11C-D713F6D6E7F6}"/>
              </a:ext>
            </a:extLst>
          </p:cNvPr>
          <p:cNvSpPr txBox="1"/>
          <p:nvPr/>
        </p:nvSpPr>
        <p:spPr>
          <a:xfrm>
            <a:off x="5936030" y="4616081"/>
            <a:ext cx="3158735" cy="1344151"/>
          </a:xfrm>
          <a:prstGeom prst="rect">
            <a:avLst/>
          </a:prstGeom>
        </p:spPr>
        <p:txBody>
          <a:bodyPr wrap="square">
            <a:spAutoFit/>
          </a:bodyPr>
          <a:lstStyle>
            <a:defPPr>
              <a:defRPr lang="en-US"/>
            </a:defPPr>
            <a:lvl1pPr marL="285750" indent="-285750">
              <a:lnSpc>
                <a:spcPct val="150000"/>
              </a:lnSpc>
              <a:buFont typeface="Wingdings" panose="05000000000000000000" pitchFamily="2" charset="2"/>
              <a:buChar char="Ø"/>
              <a:defRPr sz="1400">
                <a:latin typeface="Times New Roman" panose="02020603050405020304" pitchFamily="18" charset="0"/>
                <a:ea typeface="楷体" panose="02010609060101010101" pitchFamily="49" charset="-122"/>
                <a:cs typeface="Times New Roman" panose="02020603050405020304" pitchFamily="18" charset="0"/>
              </a:defRPr>
            </a:lvl1pPr>
          </a:lstStyle>
          <a:p>
            <a:pPr marL="0" indent="0">
              <a:buNone/>
            </a:pPr>
            <a:r>
              <a:rPr lang="en-US" altLang="zh-CN" dirty="0">
                <a:solidFill>
                  <a:srgbClr val="C00000"/>
                </a:solidFill>
              </a:rPr>
              <a:t>【</a:t>
            </a:r>
            <a:r>
              <a:rPr lang="zh-CN" altLang="en-US" dirty="0">
                <a:solidFill>
                  <a:srgbClr val="C00000"/>
                </a:solidFill>
              </a:rPr>
              <a:t>结论</a:t>
            </a:r>
            <a:r>
              <a:rPr lang="en-US" altLang="zh-CN" dirty="0">
                <a:solidFill>
                  <a:srgbClr val="C00000"/>
                </a:solidFill>
              </a:rPr>
              <a:t>】</a:t>
            </a:r>
          </a:p>
          <a:p>
            <a:pPr marL="0" indent="0">
              <a:buNone/>
            </a:pPr>
            <a:r>
              <a:rPr lang="zh-CN" altLang="en-US" dirty="0"/>
              <a:t>没有增量训练策略会导致严重的颜色漂移问题，有增量训练策略时，带水印图像的视觉效果更好</a:t>
            </a:r>
            <a:endParaRPr lang="en-US" altLang="zh-CN" dirty="0"/>
          </a:p>
        </p:txBody>
      </p:sp>
    </p:spTree>
    <p:extLst>
      <p:ext uri="{BB962C8B-B14F-4D97-AF65-F5344CB8AC3E}">
        <p14:creationId xmlns:p14="http://schemas.microsoft.com/office/powerpoint/2010/main" val="302841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2158542" y="-1843218"/>
            <a:ext cx="591950" cy="491288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复合鲁棒的图像处理模型水印</a:t>
            </a:r>
          </a:p>
        </p:txBody>
      </p:sp>
      <p:sp>
        <p:nvSpPr>
          <p:cNvPr id="6" name="矩形 5">
            <a:extLst>
              <a:ext uri="{FF2B5EF4-FFF2-40B4-BE49-F238E27FC236}">
                <a16:creationId xmlns:a16="http://schemas.microsoft.com/office/drawing/2014/main" id="{ADFA6890-8CA4-46B7-8CBF-B5FABA775F9A}"/>
              </a:ext>
            </a:extLst>
          </p:cNvPr>
          <p:cNvSpPr/>
          <p:nvPr/>
        </p:nvSpPr>
        <p:spPr>
          <a:xfrm>
            <a:off x="250208" y="1334388"/>
            <a:ext cx="3333175"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实验结果</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A6FEB327-23AF-4EF4-99CE-B89EF36799C3}"/>
              </a:ext>
            </a:extLst>
          </p:cNvPr>
          <p:cNvSpPr/>
          <p:nvPr/>
        </p:nvSpPr>
        <p:spPr>
          <a:xfrm>
            <a:off x="1470117" y="1726717"/>
            <a:ext cx="7724479" cy="4668440"/>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文本框 7">
            <a:extLst>
              <a:ext uri="{FF2B5EF4-FFF2-40B4-BE49-F238E27FC236}">
                <a16:creationId xmlns:a16="http://schemas.microsoft.com/office/drawing/2014/main" id="{F6F80F2B-1E50-442E-AB01-E9EADA3BFFAD}"/>
              </a:ext>
            </a:extLst>
          </p:cNvPr>
          <p:cNvSpPr txBox="1"/>
          <p:nvPr/>
        </p:nvSpPr>
        <p:spPr>
          <a:xfrm>
            <a:off x="5992397" y="2535520"/>
            <a:ext cx="3035659" cy="3283143"/>
          </a:xfrm>
          <a:prstGeom prst="rect">
            <a:avLst/>
          </a:prstGeom>
        </p:spPr>
        <p:txBody>
          <a:bodyPr wrap="square">
            <a:spAutoFit/>
          </a:bodyPr>
          <a:lstStyle>
            <a:defPPr>
              <a:defRPr lang="en-US"/>
            </a:defPPr>
            <a:lvl1pPr marL="285750" indent="-285750">
              <a:lnSpc>
                <a:spcPct val="150000"/>
              </a:lnSpc>
              <a:buFont typeface="Wingdings" panose="05000000000000000000" pitchFamily="2" charset="2"/>
              <a:buChar char="Ø"/>
              <a:defRPr sz="1400">
                <a:latin typeface="Times New Roman" panose="02020603050405020304" pitchFamily="18" charset="0"/>
                <a:ea typeface="楷体" panose="02010609060101010101" pitchFamily="49" charset="-122"/>
                <a:cs typeface="Times New Roman" panose="02020603050405020304" pitchFamily="18" charset="0"/>
              </a:defRPr>
            </a:lvl1pPr>
          </a:lstStyle>
          <a:p>
            <a:pPr marL="0" indent="0">
              <a:buNone/>
            </a:pPr>
            <a:r>
              <a:rPr lang="en-US" altLang="zh-CN" dirty="0">
                <a:solidFill>
                  <a:srgbClr val="C00000"/>
                </a:solidFill>
              </a:rPr>
              <a:t>【</a:t>
            </a:r>
            <a:r>
              <a:rPr lang="zh-CN" altLang="en-US" dirty="0">
                <a:solidFill>
                  <a:srgbClr val="C00000"/>
                </a:solidFill>
              </a:rPr>
              <a:t>结论</a:t>
            </a:r>
            <a:r>
              <a:rPr lang="en-US" altLang="zh-CN" dirty="0">
                <a:solidFill>
                  <a:srgbClr val="C00000"/>
                </a:solidFill>
              </a:rPr>
              <a:t>】</a:t>
            </a:r>
          </a:p>
          <a:p>
            <a:r>
              <a:rPr lang="zh-CN" altLang="en-US" dirty="0"/>
              <a:t>去骨任务和 </a:t>
            </a:r>
            <a:r>
              <a:rPr lang="en-US" altLang="zh-CN" dirty="0"/>
              <a:t>APG </a:t>
            </a:r>
            <a:r>
              <a:rPr lang="zh-CN" altLang="en-US" dirty="0"/>
              <a:t>任务的</a:t>
            </a:r>
            <a:r>
              <a:rPr lang="en-US" altLang="zh-CN" dirty="0"/>
              <a:t>PSNR/SSIM </a:t>
            </a:r>
            <a:r>
              <a:rPr lang="zh-CN" altLang="en-US" dirty="0"/>
              <a:t>值分别为 </a:t>
            </a:r>
            <a:r>
              <a:rPr lang="en-US" altLang="zh-CN" dirty="0"/>
              <a:t>44.99/0.99 </a:t>
            </a:r>
            <a:r>
              <a:rPr lang="zh-CN" altLang="en-US" dirty="0"/>
              <a:t>和 </a:t>
            </a:r>
            <a:r>
              <a:rPr lang="en-US" altLang="zh-CN" dirty="0"/>
              <a:t>37.73/0.99</a:t>
            </a:r>
            <a:r>
              <a:rPr lang="zh-CN" altLang="en-US" dirty="0"/>
              <a:t>。</a:t>
            </a:r>
            <a:endParaRPr lang="en-US" altLang="zh-CN" dirty="0"/>
          </a:p>
          <a:p>
            <a:r>
              <a:rPr lang="zh-CN" altLang="en-US" dirty="0"/>
              <a:t>提取网络不仅要能够从带水印的图像和替代模型的输出中提取隐藏的水印，而且不能从无水印图像中提取任何水印</a:t>
            </a:r>
            <a:endParaRPr lang="en-US" altLang="zh-CN" dirty="0"/>
          </a:p>
          <a:p>
            <a:r>
              <a:rPr lang="zh-CN" altLang="en-US" dirty="0"/>
              <a:t>全局结构（边缘）和局部结构（眼睛）都适用</a:t>
            </a:r>
            <a:endParaRPr lang="en-US" altLang="zh-CN" dirty="0"/>
          </a:p>
        </p:txBody>
      </p:sp>
      <p:sp>
        <p:nvSpPr>
          <p:cNvPr id="9" name="文本框 8">
            <a:extLst>
              <a:ext uri="{FF2B5EF4-FFF2-40B4-BE49-F238E27FC236}">
                <a16:creationId xmlns:a16="http://schemas.microsoft.com/office/drawing/2014/main" id="{00D3D7E5-09D3-4A70-AE77-88906F4A937D}"/>
              </a:ext>
            </a:extLst>
          </p:cNvPr>
          <p:cNvSpPr txBox="1"/>
          <p:nvPr/>
        </p:nvSpPr>
        <p:spPr>
          <a:xfrm>
            <a:off x="1916794" y="1871921"/>
            <a:ext cx="3255535"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-3</a:t>
            </a:r>
            <a:r>
              <a:rPr lang="zh-CN" altLang="en-US" sz="1600" dirty="0">
                <a:solidFill>
                  <a:schemeClr val="bg1"/>
                </a:solidFill>
                <a:latin typeface="微软雅黑" panose="020B0503020204020204" pitchFamily="34" charset="-122"/>
                <a:ea typeface="微软雅黑" panose="020B0503020204020204" pitchFamily="34" charset="-122"/>
              </a:rPr>
              <a:t>：泛化能力</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嵌入提取能力</a:t>
            </a:r>
          </a:p>
        </p:txBody>
      </p:sp>
      <p:grpSp>
        <p:nvGrpSpPr>
          <p:cNvPr id="10" name="组合 9">
            <a:extLst>
              <a:ext uri="{FF2B5EF4-FFF2-40B4-BE49-F238E27FC236}">
                <a16:creationId xmlns:a16="http://schemas.microsoft.com/office/drawing/2014/main" id="{8232F106-CE56-49D4-9EE9-5086C939CF7E}"/>
              </a:ext>
            </a:extLst>
          </p:cNvPr>
          <p:cNvGrpSpPr/>
          <p:nvPr/>
        </p:nvGrpSpPr>
        <p:grpSpPr>
          <a:xfrm>
            <a:off x="1849069" y="2466442"/>
            <a:ext cx="3976789" cy="1421377"/>
            <a:chOff x="946537" y="3652781"/>
            <a:chExt cx="3976789" cy="1421377"/>
          </a:xfrm>
        </p:grpSpPr>
        <p:pic>
          <p:nvPicPr>
            <p:cNvPr id="11" name="图片 10">
              <a:extLst>
                <a:ext uri="{FF2B5EF4-FFF2-40B4-BE49-F238E27FC236}">
                  <a16:creationId xmlns:a16="http://schemas.microsoft.com/office/drawing/2014/main" id="{859CC7B4-A98F-41E0-B0EE-CF564ADF1E4A}"/>
                </a:ext>
              </a:extLst>
            </p:cNvPr>
            <p:cNvPicPr>
              <a:picLocks noChangeAspect="1"/>
            </p:cNvPicPr>
            <p:nvPr/>
          </p:nvPicPr>
          <p:blipFill rotWithShape="1">
            <a:blip r:embed="rId3"/>
            <a:srcRect t="64089"/>
            <a:stretch/>
          </p:blipFill>
          <p:spPr>
            <a:xfrm>
              <a:off x="956062" y="4205288"/>
              <a:ext cx="3967264" cy="868870"/>
            </a:xfrm>
            <a:prstGeom prst="rect">
              <a:avLst/>
            </a:prstGeom>
          </p:spPr>
        </p:pic>
        <p:pic>
          <p:nvPicPr>
            <p:cNvPr id="12" name="图片 11">
              <a:extLst>
                <a:ext uri="{FF2B5EF4-FFF2-40B4-BE49-F238E27FC236}">
                  <a16:creationId xmlns:a16="http://schemas.microsoft.com/office/drawing/2014/main" id="{0A71C5A3-6D11-4919-8D70-E2EA43BEDFC5}"/>
                </a:ext>
              </a:extLst>
            </p:cNvPr>
            <p:cNvPicPr>
              <a:picLocks noChangeAspect="1"/>
            </p:cNvPicPr>
            <p:nvPr/>
          </p:nvPicPr>
          <p:blipFill rotWithShape="1">
            <a:blip r:embed="rId3"/>
            <a:srcRect b="77245"/>
            <a:stretch/>
          </p:blipFill>
          <p:spPr>
            <a:xfrm>
              <a:off x="946537" y="3652781"/>
              <a:ext cx="3967264" cy="550534"/>
            </a:xfrm>
            <a:prstGeom prst="rect">
              <a:avLst/>
            </a:prstGeom>
          </p:spPr>
        </p:pic>
      </p:grpSp>
      <p:pic>
        <p:nvPicPr>
          <p:cNvPr id="13" name="图片 12">
            <a:extLst>
              <a:ext uri="{FF2B5EF4-FFF2-40B4-BE49-F238E27FC236}">
                <a16:creationId xmlns:a16="http://schemas.microsoft.com/office/drawing/2014/main" id="{308FC5A4-0B5A-4C5F-BCA2-10B75E64AFE5}"/>
              </a:ext>
            </a:extLst>
          </p:cNvPr>
          <p:cNvPicPr>
            <a:picLocks noChangeAspect="1"/>
          </p:cNvPicPr>
          <p:nvPr/>
        </p:nvPicPr>
        <p:blipFill>
          <a:blip r:embed="rId4"/>
          <a:stretch>
            <a:fillRect/>
          </a:stretch>
        </p:blipFill>
        <p:spPr>
          <a:xfrm>
            <a:off x="1934235" y="3938747"/>
            <a:ext cx="3840433" cy="2204119"/>
          </a:xfrm>
          <a:prstGeom prst="rect">
            <a:avLst/>
          </a:prstGeom>
        </p:spPr>
      </p:pic>
    </p:spTree>
    <p:extLst>
      <p:ext uri="{BB962C8B-B14F-4D97-AF65-F5344CB8AC3E}">
        <p14:creationId xmlns:p14="http://schemas.microsoft.com/office/powerpoint/2010/main" val="19221487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2158542" y="-1843218"/>
            <a:ext cx="591950" cy="491288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复合鲁棒的图像处理模型水印</a:t>
            </a:r>
          </a:p>
        </p:txBody>
      </p:sp>
      <p:sp>
        <p:nvSpPr>
          <p:cNvPr id="6" name="矩形 5">
            <a:extLst>
              <a:ext uri="{FF2B5EF4-FFF2-40B4-BE49-F238E27FC236}">
                <a16:creationId xmlns:a16="http://schemas.microsoft.com/office/drawing/2014/main" id="{3766E492-52A8-415D-8126-48B24ADD034E}"/>
              </a:ext>
            </a:extLst>
          </p:cNvPr>
          <p:cNvSpPr/>
          <p:nvPr/>
        </p:nvSpPr>
        <p:spPr>
          <a:xfrm>
            <a:off x="242325" y="1334388"/>
            <a:ext cx="3333175"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实验结果</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18BBAF49-75DC-4724-8BAB-94111A87D736}"/>
              </a:ext>
            </a:extLst>
          </p:cNvPr>
          <p:cNvSpPr/>
          <p:nvPr/>
        </p:nvSpPr>
        <p:spPr>
          <a:xfrm>
            <a:off x="1462234" y="1726717"/>
            <a:ext cx="7724479" cy="4668440"/>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文本框 7">
            <a:extLst>
              <a:ext uri="{FF2B5EF4-FFF2-40B4-BE49-F238E27FC236}">
                <a16:creationId xmlns:a16="http://schemas.microsoft.com/office/drawing/2014/main" id="{F1623005-8765-446F-9BD3-290DAA87A308}"/>
              </a:ext>
            </a:extLst>
          </p:cNvPr>
          <p:cNvSpPr txBox="1"/>
          <p:nvPr/>
        </p:nvSpPr>
        <p:spPr>
          <a:xfrm>
            <a:off x="1984335" y="5441569"/>
            <a:ext cx="6228016" cy="697820"/>
          </a:xfrm>
          <a:prstGeom prst="rect">
            <a:avLst/>
          </a:prstGeom>
        </p:spPr>
        <p:txBody>
          <a:bodyPr wrap="square">
            <a:spAutoFit/>
          </a:bodyPr>
          <a:lstStyle>
            <a:defPPr>
              <a:defRPr lang="en-US"/>
            </a:defPPr>
            <a:lvl1pPr marL="285750" indent="-285750">
              <a:lnSpc>
                <a:spcPct val="150000"/>
              </a:lnSpc>
              <a:buFont typeface="Wingdings" panose="05000000000000000000" pitchFamily="2" charset="2"/>
              <a:buChar char="Ø"/>
              <a:defRPr sz="1400">
                <a:latin typeface="Times New Roman" panose="02020603050405020304" pitchFamily="18" charset="0"/>
                <a:ea typeface="楷体" panose="02010609060101010101" pitchFamily="49" charset="-122"/>
                <a:cs typeface="Times New Roman" panose="02020603050405020304" pitchFamily="18" charset="0"/>
              </a:defRPr>
            </a:lvl1pPr>
          </a:lstStyle>
          <a:p>
            <a:pPr marL="0" indent="0">
              <a:buNone/>
            </a:pPr>
            <a:r>
              <a:rPr lang="en-US" altLang="zh-CN" dirty="0">
                <a:solidFill>
                  <a:srgbClr val="C00000"/>
                </a:solidFill>
              </a:rPr>
              <a:t>【</a:t>
            </a:r>
            <a:r>
              <a:rPr lang="zh-CN" altLang="en-US" dirty="0">
                <a:solidFill>
                  <a:srgbClr val="C00000"/>
                </a:solidFill>
              </a:rPr>
              <a:t>结论</a:t>
            </a:r>
            <a:r>
              <a:rPr lang="en-US" altLang="zh-CN" dirty="0">
                <a:solidFill>
                  <a:srgbClr val="C00000"/>
                </a:solidFill>
              </a:rPr>
              <a:t>】</a:t>
            </a:r>
          </a:p>
          <a:p>
            <a:pPr marL="0" indent="0">
              <a:buNone/>
            </a:pPr>
            <a:r>
              <a:rPr lang="zh-CN" altLang="en-US" dirty="0"/>
              <a:t>在去骨任务和</a:t>
            </a:r>
            <a:r>
              <a:rPr lang="en-US" altLang="zh-CN" dirty="0"/>
              <a:t>APG</a:t>
            </a:r>
            <a:r>
              <a:rPr lang="zh-CN" altLang="en-US" dirty="0"/>
              <a:t>任务上都能很好地抵抗多重攻击（窃取攻击</a:t>
            </a:r>
            <a:r>
              <a:rPr lang="en-US" altLang="zh-CN" dirty="0"/>
              <a:t>+</a:t>
            </a:r>
            <a:r>
              <a:rPr lang="zh-CN" altLang="en-US" dirty="0"/>
              <a:t>自适应攻击）</a:t>
            </a:r>
            <a:endParaRPr lang="en-US" altLang="zh-CN" dirty="0"/>
          </a:p>
        </p:txBody>
      </p:sp>
      <p:sp>
        <p:nvSpPr>
          <p:cNvPr id="9" name="文本框 8">
            <a:extLst>
              <a:ext uri="{FF2B5EF4-FFF2-40B4-BE49-F238E27FC236}">
                <a16:creationId xmlns:a16="http://schemas.microsoft.com/office/drawing/2014/main" id="{35DBEAD3-DBC1-4DAE-8799-8983DB82EB2A}"/>
              </a:ext>
            </a:extLst>
          </p:cNvPr>
          <p:cNvSpPr txBox="1"/>
          <p:nvPr/>
        </p:nvSpPr>
        <p:spPr>
          <a:xfrm>
            <a:off x="1908912" y="1871921"/>
            <a:ext cx="3103135"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-3</a:t>
            </a:r>
            <a:r>
              <a:rPr lang="zh-CN" altLang="en-US" sz="1600" dirty="0">
                <a:solidFill>
                  <a:schemeClr val="bg1"/>
                </a:solidFill>
                <a:latin typeface="微软雅黑" panose="020B0503020204020204" pitchFamily="34" charset="-122"/>
                <a:ea typeface="微软雅黑" panose="020B0503020204020204" pitchFamily="34" charset="-122"/>
              </a:rPr>
              <a:t>：泛化能力</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抗多重攻击</a:t>
            </a:r>
          </a:p>
        </p:txBody>
      </p:sp>
      <p:pic>
        <p:nvPicPr>
          <p:cNvPr id="10" name="图片 9">
            <a:extLst>
              <a:ext uri="{FF2B5EF4-FFF2-40B4-BE49-F238E27FC236}">
                <a16:creationId xmlns:a16="http://schemas.microsoft.com/office/drawing/2014/main" id="{474034D8-A0BC-4615-B80C-66FCFF49A619}"/>
              </a:ext>
            </a:extLst>
          </p:cNvPr>
          <p:cNvPicPr>
            <a:picLocks noChangeAspect="1"/>
          </p:cNvPicPr>
          <p:nvPr/>
        </p:nvPicPr>
        <p:blipFill rotWithShape="1">
          <a:blip r:embed="rId3"/>
          <a:srcRect t="57255" b="21029"/>
          <a:stretch/>
        </p:blipFill>
        <p:spPr>
          <a:xfrm>
            <a:off x="1533019" y="4295748"/>
            <a:ext cx="3732928" cy="1077367"/>
          </a:xfrm>
          <a:prstGeom prst="rect">
            <a:avLst/>
          </a:prstGeom>
        </p:spPr>
      </p:pic>
      <p:pic>
        <p:nvPicPr>
          <p:cNvPr id="11" name="图片 10">
            <a:extLst>
              <a:ext uri="{FF2B5EF4-FFF2-40B4-BE49-F238E27FC236}">
                <a16:creationId xmlns:a16="http://schemas.microsoft.com/office/drawing/2014/main" id="{EF8DCEF5-506F-4ED5-8E16-FC7942ED6E0F}"/>
              </a:ext>
            </a:extLst>
          </p:cNvPr>
          <p:cNvPicPr>
            <a:picLocks noChangeAspect="1"/>
          </p:cNvPicPr>
          <p:nvPr/>
        </p:nvPicPr>
        <p:blipFill rotWithShape="1">
          <a:blip r:embed="rId3"/>
          <a:srcRect l="5358" t="-432" r="6671" b="70793"/>
          <a:stretch/>
        </p:blipFill>
        <p:spPr>
          <a:xfrm>
            <a:off x="1594015" y="2420175"/>
            <a:ext cx="3504328" cy="1569119"/>
          </a:xfrm>
          <a:prstGeom prst="rect">
            <a:avLst/>
          </a:prstGeom>
        </p:spPr>
      </p:pic>
      <p:pic>
        <p:nvPicPr>
          <p:cNvPr id="12" name="图片 11">
            <a:extLst>
              <a:ext uri="{FF2B5EF4-FFF2-40B4-BE49-F238E27FC236}">
                <a16:creationId xmlns:a16="http://schemas.microsoft.com/office/drawing/2014/main" id="{6DF207E7-628E-4B78-8FF9-B6D85E876048}"/>
              </a:ext>
            </a:extLst>
          </p:cNvPr>
          <p:cNvPicPr>
            <a:picLocks noChangeAspect="1"/>
          </p:cNvPicPr>
          <p:nvPr/>
        </p:nvPicPr>
        <p:blipFill rotWithShape="1">
          <a:blip r:embed="rId3"/>
          <a:srcRect l="5358" t="29337" r="6671" b="42654"/>
          <a:stretch/>
        </p:blipFill>
        <p:spPr>
          <a:xfrm>
            <a:off x="5390364" y="2506499"/>
            <a:ext cx="3504328" cy="1482795"/>
          </a:xfrm>
          <a:prstGeom prst="rect">
            <a:avLst/>
          </a:prstGeom>
        </p:spPr>
      </p:pic>
      <p:pic>
        <p:nvPicPr>
          <p:cNvPr id="13" name="图片 12">
            <a:extLst>
              <a:ext uri="{FF2B5EF4-FFF2-40B4-BE49-F238E27FC236}">
                <a16:creationId xmlns:a16="http://schemas.microsoft.com/office/drawing/2014/main" id="{7FA4C319-F5A2-4D17-8A51-50225B22681D}"/>
              </a:ext>
            </a:extLst>
          </p:cNvPr>
          <p:cNvPicPr>
            <a:picLocks noChangeAspect="1"/>
          </p:cNvPicPr>
          <p:nvPr/>
        </p:nvPicPr>
        <p:blipFill rotWithShape="1">
          <a:blip r:embed="rId3"/>
          <a:srcRect t="78284"/>
          <a:stretch/>
        </p:blipFill>
        <p:spPr>
          <a:xfrm>
            <a:off x="5265947" y="4260748"/>
            <a:ext cx="3732928" cy="1077367"/>
          </a:xfrm>
          <a:prstGeom prst="rect">
            <a:avLst/>
          </a:prstGeom>
        </p:spPr>
      </p:pic>
    </p:spTree>
    <p:extLst>
      <p:ext uri="{BB962C8B-B14F-4D97-AF65-F5344CB8AC3E}">
        <p14:creationId xmlns:p14="http://schemas.microsoft.com/office/powerpoint/2010/main" val="37590973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2158542" y="-1843218"/>
            <a:ext cx="591950" cy="491288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复合鲁棒的图像处理模型水印</a:t>
            </a:r>
          </a:p>
        </p:txBody>
      </p:sp>
      <p:sp>
        <p:nvSpPr>
          <p:cNvPr id="6" name="矩形 5">
            <a:extLst>
              <a:ext uri="{FF2B5EF4-FFF2-40B4-BE49-F238E27FC236}">
                <a16:creationId xmlns:a16="http://schemas.microsoft.com/office/drawing/2014/main" id="{45ACD9EB-D094-4048-9ACA-7BEF77AC7A50}"/>
              </a:ext>
            </a:extLst>
          </p:cNvPr>
          <p:cNvSpPr/>
          <p:nvPr/>
        </p:nvSpPr>
        <p:spPr>
          <a:xfrm>
            <a:off x="258088" y="1334388"/>
            <a:ext cx="3333175"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实验结果</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0C5D4EDB-FD62-4B21-8BB0-36EAE5B67694}"/>
              </a:ext>
            </a:extLst>
          </p:cNvPr>
          <p:cNvSpPr/>
          <p:nvPr/>
        </p:nvSpPr>
        <p:spPr>
          <a:xfrm>
            <a:off x="1477997" y="1726717"/>
            <a:ext cx="7724479" cy="4668440"/>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文本框 7">
            <a:extLst>
              <a:ext uri="{FF2B5EF4-FFF2-40B4-BE49-F238E27FC236}">
                <a16:creationId xmlns:a16="http://schemas.microsoft.com/office/drawing/2014/main" id="{355955F4-F598-44E8-9278-8215C37B2150}"/>
              </a:ext>
            </a:extLst>
          </p:cNvPr>
          <p:cNvSpPr txBox="1"/>
          <p:nvPr/>
        </p:nvSpPr>
        <p:spPr>
          <a:xfrm>
            <a:off x="2000098" y="5441569"/>
            <a:ext cx="6228016" cy="697820"/>
          </a:xfrm>
          <a:prstGeom prst="rect">
            <a:avLst/>
          </a:prstGeom>
        </p:spPr>
        <p:txBody>
          <a:bodyPr wrap="square">
            <a:spAutoFit/>
          </a:bodyPr>
          <a:lstStyle>
            <a:defPPr>
              <a:defRPr lang="en-US"/>
            </a:defPPr>
            <a:lvl1pPr marL="285750" indent="-285750">
              <a:lnSpc>
                <a:spcPct val="150000"/>
              </a:lnSpc>
              <a:buFont typeface="Wingdings" panose="05000000000000000000" pitchFamily="2" charset="2"/>
              <a:buChar char="Ø"/>
              <a:defRPr sz="1400">
                <a:latin typeface="Times New Roman" panose="02020603050405020304" pitchFamily="18" charset="0"/>
                <a:ea typeface="楷体" panose="02010609060101010101" pitchFamily="49" charset="-122"/>
                <a:cs typeface="Times New Roman" panose="02020603050405020304" pitchFamily="18" charset="0"/>
              </a:defRPr>
            </a:lvl1pPr>
          </a:lstStyle>
          <a:p>
            <a:pPr marL="0" indent="0">
              <a:buNone/>
            </a:pPr>
            <a:r>
              <a:rPr lang="en-US" altLang="zh-CN" dirty="0">
                <a:solidFill>
                  <a:srgbClr val="C00000"/>
                </a:solidFill>
              </a:rPr>
              <a:t>【</a:t>
            </a:r>
            <a:r>
              <a:rPr lang="zh-CN" altLang="en-US" dirty="0">
                <a:solidFill>
                  <a:srgbClr val="C00000"/>
                </a:solidFill>
              </a:rPr>
              <a:t>结论</a:t>
            </a:r>
            <a:r>
              <a:rPr lang="en-US" altLang="zh-CN" dirty="0">
                <a:solidFill>
                  <a:srgbClr val="C00000"/>
                </a:solidFill>
              </a:rPr>
              <a:t>】</a:t>
            </a:r>
          </a:p>
          <a:p>
            <a:pPr marL="0" indent="0">
              <a:buNone/>
            </a:pPr>
            <a:r>
              <a:rPr lang="zh-CN" altLang="en-US" dirty="0"/>
              <a:t>在去骨任务和</a:t>
            </a:r>
            <a:r>
              <a:rPr lang="en-US" altLang="zh-CN" dirty="0"/>
              <a:t>APG</a:t>
            </a:r>
            <a:r>
              <a:rPr lang="zh-CN" altLang="en-US" dirty="0"/>
              <a:t>任务上都能很好地抵抗多重攻击（窃取攻击</a:t>
            </a:r>
            <a:r>
              <a:rPr lang="en-US" altLang="zh-CN" dirty="0"/>
              <a:t>+</a:t>
            </a:r>
            <a:r>
              <a:rPr lang="zh-CN" altLang="en-US" dirty="0"/>
              <a:t>自适应攻击）</a:t>
            </a:r>
            <a:endParaRPr lang="en-US" altLang="zh-CN" dirty="0"/>
          </a:p>
        </p:txBody>
      </p:sp>
      <p:sp>
        <p:nvSpPr>
          <p:cNvPr id="9" name="文本框 8">
            <a:extLst>
              <a:ext uri="{FF2B5EF4-FFF2-40B4-BE49-F238E27FC236}">
                <a16:creationId xmlns:a16="http://schemas.microsoft.com/office/drawing/2014/main" id="{81DE475C-2EFB-4659-A21C-858D40C4C679}"/>
              </a:ext>
            </a:extLst>
          </p:cNvPr>
          <p:cNvSpPr txBox="1"/>
          <p:nvPr/>
        </p:nvSpPr>
        <p:spPr>
          <a:xfrm>
            <a:off x="1924675" y="1871921"/>
            <a:ext cx="3103135"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-3</a:t>
            </a:r>
            <a:r>
              <a:rPr lang="zh-CN" altLang="en-US" sz="1600" dirty="0">
                <a:solidFill>
                  <a:schemeClr val="bg1"/>
                </a:solidFill>
                <a:latin typeface="微软雅黑" panose="020B0503020204020204" pitchFamily="34" charset="-122"/>
                <a:ea typeface="微软雅黑" panose="020B0503020204020204" pitchFamily="34" charset="-122"/>
              </a:rPr>
              <a:t>：泛化能力</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抗多重攻击</a:t>
            </a:r>
          </a:p>
        </p:txBody>
      </p:sp>
      <p:pic>
        <p:nvPicPr>
          <p:cNvPr id="10" name="图片 9">
            <a:extLst>
              <a:ext uri="{FF2B5EF4-FFF2-40B4-BE49-F238E27FC236}">
                <a16:creationId xmlns:a16="http://schemas.microsoft.com/office/drawing/2014/main" id="{FF8B3703-4E3C-4E73-A936-DA4F0B42F20A}"/>
              </a:ext>
            </a:extLst>
          </p:cNvPr>
          <p:cNvPicPr>
            <a:picLocks noChangeAspect="1"/>
          </p:cNvPicPr>
          <p:nvPr/>
        </p:nvPicPr>
        <p:blipFill rotWithShape="1">
          <a:blip r:embed="rId3"/>
          <a:srcRect t="57255" b="21029"/>
          <a:stretch/>
        </p:blipFill>
        <p:spPr>
          <a:xfrm>
            <a:off x="1548782" y="4295748"/>
            <a:ext cx="3732928" cy="1077367"/>
          </a:xfrm>
          <a:prstGeom prst="rect">
            <a:avLst/>
          </a:prstGeom>
        </p:spPr>
      </p:pic>
      <p:pic>
        <p:nvPicPr>
          <p:cNvPr id="11" name="图片 10">
            <a:extLst>
              <a:ext uri="{FF2B5EF4-FFF2-40B4-BE49-F238E27FC236}">
                <a16:creationId xmlns:a16="http://schemas.microsoft.com/office/drawing/2014/main" id="{6131514B-EFA1-4B4D-92EE-ECA583917CAA}"/>
              </a:ext>
            </a:extLst>
          </p:cNvPr>
          <p:cNvPicPr>
            <a:picLocks noChangeAspect="1"/>
          </p:cNvPicPr>
          <p:nvPr/>
        </p:nvPicPr>
        <p:blipFill rotWithShape="1">
          <a:blip r:embed="rId3"/>
          <a:srcRect l="5358" t="-432" r="6671" b="70793"/>
          <a:stretch/>
        </p:blipFill>
        <p:spPr>
          <a:xfrm>
            <a:off x="1609778" y="2420175"/>
            <a:ext cx="3504328" cy="1569119"/>
          </a:xfrm>
          <a:prstGeom prst="rect">
            <a:avLst/>
          </a:prstGeom>
        </p:spPr>
      </p:pic>
      <p:pic>
        <p:nvPicPr>
          <p:cNvPr id="12" name="图片 11">
            <a:extLst>
              <a:ext uri="{FF2B5EF4-FFF2-40B4-BE49-F238E27FC236}">
                <a16:creationId xmlns:a16="http://schemas.microsoft.com/office/drawing/2014/main" id="{4DF11548-1BD5-47DF-BFB7-0F9D34C624C9}"/>
              </a:ext>
            </a:extLst>
          </p:cNvPr>
          <p:cNvPicPr>
            <a:picLocks noChangeAspect="1"/>
          </p:cNvPicPr>
          <p:nvPr/>
        </p:nvPicPr>
        <p:blipFill rotWithShape="1">
          <a:blip r:embed="rId3"/>
          <a:srcRect t="78284"/>
          <a:stretch/>
        </p:blipFill>
        <p:spPr>
          <a:xfrm>
            <a:off x="5281710" y="4260748"/>
            <a:ext cx="3732928" cy="1077367"/>
          </a:xfrm>
          <a:prstGeom prst="rect">
            <a:avLst/>
          </a:prstGeom>
        </p:spPr>
      </p:pic>
      <p:sp>
        <p:nvSpPr>
          <p:cNvPr id="13" name="矩形 12">
            <a:extLst>
              <a:ext uri="{FF2B5EF4-FFF2-40B4-BE49-F238E27FC236}">
                <a16:creationId xmlns:a16="http://schemas.microsoft.com/office/drawing/2014/main" id="{5BF5D0E5-D2BB-4036-9B05-D0EFD9AAD27D}"/>
              </a:ext>
            </a:extLst>
          </p:cNvPr>
          <p:cNvSpPr/>
          <p:nvPr/>
        </p:nvSpPr>
        <p:spPr>
          <a:xfrm>
            <a:off x="7878586" y="4415892"/>
            <a:ext cx="1136051" cy="81578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2EDF8842-0D5F-4913-9842-99DF9633CCA5}"/>
              </a:ext>
            </a:extLst>
          </p:cNvPr>
          <p:cNvPicPr>
            <a:picLocks noChangeAspect="1"/>
          </p:cNvPicPr>
          <p:nvPr/>
        </p:nvPicPr>
        <p:blipFill>
          <a:blip r:embed="rId4"/>
          <a:stretch>
            <a:fillRect/>
          </a:stretch>
        </p:blipFill>
        <p:spPr>
          <a:xfrm>
            <a:off x="5614233" y="2210475"/>
            <a:ext cx="3174411" cy="1881252"/>
          </a:xfrm>
          <a:prstGeom prst="rect">
            <a:avLst/>
          </a:prstGeom>
        </p:spPr>
      </p:pic>
      <p:sp>
        <p:nvSpPr>
          <p:cNvPr id="15" name="文本框 14">
            <a:extLst>
              <a:ext uri="{FF2B5EF4-FFF2-40B4-BE49-F238E27FC236}">
                <a16:creationId xmlns:a16="http://schemas.microsoft.com/office/drawing/2014/main" id="{421052DA-7721-4C88-B892-FF2A55BD5447}"/>
              </a:ext>
            </a:extLst>
          </p:cNvPr>
          <p:cNvSpPr txBox="1"/>
          <p:nvPr/>
        </p:nvSpPr>
        <p:spPr>
          <a:xfrm>
            <a:off x="5474488" y="1891408"/>
            <a:ext cx="3504326" cy="374654"/>
          </a:xfrm>
          <a:prstGeom prst="rect">
            <a:avLst/>
          </a:prstGeom>
          <a:ln>
            <a:solidFill>
              <a:srgbClr val="C00000"/>
            </a:solidFill>
          </a:ln>
        </p:spPr>
        <p:txBody>
          <a:bodyPr wrap="square">
            <a:spAutoFit/>
          </a:bodyPr>
          <a:lstStyle>
            <a:defPPr>
              <a:defRPr lang="en-US"/>
            </a:defPPr>
            <a:lvl1pPr marL="285750" indent="-285750">
              <a:lnSpc>
                <a:spcPct val="150000"/>
              </a:lnSpc>
              <a:buFont typeface="Wingdings" panose="05000000000000000000" pitchFamily="2" charset="2"/>
              <a:buChar char="Ø"/>
              <a:defRPr sz="1400">
                <a:latin typeface="Times New Roman" panose="02020603050405020304" pitchFamily="18" charset="0"/>
                <a:ea typeface="楷体" panose="02010609060101010101" pitchFamily="49" charset="-122"/>
                <a:cs typeface="Times New Roman" panose="02020603050405020304" pitchFamily="18" charset="0"/>
              </a:defRPr>
            </a:lvl1pPr>
          </a:lstStyle>
          <a:p>
            <a:pPr marL="0" indent="0">
              <a:buNone/>
            </a:pPr>
            <a:r>
              <a:rPr lang="zh-CN" altLang="en-US" dirty="0"/>
              <a:t>窃取模型</a:t>
            </a:r>
            <a:r>
              <a:rPr lang="zh-CN" altLang="en-US" b="1" dirty="0">
                <a:solidFill>
                  <a:srgbClr val="C00000"/>
                </a:solidFill>
              </a:rPr>
              <a:t>性能低</a:t>
            </a:r>
            <a:r>
              <a:rPr lang="zh-CN" altLang="en-US" dirty="0"/>
              <a:t>导致提不出水印，可接受</a:t>
            </a:r>
            <a:endParaRPr lang="en-US" altLang="zh-CN" dirty="0"/>
          </a:p>
        </p:txBody>
      </p:sp>
    </p:spTree>
    <p:extLst>
      <p:ext uri="{BB962C8B-B14F-4D97-AF65-F5344CB8AC3E}">
        <p14:creationId xmlns:p14="http://schemas.microsoft.com/office/powerpoint/2010/main" val="32114812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2158542" y="-1843218"/>
            <a:ext cx="591950" cy="491288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复合鲁棒的图像处理模型水印</a:t>
            </a:r>
          </a:p>
        </p:txBody>
      </p:sp>
      <p:sp>
        <p:nvSpPr>
          <p:cNvPr id="6" name="矩形 5">
            <a:extLst>
              <a:ext uri="{FF2B5EF4-FFF2-40B4-BE49-F238E27FC236}">
                <a16:creationId xmlns:a16="http://schemas.microsoft.com/office/drawing/2014/main" id="{24323398-E4C3-4107-8FAA-24CF3857FF5E}"/>
              </a:ext>
            </a:extLst>
          </p:cNvPr>
          <p:cNvSpPr/>
          <p:nvPr/>
        </p:nvSpPr>
        <p:spPr>
          <a:xfrm>
            <a:off x="202910" y="1334388"/>
            <a:ext cx="3333175"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实验结果</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3ED9B2CF-D178-4D24-AE6A-55742589494C}"/>
              </a:ext>
            </a:extLst>
          </p:cNvPr>
          <p:cNvSpPr/>
          <p:nvPr/>
        </p:nvSpPr>
        <p:spPr>
          <a:xfrm>
            <a:off x="1422819" y="1726717"/>
            <a:ext cx="7724479" cy="4668440"/>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文本框 7">
            <a:extLst>
              <a:ext uri="{FF2B5EF4-FFF2-40B4-BE49-F238E27FC236}">
                <a16:creationId xmlns:a16="http://schemas.microsoft.com/office/drawing/2014/main" id="{5AA7B529-C2AF-452F-96BF-D09793FB13FA}"/>
              </a:ext>
            </a:extLst>
          </p:cNvPr>
          <p:cNvSpPr txBox="1"/>
          <p:nvPr/>
        </p:nvSpPr>
        <p:spPr>
          <a:xfrm>
            <a:off x="5997856" y="2761768"/>
            <a:ext cx="2957937" cy="1990481"/>
          </a:xfrm>
          <a:prstGeom prst="rect">
            <a:avLst/>
          </a:prstGeom>
        </p:spPr>
        <p:txBody>
          <a:bodyPr wrap="square">
            <a:spAutoFit/>
          </a:bodyPr>
          <a:lstStyle>
            <a:defPPr>
              <a:defRPr lang="en-US"/>
            </a:defPPr>
            <a:lvl1pPr marL="285750" indent="-285750">
              <a:lnSpc>
                <a:spcPct val="150000"/>
              </a:lnSpc>
              <a:buFont typeface="Wingdings" panose="05000000000000000000" pitchFamily="2" charset="2"/>
              <a:buChar char="Ø"/>
              <a:defRPr sz="1400">
                <a:latin typeface="Times New Roman" panose="02020603050405020304" pitchFamily="18" charset="0"/>
                <a:ea typeface="楷体" panose="02010609060101010101" pitchFamily="49" charset="-122"/>
                <a:cs typeface="Times New Roman" panose="02020603050405020304" pitchFamily="18" charset="0"/>
              </a:defRPr>
            </a:lvl1pPr>
          </a:lstStyle>
          <a:p>
            <a:pPr marL="0" indent="0">
              <a:buNone/>
            </a:pPr>
            <a:r>
              <a:rPr lang="en-US" altLang="zh-CN" dirty="0">
                <a:solidFill>
                  <a:srgbClr val="C00000"/>
                </a:solidFill>
              </a:rPr>
              <a:t>【</a:t>
            </a:r>
            <a:r>
              <a:rPr lang="zh-CN" altLang="en-US" dirty="0">
                <a:solidFill>
                  <a:srgbClr val="C00000"/>
                </a:solidFill>
              </a:rPr>
              <a:t>结论</a:t>
            </a:r>
            <a:r>
              <a:rPr lang="en-US" altLang="zh-CN" dirty="0">
                <a:solidFill>
                  <a:srgbClr val="C00000"/>
                </a:solidFill>
              </a:rPr>
              <a:t>】</a:t>
            </a:r>
          </a:p>
          <a:p>
            <a:pPr marL="0" indent="0">
              <a:buNone/>
            </a:pPr>
            <a:r>
              <a:rPr lang="zh-CN" altLang="en-US" dirty="0"/>
              <a:t>尝试了 </a:t>
            </a:r>
            <a:r>
              <a:rPr lang="en-US" altLang="zh-CN" b="1" dirty="0">
                <a:solidFill>
                  <a:srgbClr val="C00000"/>
                </a:solidFill>
              </a:rPr>
              <a:t>6 </a:t>
            </a:r>
            <a:r>
              <a:rPr lang="zh-CN" altLang="en-US" b="1" dirty="0">
                <a:solidFill>
                  <a:srgbClr val="C00000"/>
                </a:solidFill>
              </a:rPr>
              <a:t>种</a:t>
            </a:r>
            <a:r>
              <a:rPr lang="zh-CN" altLang="en-US" dirty="0"/>
              <a:t>代表性的有损数据预处理方式，并以不同的比例和原始训练数据混合，进而用于替代模型的训练。但本方法仍然可以</a:t>
            </a:r>
            <a:r>
              <a:rPr lang="zh-CN" altLang="en-US" b="1" dirty="0">
                <a:solidFill>
                  <a:srgbClr val="C00000"/>
                </a:solidFill>
              </a:rPr>
              <a:t>很好地抵抗</a:t>
            </a:r>
            <a:r>
              <a:rPr lang="zh-CN" altLang="en-US" dirty="0"/>
              <a:t>基于有损预处理的多重攻击。</a:t>
            </a:r>
            <a:endParaRPr lang="en-US" altLang="zh-CN" dirty="0"/>
          </a:p>
        </p:txBody>
      </p:sp>
      <p:sp>
        <p:nvSpPr>
          <p:cNvPr id="9" name="文本框 8">
            <a:extLst>
              <a:ext uri="{FF2B5EF4-FFF2-40B4-BE49-F238E27FC236}">
                <a16:creationId xmlns:a16="http://schemas.microsoft.com/office/drawing/2014/main" id="{70A8FAE9-31E2-4E4C-AB2B-62CD2C3BC43C}"/>
              </a:ext>
            </a:extLst>
          </p:cNvPr>
          <p:cNvSpPr txBox="1"/>
          <p:nvPr/>
        </p:nvSpPr>
        <p:spPr>
          <a:xfrm>
            <a:off x="1869497" y="1871921"/>
            <a:ext cx="3936854"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-4</a:t>
            </a:r>
            <a:r>
              <a:rPr lang="zh-CN" altLang="en-US" sz="1600" dirty="0">
                <a:solidFill>
                  <a:schemeClr val="bg1"/>
                </a:solidFill>
                <a:latin typeface="微软雅黑" panose="020B0503020204020204" pitchFamily="34" charset="-122"/>
                <a:ea typeface="微软雅黑" panose="020B0503020204020204" pitchFamily="34" charset="-122"/>
              </a:rPr>
              <a:t>：其他鲁棒性</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抗其他数据预处理</a:t>
            </a:r>
          </a:p>
        </p:txBody>
      </p:sp>
      <p:pic>
        <p:nvPicPr>
          <p:cNvPr id="10" name="图片 9">
            <a:extLst>
              <a:ext uri="{FF2B5EF4-FFF2-40B4-BE49-F238E27FC236}">
                <a16:creationId xmlns:a16="http://schemas.microsoft.com/office/drawing/2014/main" id="{10F55FE6-3878-469E-82BC-EB802814BE1A}"/>
              </a:ext>
            </a:extLst>
          </p:cNvPr>
          <p:cNvPicPr>
            <a:picLocks noChangeAspect="1"/>
          </p:cNvPicPr>
          <p:nvPr/>
        </p:nvPicPr>
        <p:blipFill>
          <a:blip r:embed="rId3"/>
          <a:stretch>
            <a:fillRect/>
          </a:stretch>
        </p:blipFill>
        <p:spPr>
          <a:xfrm>
            <a:off x="1732702" y="2420175"/>
            <a:ext cx="4073649" cy="3542899"/>
          </a:xfrm>
          <a:prstGeom prst="rect">
            <a:avLst/>
          </a:prstGeom>
        </p:spPr>
      </p:pic>
    </p:spTree>
    <p:extLst>
      <p:ext uri="{BB962C8B-B14F-4D97-AF65-F5344CB8AC3E}">
        <p14:creationId xmlns:p14="http://schemas.microsoft.com/office/powerpoint/2010/main" val="15524009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2158542" y="-1843218"/>
            <a:ext cx="591950" cy="491288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复合鲁棒的图像处理模型水印</a:t>
            </a:r>
          </a:p>
        </p:txBody>
      </p:sp>
      <p:sp>
        <p:nvSpPr>
          <p:cNvPr id="6" name="矩形 5">
            <a:extLst>
              <a:ext uri="{FF2B5EF4-FFF2-40B4-BE49-F238E27FC236}">
                <a16:creationId xmlns:a16="http://schemas.microsoft.com/office/drawing/2014/main" id="{3A7A5C7B-E0F9-492D-A125-054B9CF61555}"/>
              </a:ext>
            </a:extLst>
          </p:cNvPr>
          <p:cNvSpPr/>
          <p:nvPr/>
        </p:nvSpPr>
        <p:spPr>
          <a:xfrm>
            <a:off x="210795" y="1334388"/>
            <a:ext cx="3333175"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实验结果</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888EF983-2069-4642-B24D-6D3D007FE9B4}"/>
              </a:ext>
            </a:extLst>
          </p:cNvPr>
          <p:cNvSpPr/>
          <p:nvPr/>
        </p:nvSpPr>
        <p:spPr>
          <a:xfrm>
            <a:off x="1430704" y="1726717"/>
            <a:ext cx="7724479" cy="4668440"/>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文本框 7">
            <a:extLst>
              <a:ext uri="{FF2B5EF4-FFF2-40B4-BE49-F238E27FC236}">
                <a16:creationId xmlns:a16="http://schemas.microsoft.com/office/drawing/2014/main" id="{1CB654A1-7287-4CFE-BE15-03D028C0C3F2}"/>
              </a:ext>
            </a:extLst>
          </p:cNvPr>
          <p:cNvSpPr txBox="1"/>
          <p:nvPr/>
        </p:nvSpPr>
        <p:spPr>
          <a:xfrm>
            <a:off x="6844697" y="2580947"/>
            <a:ext cx="1912793" cy="2959977"/>
          </a:xfrm>
          <a:prstGeom prst="rect">
            <a:avLst/>
          </a:prstGeom>
        </p:spPr>
        <p:txBody>
          <a:bodyPr wrap="square">
            <a:spAutoFit/>
          </a:bodyPr>
          <a:lstStyle>
            <a:defPPr>
              <a:defRPr lang="en-US"/>
            </a:defPPr>
            <a:lvl1pPr marL="285750" indent="-285750">
              <a:lnSpc>
                <a:spcPct val="150000"/>
              </a:lnSpc>
              <a:buFont typeface="Wingdings" panose="05000000000000000000" pitchFamily="2" charset="2"/>
              <a:buChar char="Ø"/>
              <a:defRPr sz="1400">
                <a:latin typeface="Times New Roman" panose="02020603050405020304" pitchFamily="18" charset="0"/>
                <a:ea typeface="楷体" panose="02010609060101010101" pitchFamily="49" charset="-122"/>
                <a:cs typeface="Times New Roman" panose="02020603050405020304" pitchFamily="18" charset="0"/>
              </a:defRPr>
            </a:lvl1pPr>
          </a:lstStyle>
          <a:p>
            <a:pPr marL="0" indent="0">
              <a:buNone/>
            </a:pPr>
            <a:r>
              <a:rPr lang="en-US" altLang="zh-CN" dirty="0">
                <a:solidFill>
                  <a:srgbClr val="C00000"/>
                </a:solidFill>
              </a:rPr>
              <a:t>【</a:t>
            </a:r>
            <a:r>
              <a:rPr lang="zh-CN" altLang="en-US" dirty="0">
                <a:solidFill>
                  <a:srgbClr val="C00000"/>
                </a:solidFill>
              </a:rPr>
              <a:t>结论</a:t>
            </a:r>
            <a:r>
              <a:rPr lang="en-US" altLang="zh-CN" dirty="0">
                <a:solidFill>
                  <a:srgbClr val="C00000"/>
                </a:solidFill>
              </a:rPr>
              <a:t>】</a:t>
            </a:r>
          </a:p>
          <a:p>
            <a:pPr marL="0" indent="0">
              <a:buNone/>
            </a:pPr>
            <a:r>
              <a:rPr lang="zh-CN" altLang="en-US" dirty="0"/>
              <a:t>尝试了 </a:t>
            </a:r>
            <a:r>
              <a:rPr lang="en-US" altLang="zh-CN" b="1" dirty="0">
                <a:solidFill>
                  <a:srgbClr val="C00000"/>
                </a:solidFill>
              </a:rPr>
              <a:t>6 </a:t>
            </a:r>
            <a:r>
              <a:rPr lang="zh-CN" altLang="en-US" b="1" dirty="0">
                <a:solidFill>
                  <a:srgbClr val="C00000"/>
                </a:solidFill>
              </a:rPr>
              <a:t>种</a:t>
            </a:r>
            <a:r>
              <a:rPr lang="zh-CN" altLang="en-US" dirty="0"/>
              <a:t>代表性的有损数据预处理方式，并以不同的比例和原始训练数据混合，进而用于替代模型的训练。但本方法仍然可以</a:t>
            </a:r>
            <a:r>
              <a:rPr lang="zh-CN" altLang="en-US" b="1" dirty="0">
                <a:solidFill>
                  <a:srgbClr val="C00000"/>
                </a:solidFill>
              </a:rPr>
              <a:t>很好地抵抗</a:t>
            </a:r>
            <a:r>
              <a:rPr lang="zh-CN" altLang="en-US" dirty="0"/>
              <a:t>基于有损预处理的多重攻击。</a:t>
            </a:r>
            <a:endParaRPr lang="en-US" altLang="zh-CN" dirty="0"/>
          </a:p>
        </p:txBody>
      </p:sp>
      <p:sp>
        <p:nvSpPr>
          <p:cNvPr id="9" name="文本框 8">
            <a:extLst>
              <a:ext uri="{FF2B5EF4-FFF2-40B4-BE49-F238E27FC236}">
                <a16:creationId xmlns:a16="http://schemas.microsoft.com/office/drawing/2014/main" id="{552AD1E3-3BC8-4DC3-B6F3-ED4A3C05FD9F}"/>
              </a:ext>
            </a:extLst>
          </p:cNvPr>
          <p:cNvSpPr txBox="1"/>
          <p:nvPr/>
        </p:nvSpPr>
        <p:spPr>
          <a:xfrm>
            <a:off x="1877382" y="1871921"/>
            <a:ext cx="3936854"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-4</a:t>
            </a:r>
            <a:r>
              <a:rPr lang="zh-CN" altLang="en-US" sz="1600" dirty="0">
                <a:solidFill>
                  <a:schemeClr val="bg1"/>
                </a:solidFill>
                <a:latin typeface="微软雅黑" panose="020B0503020204020204" pitchFamily="34" charset="-122"/>
                <a:ea typeface="微软雅黑" panose="020B0503020204020204" pitchFamily="34" charset="-122"/>
              </a:rPr>
              <a:t>：其他鲁棒性</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抗其他数据预处理</a:t>
            </a:r>
          </a:p>
        </p:txBody>
      </p:sp>
      <p:pic>
        <p:nvPicPr>
          <p:cNvPr id="10" name="图片 9">
            <a:extLst>
              <a:ext uri="{FF2B5EF4-FFF2-40B4-BE49-F238E27FC236}">
                <a16:creationId xmlns:a16="http://schemas.microsoft.com/office/drawing/2014/main" id="{C157F1D8-70A3-46ED-BBF9-E07A7C4753E3}"/>
              </a:ext>
            </a:extLst>
          </p:cNvPr>
          <p:cNvPicPr>
            <a:picLocks noChangeAspect="1"/>
          </p:cNvPicPr>
          <p:nvPr/>
        </p:nvPicPr>
        <p:blipFill rotWithShape="1">
          <a:blip r:embed="rId3"/>
          <a:srcRect l="3035"/>
          <a:stretch/>
        </p:blipFill>
        <p:spPr>
          <a:xfrm>
            <a:off x="1612675" y="2469031"/>
            <a:ext cx="5159945" cy="3183811"/>
          </a:xfrm>
          <a:prstGeom prst="rect">
            <a:avLst/>
          </a:prstGeom>
        </p:spPr>
      </p:pic>
    </p:spTree>
    <p:extLst>
      <p:ext uri="{BB962C8B-B14F-4D97-AF65-F5344CB8AC3E}">
        <p14:creationId xmlns:p14="http://schemas.microsoft.com/office/powerpoint/2010/main" val="24137833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204673CA-9F91-423A-800B-2FC515FEBF33}"/>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DB63BBE3-3174-4938-B9E0-08E19CF6832F}"/>
              </a:ext>
            </a:extLst>
          </p:cNvPr>
          <p:cNvSpPr/>
          <p:nvPr/>
        </p:nvSpPr>
        <p:spPr>
          <a:xfrm rot="5400000">
            <a:off x="2158542" y="-1843218"/>
            <a:ext cx="591950" cy="491288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复合鲁棒的图像处理模型水印</a:t>
            </a:r>
          </a:p>
        </p:txBody>
      </p:sp>
      <p:sp>
        <p:nvSpPr>
          <p:cNvPr id="6" name="矩形 5">
            <a:extLst>
              <a:ext uri="{FF2B5EF4-FFF2-40B4-BE49-F238E27FC236}">
                <a16:creationId xmlns:a16="http://schemas.microsoft.com/office/drawing/2014/main" id="{EE84ED36-3146-4929-A850-703DDFBFE004}"/>
              </a:ext>
            </a:extLst>
          </p:cNvPr>
          <p:cNvSpPr/>
          <p:nvPr/>
        </p:nvSpPr>
        <p:spPr>
          <a:xfrm>
            <a:off x="329034" y="1334388"/>
            <a:ext cx="3333175" cy="369332"/>
          </a:xfrm>
          <a:prstGeom prst="rect">
            <a:avLst/>
          </a:prstGeom>
        </p:spPr>
        <p:txBody>
          <a:bodyPr wrap="square">
            <a:spAutoFit/>
          </a:bodyPr>
          <a:lstStyle/>
          <a:p>
            <a:pPr algn="ctr" eaLnBrk="0" fontAlgn="base" hangingPunct="0">
              <a:spcBef>
                <a:spcPct val="0"/>
              </a:spcBef>
              <a:spcAft>
                <a:spcPct val="0"/>
              </a:spcAft>
              <a:defRPr/>
            </a:pPr>
            <a:r>
              <a:rPr lang="zh-CN" altLang="en-US" b="1" dirty="0">
                <a:solidFill>
                  <a:srgbClr val="314371"/>
                </a:solidFill>
                <a:latin typeface="微软雅黑" panose="020B0503020204020204" pitchFamily="34" charset="-122"/>
                <a:ea typeface="微软雅黑" panose="020B0503020204020204" pitchFamily="34" charset="-122"/>
              </a:rPr>
              <a:t>实验结果</a:t>
            </a:r>
            <a:endParaRPr lang="en-US" altLang="zh-CN" b="1" dirty="0">
              <a:solidFill>
                <a:srgbClr val="314371"/>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E2CCBDD9-0E7A-4BCE-AFB9-AB7A3812584C}"/>
              </a:ext>
            </a:extLst>
          </p:cNvPr>
          <p:cNvSpPr/>
          <p:nvPr/>
        </p:nvSpPr>
        <p:spPr>
          <a:xfrm>
            <a:off x="1548943" y="1726717"/>
            <a:ext cx="7724479" cy="4668440"/>
          </a:xfrm>
          <a:prstGeom prst="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文本框 7">
            <a:extLst>
              <a:ext uri="{FF2B5EF4-FFF2-40B4-BE49-F238E27FC236}">
                <a16:creationId xmlns:a16="http://schemas.microsoft.com/office/drawing/2014/main" id="{E0AC8BA4-B4B6-4956-9F86-F56FD99E545C}"/>
              </a:ext>
            </a:extLst>
          </p:cNvPr>
          <p:cNvSpPr txBox="1"/>
          <p:nvPr/>
        </p:nvSpPr>
        <p:spPr>
          <a:xfrm>
            <a:off x="1995621" y="1871921"/>
            <a:ext cx="3936854" cy="338554"/>
          </a:xfrm>
          <a:prstGeom prst="rect">
            <a:avLst/>
          </a:prstGeom>
          <a:solidFill>
            <a:srgbClr val="2F5597"/>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实验</a:t>
            </a:r>
            <a:r>
              <a:rPr lang="en-US" altLang="zh-CN" sz="1600" dirty="0">
                <a:solidFill>
                  <a:schemeClr val="bg1"/>
                </a:solidFill>
                <a:latin typeface="微软雅黑" panose="020B0503020204020204" pitchFamily="34" charset="-122"/>
                <a:ea typeface="微软雅黑" panose="020B0503020204020204" pitchFamily="34" charset="-122"/>
              </a:rPr>
              <a:t>-4</a:t>
            </a:r>
            <a:r>
              <a:rPr lang="zh-CN" altLang="en-US" sz="1600" dirty="0">
                <a:solidFill>
                  <a:schemeClr val="bg1"/>
                </a:solidFill>
                <a:latin typeface="微软雅黑" panose="020B0503020204020204" pitchFamily="34" charset="-122"/>
                <a:ea typeface="微软雅黑" panose="020B0503020204020204" pitchFamily="34" charset="-122"/>
              </a:rPr>
              <a:t>：其他鲁棒性</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抗其他自适应攻击</a:t>
            </a:r>
          </a:p>
        </p:txBody>
      </p:sp>
      <p:sp>
        <p:nvSpPr>
          <p:cNvPr id="9" name="文本框 8">
            <a:extLst>
              <a:ext uri="{FF2B5EF4-FFF2-40B4-BE49-F238E27FC236}">
                <a16:creationId xmlns:a16="http://schemas.microsoft.com/office/drawing/2014/main" id="{FB4B2B02-3ECF-44FB-B0E3-4CF44F207ED9}"/>
              </a:ext>
            </a:extLst>
          </p:cNvPr>
          <p:cNvSpPr txBox="1"/>
          <p:nvPr/>
        </p:nvSpPr>
        <p:spPr>
          <a:xfrm>
            <a:off x="1764886" y="2306041"/>
            <a:ext cx="7296270" cy="3929474"/>
          </a:xfrm>
          <a:prstGeom prst="rect">
            <a:avLst/>
          </a:prstGeom>
        </p:spPr>
        <p:txBody>
          <a:bodyPr wrap="square">
            <a:spAutoFit/>
          </a:bodyPr>
          <a:lstStyle>
            <a:defPPr>
              <a:defRPr lang="en-US"/>
            </a:defPPr>
            <a:lvl1pPr indent="0">
              <a:lnSpc>
                <a:spcPct val="150000"/>
              </a:lnSpc>
              <a:buFont typeface="Wingdings" panose="05000000000000000000" pitchFamily="2" charset="2"/>
              <a:buNone/>
              <a:defRPr sz="1400">
                <a:solidFill>
                  <a:srgbClr val="C00000"/>
                </a:solidFill>
                <a:latin typeface="Times New Roman" panose="02020603050405020304" pitchFamily="18" charset="0"/>
                <a:ea typeface="楷体" panose="02010609060101010101" pitchFamily="49" charset="-122"/>
                <a:cs typeface="Times New Roman" panose="02020603050405020304" pitchFamily="18" charset="0"/>
              </a:defRPr>
            </a:lvl1pPr>
          </a:lstStyle>
          <a:p>
            <a:pPr marL="285750" indent="-285750">
              <a:buFont typeface="Wingdings" panose="05000000000000000000" pitchFamily="2" charset="2"/>
              <a:buChar char="p"/>
            </a:pPr>
            <a:r>
              <a:rPr lang="en-US" altLang="zh-CN" dirty="0">
                <a:solidFill>
                  <a:schemeClr val="tx1"/>
                </a:solidFill>
              </a:rPr>
              <a:t>Neural Cleanse</a:t>
            </a:r>
            <a:r>
              <a:rPr lang="zh-CN" altLang="en-US" dirty="0">
                <a:solidFill>
                  <a:schemeClr val="tx1"/>
                </a:solidFill>
              </a:rPr>
              <a:t>，一种通过</a:t>
            </a:r>
            <a:r>
              <a:rPr lang="zh-CN" altLang="en-US" b="1" dirty="0"/>
              <a:t>逆向水印图片对模型进行净化</a:t>
            </a:r>
            <a:r>
              <a:rPr lang="zh-CN" altLang="en-US" dirty="0">
                <a:solidFill>
                  <a:schemeClr val="tx1"/>
                </a:solidFill>
              </a:rPr>
              <a:t>的方法。实验表明本方法</a:t>
            </a:r>
            <a:r>
              <a:rPr lang="zh-CN" altLang="en-US" b="1" dirty="0"/>
              <a:t>可以抵抗</a:t>
            </a:r>
            <a:r>
              <a:rPr lang="zh-CN" altLang="en-US" dirty="0">
                <a:solidFill>
                  <a:schemeClr val="tx1"/>
                </a:solidFill>
              </a:rPr>
              <a:t>这种自适应攻击，因为本方法生成的水印是和载体图像相关的，而且是结构对齐的，因此这</a:t>
            </a:r>
            <a:r>
              <a:rPr lang="zh-CN" altLang="en-US" b="1" dirty="0"/>
              <a:t>不符合它的假设</a:t>
            </a:r>
            <a:r>
              <a:rPr lang="zh-CN" altLang="en-US" dirty="0">
                <a:solidFill>
                  <a:schemeClr val="tx1"/>
                </a:solidFill>
              </a:rPr>
              <a:t>，即“水印在位置和模式上都是静态的且和载体图像无关”。</a:t>
            </a:r>
            <a:endParaRPr lang="en-US" altLang="zh-CN" dirty="0">
              <a:solidFill>
                <a:schemeClr val="tx1"/>
              </a:solidFill>
            </a:endParaRPr>
          </a:p>
          <a:p>
            <a:pPr marL="285750" indent="-285750">
              <a:buFont typeface="Wingdings" panose="05000000000000000000" pitchFamily="2" charset="2"/>
              <a:buChar char="p"/>
            </a:pPr>
            <a:r>
              <a:rPr lang="zh-CN" altLang="en-US" dirty="0">
                <a:solidFill>
                  <a:schemeClr val="tx1"/>
                </a:solidFill>
              </a:rPr>
              <a:t>假设攻击者可以收集到少量干净（无水印）的数据对，并对训练好的替代模型进行有监督的微调。结果表明，即使使用新的相同大小的</a:t>
            </a:r>
            <a:r>
              <a:rPr lang="zh-CN" altLang="en-US" b="1" dirty="0"/>
              <a:t>干净数据进行微调</a:t>
            </a:r>
            <a:r>
              <a:rPr lang="zh-CN" altLang="en-US" dirty="0">
                <a:solidFill>
                  <a:schemeClr val="tx1"/>
                </a:solidFill>
              </a:rPr>
              <a:t>，本方法中的提取网络仍然可以很好地工作，</a:t>
            </a:r>
            <a:r>
              <a:rPr lang="zh-CN" altLang="en-US" b="1" dirty="0"/>
              <a:t>成功提取率为 </a:t>
            </a:r>
            <a:r>
              <a:rPr lang="en-US" altLang="zh-CN" b="1" dirty="0"/>
              <a:t>78%</a:t>
            </a:r>
            <a:r>
              <a:rPr lang="zh-CN" altLang="en-US" dirty="0">
                <a:solidFill>
                  <a:schemeClr val="tx1"/>
                </a:solidFill>
              </a:rPr>
              <a:t>。</a:t>
            </a:r>
            <a:endParaRPr lang="en-US" altLang="zh-CN" dirty="0">
              <a:solidFill>
                <a:schemeClr val="tx1"/>
              </a:solidFill>
            </a:endParaRPr>
          </a:p>
          <a:p>
            <a:pPr marL="285750" indent="-285750">
              <a:buFont typeface="Wingdings" panose="05000000000000000000" pitchFamily="2" charset="2"/>
              <a:buChar char="p"/>
            </a:pPr>
            <a:r>
              <a:rPr lang="zh-CN" altLang="en-US" dirty="0">
                <a:solidFill>
                  <a:schemeClr val="tx1"/>
                </a:solidFill>
              </a:rPr>
              <a:t>考虑攻击者有未配对的干净数据，并通用图像域损失的约束训练替代模型，具体来说，使用一个判别器对图像域进行判断，类似于一种</a:t>
            </a:r>
            <a:r>
              <a:rPr lang="zh-CN" altLang="en-US" b="1" dirty="0"/>
              <a:t>半监督</a:t>
            </a:r>
            <a:r>
              <a:rPr lang="zh-CN" altLang="en-US" dirty="0">
                <a:solidFill>
                  <a:schemeClr val="tx1"/>
                </a:solidFill>
              </a:rPr>
              <a:t>的学习方式。在这种情况下，提取网络提取成功率</a:t>
            </a:r>
            <a:r>
              <a:rPr lang="zh-CN" altLang="en-US" b="1" dirty="0"/>
              <a:t>降低到 </a:t>
            </a:r>
            <a:r>
              <a:rPr lang="en-US" altLang="zh-CN" b="1" dirty="0"/>
              <a:t>43%</a:t>
            </a:r>
            <a:r>
              <a:rPr lang="zh-CN" altLang="en-US" b="1" dirty="0"/>
              <a:t>，但仍然可以接受</a:t>
            </a:r>
            <a:r>
              <a:rPr lang="zh-CN" altLang="en-US" dirty="0">
                <a:solidFill>
                  <a:schemeClr val="tx1"/>
                </a:solidFill>
              </a:rPr>
              <a:t>。此外，这样做会损害替代模型的性能（</a:t>
            </a:r>
            <a:r>
              <a:rPr lang="en-US" altLang="zh-CN" dirty="0">
                <a:solidFill>
                  <a:schemeClr val="tx1"/>
                </a:solidFill>
              </a:rPr>
              <a:t>PSNR</a:t>
            </a:r>
            <a:r>
              <a:rPr lang="zh-CN" altLang="en-US" dirty="0">
                <a:solidFill>
                  <a:schemeClr val="tx1"/>
                </a:solidFill>
              </a:rPr>
              <a:t>：从 </a:t>
            </a:r>
            <a:r>
              <a:rPr lang="en-US" altLang="zh-CN" dirty="0">
                <a:solidFill>
                  <a:schemeClr val="tx1"/>
                </a:solidFill>
              </a:rPr>
              <a:t>32.02 </a:t>
            </a:r>
            <a:r>
              <a:rPr lang="zh-CN" altLang="en-US" dirty="0">
                <a:solidFill>
                  <a:schemeClr val="tx1"/>
                </a:solidFill>
              </a:rPr>
              <a:t>降到 </a:t>
            </a:r>
            <a:r>
              <a:rPr lang="en-US" altLang="zh-CN" dirty="0">
                <a:solidFill>
                  <a:schemeClr val="tx1"/>
                </a:solidFill>
              </a:rPr>
              <a:t>28.9</a:t>
            </a:r>
            <a:r>
              <a:rPr lang="zh-CN" altLang="en-US" dirty="0">
                <a:solidFill>
                  <a:schemeClr val="tx1"/>
                </a:solidFill>
              </a:rPr>
              <a:t>），降低了攻击的意义。</a:t>
            </a:r>
            <a:endParaRPr lang="en-US" altLang="zh-CN" dirty="0">
              <a:solidFill>
                <a:schemeClr val="tx1"/>
              </a:solidFill>
            </a:endParaRPr>
          </a:p>
          <a:p>
            <a:pPr marL="285750" indent="-285750">
              <a:buFont typeface="Wingdings" panose="05000000000000000000" pitchFamily="2" charset="2"/>
              <a:buChar char="p"/>
            </a:pPr>
            <a:r>
              <a:rPr lang="zh-CN" altLang="en-US" dirty="0">
                <a:solidFill>
                  <a:schemeClr val="tx1"/>
                </a:solidFill>
              </a:rPr>
              <a:t>考虑本方法对水印重写的鲁棒性。与传统的数字水印类似，水印重写攻击可以</a:t>
            </a:r>
            <a:r>
              <a:rPr lang="zh-CN" altLang="en-US" b="1" dirty="0"/>
              <a:t>通过水印协议来解决</a:t>
            </a:r>
            <a:r>
              <a:rPr lang="zh-CN" altLang="en-US" dirty="0">
                <a:solidFill>
                  <a:schemeClr val="tx1"/>
                </a:solidFill>
              </a:rPr>
              <a:t>。</a:t>
            </a:r>
          </a:p>
        </p:txBody>
      </p:sp>
    </p:spTree>
    <p:extLst>
      <p:ext uri="{BB962C8B-B14F-4D97-AF65-F5344CB8AC3E}">
        <p14:creationId xmlns:p14="http://schemas.microsoft.com/office/powerpoint/2010/main" val="259444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鲁棒的文本生成模型水印</a:t>
            </a:r>
          </a:p>
        </p:txBody>
      </p:sp>
      <p:sp>
        <p:nvSpPr>
          <p:cNvPr id="10" name="流程图: 手动输入 7">
            <a:extLst>
              <a:ext uri="{FF2B5EF4-FFF2-40B4-BE49-F238E27FC236}">
                <a16:creationId xmlns:a16="http://schemas.microsoft.com/office/drawing/2014/main" id="{C77950FA-F11D-4688-84EF-E4F3D68202A3}"/>
              </a:ext>
            </a:extLst>
          </p:cNvPr>
          <p:cNvSpPr/>
          <p:nvPr/>
        </p:nvSpPr>
        <p:spPr>
          <a:xfrm rot="5400000" flipH="1" flipV="1">
            <a:off x="9502777" y="-1682455"/>
            <a:ext cx="917281" cy="446116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01 w 10000"/>
              <a:gd name="connsiteY0" fmla="*/ 565 h 10000"/>
              <a:gd name="connsiteX1" fmla="*/ 10000 w 10000"/>
              <a:gd name="connsiteY1" fmla="*/ 0 h 10000"/>
              <a:gd name="connsiteX2" fmla="*/ 10000 w 10000"/>
              <a:gd name="connsiteY2" fmla="*/ 10000 h 10000"/>
              <a:gd name="connsiteX3" fmla="*/ 0 w 10000"/>
              <a:gd name="connsiteY3" fmla="*/ 10000 h 10000"/>
              <a:gd name="connsiteX4" fmla="*/ 101 w 10000"/>
              <a:gd name="connsiteY4" fmla="*/ 565 h 10000"/>
              <a:gd name="connsiteX0" fmla="*/ 101 w 10000"/>
              <a:gd name="connsiteY0" fmla="*/ 1187 h 10000"/>
              <a:gd name="connsiteX1" fmla="*/ 10000 w 10000"/>
              <a:gd name="connsiteY1" fmla="*/ 0 h 10000"/>
              <a:gd name="connsiteX2" fmla="*/ 10000 w 10000"/>
              <a:gd name="connsiteY2" fmla="*/ 10000 h 10000"/>
              <a:gd name="connsiteX3" fmla="*/ 0 w 10000"/>
              <a:gd name="connsiteY3" fmla="*/ 10000 h 10000"/>
              <a:gd name="connsiteX4" fmla="*/ 101 w 10000"/>
              <a:gd name="connsiteY4" fmla="*/ 118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1" y="1187"/>
                </a:moveTo>
                <a:lnTo>
                  <a:pt x="10000" y="0"/>
                </a:lnTo>
                <a:lnTo>
                  <a:pt x="10000" y="10000"/>
                </a:lnTo>
                <a:lnTo>
                  <a:pt x="0" y="10000"/>
                </a:lnTo>
                <a:cubicBezTo>
                  <a:pt x="34" y="6855"/>
                  <a:pt x="67" y="4332"/>
                  <a:pt x="101" y="1187"/>
                </a:cubicBezTo>
                <a:close/>
              </a:path>
            </a:pathLst>
          </a:custGeom>
          <a:solidFill>
            <a:srgbClr val="5D759B"/>
          </a:solidFill>
          <a:ln>
            <a:solidFill>
              <a:srgbClr val="B8D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3CEE3919-1048-4650-8412-FBE2D7ED6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2729" y="200393"/>
            <a:ext cx="3408708" cy="720359"/>
          </a:xfrm>
          <a:prstGeom prst="rect">
            <a:avLst/>
          </a:prstGeom>
        </p:spPr>
      </p:pic>
      <p:sp>
        <p:nvSpPr>
          <p:cNvPr id="16" name="文本框 15">
            <a:extLst>
              <a:ext uri="{FF2B5EF4-FFF2-40B4-BE49-F238E27FC236}">
                <a16:creationId xmlns:a16="http://schemas.microsoft.com/office/drawing/2014/main" id="{4707587E-C8AA-4DCA-ABA7-4F839571B1EE}"/>
              </a:ext>
            </a:extLst>
          </p:cNvPr>
          <p:cNvSpPr txBox="1"/>
          <p:nvPr/>
        </p:nvSpPr>
        <p:spPr>
          <a:xfrm>
            <a:off x="603092" y="1195487"/>
            <a:ext cx="5117945" cy="523220"/>
          </a:xfrm>
          <a:prstGeom prst="rect">
            <a:avLst/>
          </a:prstGeom>
          <a:noFill/>
        </p:spPr>
        <p:txBody>
          <a:bodyPr wrap="square" rtlCol="0">
            <a:spAutoFit/>
          </a:bodyPr>
          <a:lstStyle/>
          <a:p>
            <a:pPr algn="ctr"/>
            <a:r>
              <a:rPr lang="zh-CN" altLang="en-US" sz="2800" dirty="0">
                <a:solidFill>
                  <a:schemeClr val="tx1">
                    <a:lumMod val="85000"/>
                    <a:lumOff val="15000"/>
                  </a:schemeClr>
                </a:solidFill>
                <a:latin typeface="FZZhengHeiS-DB-GB" panose="02000000000000000000" pitchFamily="2" charset="0"/>
                <a:ea typeface="FZZhengHeiS-DB-GB" panose="02000000000000000000" pitchFamily="2" charset="0"/>
              </a:rPr>
              <a:t>研究背景</a:t>
            </a:r>
            <a:r>
              <a:rPr lang="en-US" altLang="zh-CN" sz="2800" dirty="0">
                <a:solidFill>
                  <a:schemeClr val="tx1">
                    <a:lumMod val="85000"/>
                    <a:lumOff val="15000"/>
                  </a:schemeClr>
                </a:solidFill>
                <a:latin typeface="FZZhengHeiS-DB-GB" panose="02000000000000000000" pitchFamily="2" charset="0"/>
                <a:ea typeface="FZZhengHeiS-DB-GB" panose="02000000000000000000" pitchFamily="2" charset="0"/>
              </a:rPr>
              <a:t>-</a:t>
            </a:r>
            <a:r>
              <a:rPr lang="zh-CN" altLang="en-US" sz="2800" dirty="0">
                <a:solidFill>
                  <a:schemeClr val="tx1">
                    <a:lumMod val="85000"/>
                    <a:lumOff val="15000"/>
                  </a:schemeClr>
                </a:solidFill>
                <a:latin typeface="FZZhengHeiS-DB-GB" panose="02000000000000000000" pitchFamily="2" charset="0"/>
                <a:ea typeface="FZZhengHeiS-DB-GB" panose="02000000000000000000" pitchFamily="2" charset="0"/>
              </a:rPr>
              <a:t>私密文本内容的泄露</a:t>
            </a:r>
          </a:p>
        </p:txBody>
      </p:sp>
      <p:grpSp>
        <p:nvGrpSpPr>
          <p:cNvPr id="17" name="组合 16">
            <a:extLst>
              <a:ext uri="{FF2B5EF4-FFF2-40B4-BE49-F238E27FC236}">
                <a16:creationId xmlns:a16="http://schemas.microsoft.com/office/drawing/2014/main" id="{15273A31-F1A8-41C3-912D-2CD6F1089A49}"/>
              </a:ext>
            </a:extLst>
          </p:cNvPr>
          <p:cNvGrpSpPr/>
          <p:nvPr/>
        </p:nvGrpSpPr>
        <p:grpSpPr>
          <a:xfrm>
            <a:off x="796413" y="4233118"/>
            <a:ext cx="5573052" cy="2075590"/>
            <a:chOff x="3900414" y="2361494"/>
            <a:chExt cx="5573052" cy="2075590"/>
          </a:xfrm>
        </p:grpSpPr>
        <p:grpSp>
          <p:nvGrpSpPr>
            <p:cNvPr id="18" name="组合 17">
              <a:extLst>
                <a:ext uri="{FF2B5EF4-FFF2-40B4-BE49-F238E27FC236}">
                  <a16:creationId xmlns:a16="http://schemas.microsoft.com/office/drawing/2014/main" id="{0A753959-C025-4647-9E47-A9E25C6A73A5}"/>
                </a:ext>
              </a:extLst>
            </p:cNvPr>
            <p:cNvGrpSpPr/>
            <p:nvPr/>
          </p:nvGrpSpPr>
          <p:grpSpPr>
            <a:xfrm>
              <a:off x="4367299" y="2791492"/>
              <a:ext cx="3973370" cy="1551185"/>
              <a:chOff x="4204097" y="2568477"/>
              <a:chExt cx="3973370" cy="1551185"/>
            </a:xfrm>
          </p:grpSpPr>
          <p:sp>
            <p:nvSpPr>
              <p:cNvPr id="21" name="矩形 20">
                <a:extLst>
                  <a:ext uri="{FF2B5EF4-FFF2-40B4-BE49-F238E27FC236}">
                    <a16:creationId xmlns:a16="http://schemas.microsoft.com/office/drawing/2014/main" id="{424082C7-4B02-41FD-9ED2-C238C9D9FF9B}"/>
                  </a:ext>
                </a:extLst>
              </p:cNvPr>
              <p:cNvSpPr/>
              <p:nvPr/>
            </p:nvSpPr>
            <p:spPr>
              <a:xfrm>
                <a:off x="6052936" y="2657315"/>
                <a:ext cx="1022977" cy="580481"/>
              </a:xfrm>
              <a:prstGeom prst="rect">
                <a:avLst/>
              </a:prstGeom>
              <a:solidFill>
                <a:schemeClr val="tx1">
                  <a:lumMod val="75000"/>
                  <a:lumOff val="25000"/>
                  <a:alpha val="30196"/>
                </a:schemeClr>
              </a:solidFill>
              <a:ln w="127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a:extLst>
                  <a:ext uri="{FF2B5EF4-FFF2-40B4-BE49-F238E27FC236}">
                    <a16:creationId xmlns:a16="http://schemas.microsoft.com/office/drawing/2014/main" id="{A2D77936-05AD-4468-9392-2F873B42C9B8}"/>
                  </a:ext>
                </a:extLst>
              </p:cNvPr>
              <p:cNvGrpSpPr/>
              <p:nvPr/>
            </p:nvGrpSpPr>
            <p:grpSpPr>
              <a:xfrm>
                <a:off x="4204097" y="2600646"/>
                <a:ext cx="1620638" cy="1519016"/>
                <a:chOff x="4049328" y="3093914"/>
                <a:chExt cx="1620638" cy="1519016"/>
              </a:xfrm>
            </p:grpSpPr>
            <p:grpSp>
              <p:nvGrpSpPr>
                <p:cNvPr id="57" name="组合 56">
                  <a:extLst>
                    <a:ext uri="{FF2B5EF4-FFF2-40B4-BE49-F238E27FC236}">
                      <a16:creationId xmlns:a16="http://schemas.microsoft.com/office/drawing/2014/main" id="{C6CCA4E0-E02C-497C-BA06-DEC89E611329}"/>
                    </a:ext>
                  </a:extLst>
                </p:cNvPr>
                <p:cNvGrpSpPr/>
                <p:nvPr/>
              </p:nvGrpSpPr>
              <p:grpSpPr>
                <a:xfrm>
                  <a:off x="4049328" y="3093914"/>
                  <a:ext cx="1620638" cy="1519016"/>
                  <a:chOff x="6538913" y="2306638"/>
                  <a:chExt cx="962025" cy="901701"/>
                </a:xfrm>
              </p:grpSpPr>
              <p:sp>
                <p:nvSpPr>
                  <p:cNvPr id="60" name="Freeform 87">
                    <a:extLst>
                      <a:ext uri="{FF2B5EF4-FFF2-40B4-BE49-F238E27FC236}">
                        <a16:creationId xmlns:a16="http://schemas.microsoft.com/office/drawing/2014/main" id="{E4BFEA26-0A76-41FF-AC31-A65D0F56EDE8}"/>
                      </a:ext>
                    </a:extLst>
                  </p:cNvPr>
                  <p:cNvSpPr>
                    <a:spLocks/>
                  </p:cNvSpPr>
                  <p:nvPr/>
                </p:nvSpPr>
                <p:spPr bwMode="auto">
                  <a:xfrm>
                    <a:off x="6870701" y="2998788"/>
                    <a:ext cx="300038" cy="179388"/>
                  </a:xfrm>
                  <a:custGeom>
                    <a:avLst/>
                    <a:gdLst>
                      <a:gd name="T0" fmla="*/ 170 w 189"/>
                      <a:gd name="T1" fmla="*/ 0 h 113"/>
                      <a:gd name="T2" fmla="*/ 18 w 189"/>
                      <a:gd name="T3" fmla="*/ 0 h 113"/>
                      <a:gd name="T4" fmla="*/ 0 w 189"/>
                      <a:gd name="T5" fmla="*/ 113 h 113"/>
                      <a:gd name="T6" fmla="*/ 189 w 189"/>
                      <a:gd name="T7" fmla="*/ 113 h 113"/>
                      <a:gd name="T8" fmla="*/ 170 w 189"/>
                      <a:gd name="T9" fmla="*/ 0 h 113"/>
                    </a:gdLst>
                    <a:ahLst/>
                    <a:cxnLst>
                      <a:cxn ang="0">
                        <a:pos x="T0" y="T1"/>
                      </a:cxn>
                      <a:cxn ang="0">
                        <a:pos x="T2" y="T3"/>
                      </a:cxn>
                      <a:cxn ang="0">
                        <a:pos x="T4" y="T5"/>
                      </a:cxn>
                      <a:cxn ang="0">
                        <a:pos x="T6" y="T7"/>
                      </a:cxn>
                      <a:cxn ang="0">
                        <a:pos x="T8" y="T9"/>
                      </a:cxn>
                    </a:cxnLst>
                    <a:rect l="0" t="0" r="r" b="b"/>
                    <a:pathLst>
                      <a:path w="189" h="113">
                        <a:moveTo>
                          <a:pt x="170" y="0"/>
                        </a:moveTo>
                        <a:lnTo>
                          <a:pt x="18" y="0"/>
                        </a:lnTo>
                        <a:lnTo>
                          <a:pt x="0" y="113"/>
                        </a:lnTo>
                        <a:lnTo>
                          <a:pt x="189" y="113"/>
                        </a:lnTo>
                        <a:lnTo>
                          <a:pt x="170" y="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88">
                    <a:extLst>
                      <a:ext uri="{FF2B5EF4-FFF2-40B4-BE49-F238E27FC236}">
                        <a16:creationId xmlns:a16="http://schemas.microsoft.com/office/drawing/2014/main" id="{EAADE613-181F-459A-9AF6-52208EDE75F5}"/>
                      </a:ext>
                    </a:extLst>
                  </p:cNvPr>
                  <p:cNvSpPr>
                    <a:spLocks/>
                  </p:cNvSpPr>
                  <p:nvPr/>
                </p:nvSpPr>
                <p:spPr bwMode="auto">
                  <a:xfrm>
                    <a:off x="6538913" y="2878138"/>
                    <a:ext cx="962025" cy="120650"/>
                  </a:xfrm>
                  <a:custGeom>
                    <a:avLst/>
                    <a:gdLst>
                      <a:gd name="T0" fmla="*/ 0 w 256"/>
                      <a:gd name="T1" fmla="*/ 0 h 32"/>
                      <a:gd name="T2" fmla="*/ 0 w 256"/>
                      <a:gd name="T3" fmla="*/ 16 h 32"/>
                      <a:gd name="T4" fmla="*/ 16 w 256"/>
                      <a:gd name="T5" fmla="*/ 32 h 32"/>
                      <a:gd name="T6" fmla="*/ 240 w 256"/>
                      <a:gd name="T7" fmla="*/ 32 h 32"/>
                      <a:gd name="T8" fmla="*/ 256 w 256"/>
                      <a:gd name="T9" fmla="*/ 16 h 32"/>
                      <a:gd name="T10" fmla="*/ 256 w 256"/>
                      <a:gd name="T11" fmla="*/ 0 h 32"/>
                      <a:gd name="T12" fmla="*/ 0 w 25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56" h="32">
                        <a:moveTo>
                          <a:pt x="0" y="0"/>
                        </a:moveTo>
                        <a:cubicBezTo>
                          <a:pt x="0" y="16"/>
                          <a:pt x="0" y="16"/>
                          <a:pt x="0" y="16"/>
                        </a:cubicBezTo>
                        <a:cubicBezTo>
                          <a:pt x="0" y="25"/>
                          <a:pt x="7" y="32"/>
                          <a:pt x="16" y="32"/>
                        </a:cubicBezTo>
                        <a:cubicBezTo>
                          <a:pt x="240" y="32"/>
                          <a:pt x="240" y="32"/>
                          <a:pt x="240" y="32"/>
                        </a:cubicBezTo>
                        <a:cubicBezTo>
                          <a:pt x="249" y="32"/>
                          <a:pt x="256" y="25"/>
                          <a:pt x="256" y="16"/>
                        </a:cubicBezTo>
                        <a:cubicBezTo>
                          <a:pt x="256" y="0"/>
                          <a:pt x="256" y="0"/>
                          <a:pt x="256" y="0"/>
                        </a:cubicBezTo>
                        <a:lnTo>
                          <a:pt x="0"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89">
                    <a:extLst>
                      <a:ext uri="{FF2B5EF4-FFF2-40B4-BE49-F238E27FC236}">
                        <a16:creationId xmlns:a16="http://schemas.microsoft.com/office/drawing/2014/main" id="{13821C73-5F28-4899-9E6B-BFA6449EC64B}"/>
                      </a:ext>
                    </a:extLst>
                  </p:cNvPr>
                  <p:cNvSpPr>
                    <a:spLocks/>
                  </p:cNvSpPr>
                  <p:nvPr/>
                </p:nvSpPr>
                <p:spPr bwMode="auto">
                  <a:xfrm>
                    <a:off x="6538913" y="2306638"/>
                    <a:ext cx="962025" cy="571500"/>
                  </a:xfrm>
                  <a:custGeom>
                    <a:avLst/>
                    <a:gdLst>
                      <a:gd name="T0" fmla="*/ 240 w 256"/>
                      <a:gd name="T1" fmla="*/ 0 h 152"/>
                      <a:gd name="T2" fmla="*/ 16 w 256"/>
                      <a:gd name="T3" fmla="*/ 0 h 152"/>
                      <a:gd name="T4" fmla="*/ 0 w 256"/>
                      <a:gd name="T5" fmla="*/ 16 h 152"/>
                      <a:gd name="T6" fmla="*/ 0 w 256"/>
                      <a:gd name="T7" fmla="*/ 152 h 152"/>
                      <a:gd name="T8" fmla="*/ 256 w 256"/>
                      <a:gd name="T9" fmla="*/ 152 h 152"/>
                      <a:gd name="T10" fmla="*/ 256 w 256"/>
                      <a:gd name="T11" fmla="*/ 16 h 152"/>
                      <a:gd name="T12" fmla="*/ 240 w 256"/>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56" h="152">
                        <a:moveTo>
                          <a:pt x="240" y="0"/>
                        </a:moveTo>
                        <a:cubicBezTo>
                          <a:pt x="16" y="0"/>
                          <a:pt x="16" y="0"/>
                          <a:pt x="16" y="0"/>
                        </a:cubicBezTo>
                        <a:cubicBezTo>
                          <a:pt x="7" y="0"/>
                          <a:pt x="0" y="7"/>
                          <a:pt x="0" y="16"/>
                        </a:cubicBezTo>
                        <a:cubicBezTo>
                          <a:pt x="0" y="152"/>
                          <a:pt x="0" y="152"/>
                          <a:pt x="0" y="152"/>
                        </a:cubicBezTo>
                        <a:cubicBezTo>
                          <a:pt x="256" y="152"/>
                          <a:pt x="256" y="152"/>
                          <a:pt x="256" y="152"/>
                        </a:cubicBezTo>
                        <a:cubicBezTo>
                          <a:pt x="256" y="16"/>
                          <a:pt x="256" y="16"/>
                          <a:pt x="256" y="16"/>
                        </a:cubicBezTo>
                        <a:cubicBezTo>
                          <a:pt x="256" y="7"/>
                          <a:pt x="249" y="0"/>
                          <a:pt x="240" y="0"/>
                        </a:cubicBezTo>
                        <a:close/>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Rectangle 90">
                    <a:extLst>
                      <a:ext uri="{FF2B5EF4-FFF2-40B4-BE49-F238E27FC236}">
                        <a16:creationId xmlns:a16="http://schemas.microsoft.com/office/drawing/2014/main" id="{99B3C886-39F6-46F5-849A-BE526F9EC3BE}"/>
                      </a:ext>
                    </a:extLst>
                  </p:cNvPr>
                  <p:cNvSpPr>
                    <a:spLocks noChangeArrowheads="1"/>
                  </p:cNvSpPr>
                  <p:nvPr/>
                </p:nvSpPr>
                <p:spPr bwMode="auto">
                  <a:xfrm>
                    <a:off x="6599238" y="2366963"/>
                    <a:ext cx="841375" cy="450850"/>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91">
                    <a:extLst>
                      <a:ext uri="{FF2B5EF4-FFF2-40B4-BE49-F238E27FC236}">
                        <a16:creationId xmlns:a16="http://schemas.microsoft.com/office/drawing/2014/main" id="{3E54C1F5-368C-48EA-8790-73431796DBA1}"/>
                      </a:ext>
                    </a:extLst>
                  </p:cNvPr>
                  <p:cNvSpPr>
                    <a:spLocks/>
                  </p:cNvSpPr>
                  <p:nvPr/>
                </p:nvSpPr>
                <p:spPr bwMode="auto">
                  <a:xfrm>
                    <a:off x="6824663" y="3178176"/>
                    <a:ext cx="390525" cy="30163"/>
                  </a:xfrm>
                  <a:custGeom>
                    <a:avLst/>
                    <a:gdLst>
                      <a:gd name="T0" fmla="*/ 237 w 246"/>
                      <a:gd name="T1" fmla="*/ 0 h 19"/>
                      <a:gd name="T2" fmla="*/ 10 w 246"/>
                      <a:gd name="T3" fmla="*/ 0 h 19"/>
                      <a:gd name="T4" fmla="*/ 0 w 246"/>
                      <a:gd name="T5" fmla="*/ 19 h 19"/>
                      <a:gd name="T6" fmla="*/ 246 w 246"/>
                      <a:gd name="T7" fmla="*/ 19 h 19"/>
                      <a:gd name="T8" fmla="*/ 237 w 246"/>
                      <a:gd name="T9" fmla="*/ 0 h 19"/>
                    </a:gdLst>
                    <a:ahLst/>
                    <a:cxnLst>
                      <a:cxn ang="0">
                        <a:pos x="T0" y="T1"/>
                      </a:cxn>
                      <a:cxn ang="0">
                        <a:pos x="T2" y="T3"/>
                      </a:cxn>
                      <a:cxn ang="0">
                        <a:pos x="T4" y="T5"/>
                      </a:cxn>
                      <a:cxn ang="0">
                        <a:pos x="T6" y="T7"/>
                      </a:cxn>
                      <a:cxn ang="0">
                        <a:pos x="T8" y="T9"/>
                      </a:cxn>
                    </a:cxnLst>
                    <a:rect l="0" t="0" r="r" b="b"/>
                    <a:pathLst>
                      <a:path w="246" h="19">
                        <a:moveTo>
                          <a:pt x="237" y="0"/>
                        </a:moveTo>
                        <a:lnTo>
                          <a:pt x="10" y="0"/>
                        </a:lnTo>
                        <a:lnTo>
                          <a:pt x="0" y="19"/>
                        </a:lnTo>
                        <a:lnTo>
                          <a:pt x="246" y="19"/>
                        </a:lnTo>
                        <a:lnTo>
                          <a:pt x="237"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58" name="图片 57" descr="屏幕剪辑">
                  <a:extLst>
                    <a:ext uri="{FF2B5EF4-FFF2-40B4-BE49-F238E27FC236}">
                      <a16:creationId xmlns:a16="http://schemas.microsoft.com/office/drawing/2014/main" id="{B2313BBB-E2B4-4439-A1E0-E52BC2E862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0538" y="3295539"/>
                  <a:ext cx="406538" cy="573426"/>
                </a:xfrm>
                <a:prstGeom prst="rect">
                  <a:avLst/>
                </a:prstGeom>
                <a:noFill/>
                <a:ln w="19050">
                  <a:solidFill>
                    <a:schemeClr val="tx1"/>
                  </a:solidFill>
                  <a:prstDash val="solid"/>
                </a:ln>
              </p:spPr>
            </p:pic>
            <p:pic>
              <p:nvPicPr>
                <p:cNvPr id="59" name="Picture 2" descr="https://timgsa.baidu.com/timg?image&amp;quality=80&amp;size=b9999_10000&amp;sec=1547398050836&amp;di=ac6a9728a7115ead3921d1676584b7ec&amp;imgtype=0&amp;src=http%3A%2F%2Fimg.mp.sohu.com%2Fupload%2F20170602%2F0c83b7c5705340229ff1d90c20dcd6ec_th.png">
                  <a:extLst>
                    <a:ext uri="{FF2B5EF4-FFF2-40B4-BE49-F238E27FC236}">
                      <a16:creationId xmlns:a16="http://schemas.microsoft.com/office/drawing/2014/main" id="{E03E7F48-5333-4791-B1F3-40BF48A55DF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a:fillRect/>
                </a:stretch>
              </p:blipFill>
              <p:spPr bwMode="auto">
                <a:xfrm>
                  <a:off x="4751860" y="3297651"/>
                  <a:ext cx="775475" cy="565668"/>
                </a:xfrm>
                <a:prstGeom prst="rect">
                  <a:avLst/>
                </a:prstGeom>
                <a:noFill/>
                <a:ln w="19050">
                  <a:solidFill>
                    <a:schemeClr val="tx1"/>
                  </a:solidFill>
                  <a:prstDash val="solid"/>
                </a:ln>
                <a:extLst>
                  <a:ext uri="{909E8E84-426E-40DD-AFC4-6F175D3DCCD1}">
                    <a14:hiddenFill xmlns:a14="http://schemas.microsoft.com/office/drawing/2010/main">
                      <a:solidFill>
                        <a:srgbClr val="FFFFFF"/>
                      </a:solidFill>
                    </a14:hiddenFill>
                  </a:ext>
                </a:extLst>
              </p:spPr>
            </p:pic>
          </p:grpSp>
          <p:grpSp>
            <p:nvGrpSpPr>
              <p:cNvPr id="23" name="组合 22">
                <a:extLst>
                  <a:ext uri="{FF2B5EF4-FFF2-40B4-BE49-F238E27FC236}">
                    <a16:creationId xmlns:a16="http://schemas.microsoft.com/office/drawing/2014/main" id="{1E111427-35C3-43AA-9F6A-87F6140D48C0}"/>
                  </a:ext>
                </a:extLst>
              </p:cNvPr>
              <p:cNvGrpSpPr/>
              <p:nvPr/>
            </p:nvGrpSpPr>
            <p:grpSpPr>
              <a:xfrm>
                <a:off x="6122789" y="2741466"/>
                <a:ext cx="442065" cy="406768"/>
                <a:chOff x="6481763" y="2332038"/>
                <a:chExt cx="722313" cy="781050"/>
              </a:xfrm>
            </p:grpSpPr>
            <p:sp>
              <p:nvSpPr>
                <p:cNvPr id="44" name="Freeform 123">
                  <a:extLst>
                    <a:ext uri="{FF2B5EF4-FFF2-40B4-BE49-F238E27FC236}">
                      <a16:creationId xmlns:a16="http://schemas.microsoft.com/office/drawing/2014/main" id="{2162A8D7-9ABC-4CCB-8464-F88A40C029C7}"/>
                    </a:ext>
                  </a:extLst>
                </p:cNvPr>
                <p:cNvSpPr>
                  <a:spLocks/>
                </p:cNvSpPr>
                <p:nvPr/>
              </p:nvSpPr>
              <p:spPr bwMode="auto">
                <a:xfrm>
                  <a:off x="6481763" y="2392363"/>
                  <a:ext cx="722313" cy="720725"/>
                </a:xfrm>
                <a:custGeom>
                  <a:avLst/>
                  <a:gdLst>
                    <a:gd name="T0" fmla="*/ 192 w 192"/>
                    <a:gd name="T1" fmla="*/ 176 h 192"/>
                    <a:gd name="T2" fmla="*/ 176 w 192"/>
                    <a:gd name="T3" fmla="*/ 192 h 192"/>
                    <a:gd name="T4" fmla="*/ 16 w 192"/>
                    <a:gd name="T5" fmla="*/ 192 h 192"/>
                    <a:gd name="T6" fmla="*/ 0 w 192"/>
                    <a:gd name="T7" fmla="*/ 176 h 192"/>
                    <a:gd name="T8" fmla="*/ 0 w 192"/>
                    <a:gd name="T9" fmla="*/ 16 h 192"/>
                    <a:gd name="T10" fmla="*/ 16 w 192"/>
                    <a:gd name="T11" fmla="*/ 0 h 192"/>
                    <a:gd name="T12" fmla="*/ 176 w 192"/>
                    <a:gd name="T13" fmla="*/ 0 h 192"/>
                    <a:gd name="T14" fmla="*/ 192 w 192"/>
                    <a:gd name="T15" fmla="*/ 16 h 192"/>
                    <a:gd name="T16" fmla="*/ 192 w 192"/>
                    <a:gd name="T17" fmla="*/ 17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92" y="176"/>
                      </a:moveTo>
                      <a:cubicBezTo>
                        <a:pt x="192" y="185"/>
                        <a:pt x="185" y="192"/>
                        <a:pt x="176" y="192"/>
                      </a:cubicBezTo>
                      <a:cubicBezTo>
                        <a:pt x="16" y="192"/>
                        <a:pt x="16" y="192"/>
                        <a:pt x="16" y="192"/>
                      </a:cubicBezTo>
                      <a:cubicBezTo>
                        <a:pt x="7" y="192"/>
                        <a:pt x="0" y="185"/>
                        <a:pt x="0" y="176"/>
                      </a:cubicBezTo>
                      <a:cubicBezTo>
                        <a:pt x="0" y="16"/>
                        <a:pt x="0" y="16"/>
                        <a:pt x="0" y="16"/>
                      </a:cubicBezTo>
                      <a:cubicBezTo>
                        <a:pt x="0" y="7"/>
                        <a:pt x="7" y="0"/>
                        <a:pt x="16" y="0"/>
                      </a:cubicBezTo>
                      <a:cubicBezTo>
                        <a:pt x="176" y="0"/>
                        <a:pt x="176" y="0"/>
                        <a:pt x="176" y="0"/>
                      </a:cubicBezTo>
                      <a:cubicBezTo>
                        <a:pt x="185" y="0"/>
                        <a:pt x="192" y="7"/>
                        <a:pt x="192" y="16"/>
                      </a:cubicBezTo>
                      <a:cubicBezTo>
                        <a:pt x="192" y="176"/>
                        <a:pt x="192" y="176"/>
                        <a:pt x="192" y="176"/>
                      </a:cubicBezTo>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24">
                  <a:extLst>
                    <a:ext uri="{FF2B5EF4-FFF2-40B4-BE49-F238E27FC236}">
                      <a16:creationId xmlns:a16="http://schemas.microsoft.com/office/drawing/2014/main" id="{5EFDB45E-3DCA-4F91-9D7D-58878DFC18C9}"/>
                    </a:ext>
                  </a:extLst>
                </p:cNvPr>
                <p:cNvSpPr>
                  <a:spLocks/>
                </p:cNvSpPr>
                <p:nvPr/>
              </p:nvSpPr>
              <p:spPr bwMode="auto">
                <a:xfrm>
                  <a:off x="6481763" y="2332038"/>
                  <a:ext cx="722313" cy="720725"/>
                </a:xfrm>
                <a:custGeom>
                  <a:avLst/>
                  <a:gdLst>
                    <a:gd name="T0" fmla="*/ 192 w 192"/>
                    <a:gd name="T1" fmla="*/ 176 h 192"/>
                    <a:gd name="T2" fmla="*/ 176 w 192"/>
                    <a:gd name="T3" fmla="*/ 192 h 192"/>
                    <a:gd name="T4" fmla="*/ 16 w 192"/>
                    <a:gd name="T5" fmla="*/ 192 h 192"/>
                    <a:gd name="T6" fmla="*/ 0 w 192"/>
                    <a:gd name="T7" fmla="*/ 176 h 192"/>
                    <a:gd name="T8" fmla="*/ 0 w 192"/>
                    <a:gd name="T9" fmla="*/ 16 h 192"/>
                    <a:gd name="T10" fmla="*/ 16 w 192"/>
                    <a:gd name="T11" fmla="*/ 0 h 192"/>
                    <a:gd name="T12" fmla="*/ 176 w 192"/>
                    <a:gd name="T13" fmla="*/ 0 h 192"/>
                    <a:gd name="T14" fmla="*/ 192 w 192"/>
                    <a:gd name="T15" fmla="*/ 16 h 192"/>
                    <a:gd name="T16" fmla="*/ 192 w 192"/>
                    <a:gd name="T17" fmla="*/ 17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92" y="176"/>
                      </a:moveTo>
                      <a:cubicBezTo>
                        <a:pt x="192" y="185"/>
                        <a:pt x="185" y="192"/>
                        <a:pt x="176" y="192"/>
                      </a:cubicBezTo>
                      <a:cubicBezTo>
                        <a:pt x="16" y="192"/>
                        <a:pt x="16" y="192"/>
                        <a:pt x="16" y="192"/>
                      </a:cubicBezTo>
                      <a:cubicBezTo>
                        <a:pt x="7" y="192"/>
                        <a:pt x="0" y="185"/>
                        <a:pt x="0" y="176"/>
                      </a:cubicBezTo>
                      <a:cubicBezTo>
                        <a:pt x="0" y="16"/>
                        <a:pt x="0" y="16"/>
                        <a:pt x="0" y="16"/>
                      </a:cubicBezTo>
                      <a:cubicBezTo>
                        <a:pt x="0" y="7"/>
                        <a:pt x="7" y="0"/>
                        <a:pt x="16" y="0"/>
                      </a:cubicBezTo>
                      <a:cubicBezTo>
                        <a:pt x="176" y="0"/>
                        <a:pt x="176" y="0"/>
                        <a:pt x="176" y="0"/>
                      </a:cubicBezTo>
                      <a:cubicBezTo>
                        <a:pt x="185" y="0"/>
                        <a:pt x="192" y="7"/>
                        <a:pt x="192" y="16"/>
                      </a:cubicBezTo>
                      <a:cubicBezTo>
                        <a:pt x="192" y="176"/>
                        <a:pt x="192" y="176"/>
                        <a:pt x="192" y="176"/>
                      </a:cubicBezTo>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Rectangle 125">
                  <a:extLst>
                    <a:ext uri="{FF2B5EF4-FFF2-40B4-BE49-F238E27FC236}">
                      <a16:creationId xmlns:a16="http://schemas.microsoft.com/office/drawing/2014/main" id="{16826B5A-3AE1-43D8-9395-33DD0FAEB14E}"/>
                    </a:ext>
                  </a:extLst>
                </p:cNvPr>
                <p:cNvSpPr>
                  <a:spLocks noChangeArrowheads="1"/>
                </p:cNvSpPr>
                <p:nvPr/>
              </p:nvSpPr>
              <p:spPr bwMode="auto">
                <a:xfrm>
                  <a:off x="6481763" y="2527301"/>
                  <a:ext cx="722313" cy="330200"/>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Rectangle 126">
                  <a:extLst>
                    <a:ext uri="{FF2B5EF4-FFF2-40B4-BE49-F238E27FC236}">
                      <a16:creationId xmlns:a16="http://schemas.microsoft.com/office/drawing/2014/main" id="{E9F53DA5-D10A-4CA9-B37F-3BB6717F6210}"/>
                    </a:ext>
                  </a:extLst>
                </p:cNvPr>
                <p:cNvSpPr>
                  <a:spLocks noChangeArrowheads="1"/>
                </p:cNvSpPr>
                <p:nvPr/>
              </p:nvSpPr>
              <p:spPr bwMode="auto">
                <a:xfrm>
                  <a:off x="6481763" y="2527301"/>
                  <a:ext cx="7223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Rectangle 127">
                  <a:extLst>
                    <a:ext uri="{FF2B5EF4-FFF2-40B4-BE49-F238E27FC236}">
                      <a16:creationId xmlns:a16="http://schemas.microsoft.com/office/drawing/2014/main" id="{49FFD391-C1B0-4AE4-9F81-2370341F4F5A}"/>
                    </a:ext>
                  </a:extLst>
                </p:cNvPr>
                <p:cNvSpPr>
                  <a:spLocks noChangeArrowheads="1"/>
                </p:cNvSpPr>
                <p:nvPr/>
              </p:nvSpPr>
              <p:spPr bwMode="auto">
                <a:xfrm>
                  <a:off x="7023100" y="2392363"/>
                  <a:ext cx="120650" cy="60325"/>
                </a:xfrm>
                <a:prstGeom prst="rect">
                  <a:avLst/>
                </a:prstGeom>
                <a:solidFill>
                  <a:srgbClr val="D3D7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Oval 128">
                  <a:extLst>
                    <a:ext uri="{FF2B5EF4-FFF2-40B4-BE49-F238E27FC236}">
                      <a16:creationId xmlns:a16="http://schemas.microsoft.com/office/drawing/2014/main" id="{FA11B176-2E38-4FBC-8319-3F7E8679F5A9}"/>
                    </a:ext>
                  </a:extLst>
                </p:cNvPr>
                <p:cNvSpPr>
                  <a:spLocks noChangeArrowheads="1"/>
                </p:cNvSpPr>
                <p:nvPr/>
              </p:nvSpPr>
              <p:spPr bwMode="auto">
                <a:xfrm>
                  <a:off x="6542088" y="2392363"/>
                  <a:ext cx="60325" cy="60325"/>
                </a:xfrm>
                <a:prstGeom prst="ellipse">
                  <a:avLst/>
                </a:prstGeom>
                <a:solidFill>
                  <a:srgbClr val="F05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129">
                  <a:extLst>
                    <a:ext uri="{FF2B5EF4-FFF2-40B4-BE49-F238E27FC236}">
                      <a16:creationId xmlns:a16="http://schemas.microsoft.com/office/drawing/2014/main" id="{9C5459A0-15AF-47F3-994E-29963C393911}"/>
                    </a:ext>
                  </a:extLst>
                </p:cNvPr>
                <p:cNvSpPr>
                  <a:spLocks/>
                </p:cNvSpPr>
                <p:nvPr/>
              </p:nvSpPr>
              <p:spPr bwMode="auto">
                <a:xfrm>
                  <a:off x="6643688" y="2857501"/>
                  <a:ext cx="398463" cy="120650"/>
                </a:xfrm>
                <a:custGeom>
                  <a:avLst/>
                  <a:gdLst>
                    <a:gd name="T0" fmla="*/ 106 w 106"/>
                    <a:gd name="T1" fmla="*/ 0 h 32"/>
                    <a:gd name="T2" fmla="*/ 0 w 106"/>
                    <a:gd name="T3" fmla="*/ 0 h 32"/>
                    <a:gd name="T4" fmla="*/ 53 w 106"/>
                    <a:gd name="T5" fmla="*/ 32 h 32"/>
                    <a:gd name="T6" fmla="*/ 106 w 106"/>
                    <a:gd name="T7" fmla="*/ 0 h 32"/>
                  </a:gdLst>
                  <a:ahLst/>
                  <a:cxnLst>
                    <a:cxn ang="0">
                      <a:pos x="T0" y="T1"/>
                    </a:cxn>
                    <a:cxn ang="0">
                      <a:pos x="T2" y="T3"/>
                    </a:cxn>
                    <a:cxn ang="0">
                      <a:pos x="T4" y="T5"/>
                    </a:cxn>
                    <a:cxn ang="0">
                      <a:pos x="T6" y="T7"/>
                    </a:cxn>
                  </a:cxnLst>
                  <a:rect l="0" t="0" r="r" b="b"/>
                  <a:pathLst>
                    <a:path w="106" h="32">
                      <a:moveTo>
                        <a:pt x="106" y="0"/>
                      </a:moveTo>
                      <a:cubicBezTo>
                        <a:pt x="0" y="0"/>
                        <a:pt x="0" y="0"/>
                        <a:pt x="0" y="0"/>
                      </a:cubicBezTo>
                      <a:cubicBezTo>
                        <a:pt x="10" y="19"/>
                        <a:pt x="30" y="32"/>
                        <a:pt x="53" y="32"/>
                      </a:cubicBezTo>
                      <a:cubicBezTo>
                        <a:pt x="76" y="32"/>
                        <a:pt x="96" y="19"/>
                        <a:pt x="106" y="0"/>
                      </a:cubicBezTo>
                    </a:path>
                  </a:pathLst>
                </a:custGeom>
                <a:solidFill>
                  <a:srgbClr val="CE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130">
                  <a:extLst>
                    <a:ext uri="{FF2B5EF4-FFF2-40B4-BE49-F238E27FC236}">
                      <a16:creationId xmlns:a16="http://schemas.microsoft.com/office/drawing/2014/main" id="{03816A21-8FBE-42E5-9279-E32F19BAE326}"/>
                    </a:ext>
                  </a:extLst>
                </p:cNvPr>
                <p:cNvSpPr>
                  <a:spLocks/>
                </p:cNvSpPr>
                <p:nvPr/>
              </p:nvSpPr>
              <p:spPr bwMode="auto">
                <a:xfrm>
                  <a:off x="6618288" y="2527301"/>
                  <a:ext cx="450850" cy="330200"/>
                </a:xfrm>
                <a:custGeom>
                  <a:avLst/>
                  <a:gdLst>
                    <a:gd name="T0" fmla="*/ 60 w 120"/>
                    <a:gd name="T1" fmla="*/ 0 h 88"/>
                    <a:gd name="T2" fmla="*/ 60 w 120"/>
                    <a:gd name="T3" fmla="*/ 0 h 88"/>
                    <a:gd name="T4" fmla="*/ 0 w 120"/>
                    <a:gd name="T5" fmla="*/ 60 h 88"/>
                    <a:gd name="T6" fmla="*/ 7 w 120"/>
                    <a:gd name="T7" fmla="*/ 88 h 88"/>
                    <a:gd name="T8" fmla="*/ 113 w 120"/>
                    <a:gd name="T9" fmla="*/ 88 h 88"/>
                    <a:gd name="T10" fmla="*/ 120 w 120"/>
                    <a:gd name="T11" fmla="*/ 60 h 88"/>
                    <a:gd name="T12" fmla="*/ 60 w 120"/>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120" h="88">
                      <a:moveTo>
                        <a:pt x="60" y="0"/>
                      </a:moveTo>
                      <a:cubicBezTo>
                        <a:pt x="60" y="0"/>
                        <a:pt x="60" y="0"/>
                        <a:pt x="60" y="0"/>
                      </a:cubicBezTo>
                      <a:cubicBezTo>
                        <a:pt x="27" y="0"/>
                        <a:pt x="0" y="27"/>
                        <a:pt x="0" y="60"/>
                      </a:cubicBezTo>
                      <a:cubicBezTo>
                        <a:pt x="0" y="70"/>
                        <a:pt x="3" y="80"/>
                        <a:pt x="7" y="88"/>
                      </a:cubicBezTo>
                      <a:cubicBezTo>
                        <a:pt x="113" y="88"/>
                        <a:pt x="113" y="88"/>
                        <a:pt x="113" y="88"/>
                      </a:cubicBezTo>
                      <a:cubicBezTo>
                        <a:pt x="117" y="80"/>
                        <a:pt x="120" y="70"/>
                        <a:pt x="120" y="60"/>
                      </a:cubicBezTo>
                      <a:cubicBezTo>
                        <a:pt x="120" y="27"/>
                        <a:pt x="93" y="0"/>
                        <a:pt x="60" y="0"/>
                      </a:cubicBezTo>
                    </a:path>
                  </a:pathLst>
                </a:custGeom>
                <a:solidFill>
                  <a:srgbClr val="6274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Oval 131">
                  <a:extLst>
                    <a:ext uri="{FF2B5EF4-FFF2-40B4-BE49-F238E27FC236}">
                      <a16:creationId xmlns:a16="http://schemas.microsoft.com/office/drawing/2014/main" id="{3F6DD2A1-D7CF-4F23-A198-B44F0C48E9FB}"/>
                    </a:ext>
                  </a:extLst>
                </p:cNvPr>
                <p:cNvSpPr>
                  <a:spLocks noChangeArrowheads="1"/>
                </p:cNvSpPr>
                <p:nvPr/>
              </p:nvSpPr>
              <p:spPr bwMode="auto">
                <a:xfrm>
                  <a:off x="6618288" y="2466976"/>
                  <a:ext cx="450850" cy="450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Oval 132">
                  <a:extLst>
                    <a:ext uri="{FF2B5EF4-FFF2-40B4-BE49-F238E27FC236}">
                      <a16:creationId xmlns:a16="http://schemas.microsoft.com/office/drawing/2014/main" id="{AC3E5CA2-33D6-4B97-8624-A413D79CA227}"/>
                    </a:ext>
                  </a:extLst>
                </p:cNvPr>
                <p:cNvSpPr>
                  <a:spLocks noChangeArrowheads="1"/>
                </p:cNvSpPr>
                <p:nvPr/>
              </p:nvSpPr>
              <p:spPr bwMode="auto">
                <a:xfrm>
                  <a:off x="6648444" y="2497137"/>
                  <a:ext cx="390524" cy="390525"/>
                </a:xfrm>
                <a:prstGeom prst="ellipse">
                  <a:avLst/>
                </a:prstGeom>
                <a:solidFill>
                  <a:srgbClr val="5C5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Oval 133">
                  <a:extLst>
                    <a:ext uri="{FF2B5EF4-FFF2-40B4-BE49-F238E27FC236}">
                      <a16:creationId xmlns:a16="http://schemas.microsoft.com/office/drawing/2014/main" id="{34EB3638-F01A-49D7-A62F-9C85D99E1551}"/>
                    </a:ext>
                  </a:extLst>
                </p:cNvPr>
                <p:cNvSpPr>
                  <a:spLocks noChangeArrowheads="1"/>
                </p:cNvSpPr>
                <p:nvPr/>
              </p:nvSpPr>
              <p:spPr bwMode="auto">
                <a:xfrm>
                  <a:off x="6707188" y="2557463"/>
                  <a:ext cx="271463" cy="269875"/>
                </a:xfrm>
                <a:prstGeom prst="ellipse">
                  <a:avLst/>
                </a:prstGeom>
                <a:solidFill>
                  <a:srgbClr val="27A2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Oval 134">
                  <a:extLst>
                    <a:ext uri="{FF2B5EF4-FFF2-40B4-BE49-F238E27FC236}">
                      <a16:creationId xmlns:a16="http://schemas.microsoft.com/office/drawing/2014/main" id="{C1DFC4E3-707D-4968-BC09-B75D6458888C}"/>
                    </a:ext>
                  </a:extLst>
                </p:cNvPr>
                <p:cNvSpPr>
                  <a:spLocks noChangeArrowheads="1"/>
                </p:cNvSpPr>
                <p:nvPr/>
              </p:nvSpPr>
              <p:spPr bwMode="auto">
                <a:xfrm>
                  <a:off x="6783388" y="2632076"/>
                  <a:ext cx="120650" cy="120650"/>
                </a:xfrm>
                <a:prstGeom prst="ellipse">
                  <a:avLst/>
                </a:prstGeom>
                <a:solidFill>
                  <a:srgbClr val="3A55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Oval 135">
                  <a:extLst>
                    <a:ext uri="{FF2B5EF4-FFF2-40B4-BE49-F238E27FC236}">
                      <a16:creationId xmlns:a16="http://schemas.microsoft.com/office/drawing/2014/main" id="{C61B0A9C-6A28-4C84-B3BA-A6A9202824F9}"/>
                    </a:ext>
                  </a:extLst>
                </p:cNvPr>
                <p:cNvSpPr>
                  <a:spLocks noChangeArrowheads="1"/>
                </p:cNvSpPr>
                <p:nvPr/>
              </p:nvSpPr>
              <p:spPr bwMode="auto">
                <a:xfrm>
                  <a:off x="6918325" y="2571751"/>
                  <a:ext cx="60325" cy="60325"/>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4" name="组合 23">
                <a:extLst>
                  <a:ext uri="{FF2B5EF4-FFF2-40B4-BE49-F238E27FC236}">
                    <a16:creationId xmlns:a16="http://schemas.microsoft.com/office/drawing/2014/main" id="{A368BD4B-23C7-41E6-9939-3AEE4E6FB342}"/>
                  </a:ext>
                </a:extLst>
              </p:cNvPr>
              <p:cNvGrpSpPr/>
              <p:nvPr/>
            </p:nvGrpSpPr>
            <p:grpSpPr>
              <a:xfrm>
                <a:off x="5039394" y="3343754"/>
                <a:ext cx="1063470" cy="732225"/>
                <a:chOff x="4807677" y="4670148"/>
                <a:chExt cx="1063470" cy="732225"/>
              </a:xfrm>
            </p:grpSpPr>
            <p:grpSp>
              <p:nvGrpSpPr>
                <p:cNvPr id="31" name="组合 30">
                  <a:extLst>
                    <a:ext uri="{FF2B5EF4-FFF2-40B4-BE49-F238E27FC236}">
                      <a16:creationId xmlns:a16="http://schemas.microsoft.com/office/drawing/2014/main" id="{F1BE549A-D2B1-4937-9A55-48C3D25E62FE}"/>
                    </a:ext>
                  </a:extLst>
                </p:cNvPr>
                <p:cNvGrpSpPr/>
                <p:nvPr/>
              </p:nvGrpSpPr>
              <p:grpSpPr>
                <a:xfrm rot="16200000">
                  <a:off x="4973299" y="4504526"/>
                  <a:ext cx="732225" cy="1063470"/>
                  <a:chOff x="9848850" y="739776"/>
                  <a:chExt cx="600075" cy="871538"/>
                </a:xfrm>
              </p:grpSpPr>
              <p:sp>
                <p:nvSpPr>
                  <p:cNvPr id="33" name="Freeform 95">
                    <a:extLst>
                      <a:ext uri="{FF2B5EF4-FFF2-40B4-BE49-F238E27FC236}">
                        <a16:creationId xmlns:a16="http://schemas.microsoft.com/office/drawing/2014/main" id="{2FE1DAB2-6730-4950-A489-5F9ADE47C8F0}"/>
                      </a:ext>
                    </a:extLst>
                  </p:cNvPr>
                  <p:cNvSpPr>
                    <a:spLocks/>
                  </p:cNvSpPr>
                  <p:nvPr/>
                </p:nvSpPr>
                <p:spPr bwMode="auto">
                  <a:xfrm>
                    <a:off x="9848850" y="739776"/>
                    <a:ext cx="600075" cy="871538"/>
                  </a:xfrm>
                  <a:custGeom>
                    <a:avLst/>
                    <a:gdLst>
                      <a:gd name="T0" fmla="*/ 160 w 160"/>
                      <a:gd name="T1" fmla="*/ 16 h 232"/>
                      <a:gd name="T2" fmla="*/ 144 w 160"/>
                      <a:gd name="T3" fmla="*/ 0 h 232"/>
                      <a:gd name="T4" fmla="*/ 16 w 160"/>
                      <a:gd name="T5" fmla="*/ 0 h 232"/>
                      <a:gd name="T6" fmla="*/ 0 w 160"/>
                      <a:gd name="T7" fmla="*/ 16 h 232"/>
                      <a:gd name="T8" fmla="*/ 0 w 160"/>
                      <a:gd name="T9" fmla="*/ 216 h 232"/>
                      <a:gd name="T10" fmla="*/ 16 w 160"/>
                      <a:gd name="T11" fmla="*/ 232 h 232"/>
                      <a:gd name="T12" fmla="*/ 144 w 160"/>
                      <a:gd name="T13" fmla="*/ 232 h 232"/>
                      <a:gd name="T14" fmla="*/ 160 w 160"/>
                      <a:gd name="T15" fmla="*/ 216 h 232"/>
                      <a:gd name="T16" fmla="*/ 160 w 160"/>
                      <a:gd name="T17" fmla="*/ 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232">
                        <a:moveTo>
                          <a:pt x="160" y="16"/>
                        </a:moveTo>
                        <a:cubicBezTo>
                          <a:pt x="160" y="7"/>
                          <a:pt x="153" y="0"/>
                          <a:pt x="144" y="0"/>
                        </a:cubicBezTo>
                        <a:cubicBezTo>
                          <a:pt x="16" y="0"/>
                          <a:pt x="16" y="0"/>
                          <a:pt x="16" y="0"/>
                        </a:cubicBezTo>
                        <a:cubicBezTo>
                          <a:pt x="7" y="0"/>
                          <a:pt x="0" y="7"/>
                          <a:pt x="0" y="16"/>
                        </a:cubicBezTo>
                        <a:cubicBezTo>
                          <a:pt x="0" y="216"/>
                          <a:pt x="0" y="216"/>
                          <a:pt x="0" y="216"/>
                        </a:cubicBezTo>
                        <a:cubicBezTo>
                          <a:pt x="0" y="225"/>
                          <a:pt x="7" y="232"/>
                          <a:pt x="16" y="232"/>
                        </a:cubicBezTo>
                        <a:cubicBezTo>
                          <a:pt x="144" y="232"/>
                          <a:pt x="144" y="232"/>
                          <a:pt x="144" y="232"/>
                        </a:cubicBezTo>
                        <a:cubicBezTo>
                          <a:pt x="153" y="232"/>
                          <a:pt x="160" y="225"/>
                          <a:pt x="160" y="216"/>
                        </a:cubicBezTo>
                        <a:cubicBezTo>
                          <a:pt x="160" y="16"/>
                          <a:pt x="160" y="16"/>
                          <a:pt x="160" y="16"/>
                        </a:cubicBezTo>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Rectangle 96">
                    <a:extLst>
                      <a:ext uri="{FF2B5EF4-FFF2-40B4-BE49-F238E27FC236}">
                        <a16:creationId xmlns:a16="http://schemas.microsoft.com/office/drawing/2014/main" id="{62A1BBF9-94C9-4D41-AAF7-41B5B9869D24}"/>
                      </a:ext>
                    </a:extLst>
                  </p:cNvPr>
                  <p:cNvSpPr>
                    <a:spLocks noChangeArrowheads="1"/>
                  </p:cNvSpPr>
                  <p:nvPr/>
                </p:nvSpPr>
                <p:spPr bwMode="auto">
                  <a:xfrm>
                    <a:off x="9879013" y="858838"/>
                    <a:ext cx="539750" cy="631825"/>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Rectangle 97">
                    <a:extLst>
                      <a:ext uri="{FF2B5EF4-FFF2-40B4-BE49-F238E27FC236}">
                        <a16:creationId xmlns:a16="http://schemas.microsoft.com/office/drawing/2014/main" id="{74C97CE9-535F-4505-B562-14C6E20F585F}"/>
                      </a:ext>
                    </a:extLst>
                  </p:cNvPr>
                  <p:cNvSpPr>
                    <a:spLocks noChangeArrowheads="1"/>
                  </p:cNvSpPr>
                  <p:nvPr/>
                </p:nvSpPr>
                <p:spPr bwMode="auto">
                  <a:xfrm>
                    <a:off x="9879013" y="858838"/>
                    <a:ext cx="5397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Oval 98">
                    <a:extLst>
                      <a:ext uri="{FF2B5EF4-FFF2-40B4-BE49-F238E27FC236}">
                        <a16:creationId xmlns:a16="http://schemas.microsoft.com/office/drawing/2014/main" id="{5BACFAD1-A7F9-406D-8441-8718A21055FE}"/>
                      </a:ext>
                    </a:extLst>
                  </p:cNvPr>
                  <p:cNvSpPr>
                    <a:spLocks noChangeArrowheads="1"/>
                  </p:cNvSpPr>
                  <p:nvPr/>
                </p:nvSpPr>
                <p:spPr bwMode="auto">
                  <a:xfrm>
                    <a:off x="10118725" y="1520826"/>
                    <a:ext cx="60325" cy="60325"/>
                  </a:xfrm>
                  <a:prstGeom prst="ellipse">
                    <a:avLst/>
                  </a:prstGeom>
                  <a:solidFill>
                    <a:srgbClr val="5C5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Rectangle 99">
                    <a:extLst>
                      <a:ext uri="{FF2B5EF4-FFF2-40B4-BE49-F238E27FC236}">
                        <a16:creationId xmlns:a16="http://schemas.microsoft.com/office/drawing/2014/main" id="{E5120D4F-F8FA-40E8-8976-89B107333D28}"/>
                      </a:ext>
                    </a:extLst>
                  </p:cNvPr>
                  <p:cNvSpPr>
                    <a:spLocks noChangeArrowheads="1"/>
                  </p:cNvSpPr>
                  <p:nvPr/>
                </p:nvSpPr>
                <p:spPr bwMode="auto">
                  <a:xfrm>
                    <a:off x="10028238" y="784226"/>
                    <a:ext cx="241300" cy="30163"/>
                  </a:xfrm>
                  <a:prstGeom prst="rect">
                    <a:avLst/>
                  </a:prstGeom>
                  <a:solidFill>
                    <a:srgbClr val="5C5D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Rectangle 100">
                    <a:extLst>
                      <a:ext uri="{FF2B5EF4-FFF2-40B4-BE49-F238E27FC236}">
                        <a16:creationId xmlns:a16="http://schemas.microsoft.com/office/drawing/2014/main" id="{79DC94FC-A6D3-49FB-8F8E-204A9D091F27}"/>
                      </a:ext>
                    </a:extLst>
                  </p:cNvPr>
                  <p:cNvSpPr>
                    <a:spLocks noChangeArrowheads="1"/>
                  </p:cNvSpPr>
                  <p:nvPr/>
                </p:nvSpPr>
                <p:spPr bwMode="auto">
                  <a:xfrm>
                    <a:off x="10028238" y="784226"/>
                    <a:ext cx="241300"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101">
                    <a:extLst>
                      <a:ext uri="{FF2B5EF4-FFF2-40B4-BE49-F238E27FC236}">
                        <a16:creationId xmlns:a16="http://schemas.microsoft.com/office/drawing/2014/main" id="{B5B3E58B-8620-4375-A402-68215D58CC99}"/>
                      </a:ext>
                    </a:extLst>
                  </p:cNvPr>
                  <p:cNvSpPr>
                    <a:spLocks/>
                  </p:cNvSpPr>
                  <p:nvPr/>
                </p:nvSpPr>
                <p:spPr bwMode="auto">
                  <a:xfrm>
                    <a:off x="9848850" y="739776"/>
                    <a:ext cx="404813" cy="871538"/>
                  </a:xfrm>
                  <a:custGeom>
                    <a:avLst/>
                    <a:gdLst>
                      <a:gd name="T0" fmla="*/ 108 w 108"/>
                      <a:gd name="T1" fmla="*/ 0 h 232"/>
                      <a:gd name="T2" fmla="*/ 16 w 108"/>
                      <a:gd name="T3" fmla="*/ 0 h 232"/>
                      <a:gd name="T4" fmla="*/ 0 w 108"/>
                      <a:gd name="T5" fmla="*/ 16 h 232"/>
                      <a:gd name="T6" fmla="*/ 0 w 108"/>
                      <a:gd name="T7" fmla="*/ 216 h 232"/>
                      <a:gd name="T8" fmla="*/ 16 w 108"/>
                      <a:gd name="T9" fmla="*/ 232 h 232"/>
                      <a:gd name="T10" fmla="*/ 56 w 108"/>
                      <a:gd name="T11" fmla="*/ 232 h 232"/>
                      <a:gd name="T12" fmla="*/ 63 w 108"/>
                      <a:gd name="T13" fmla="*/ 200 h 232"/>
                      <a:gd name="T14" fmla="*/ 8 w 108"/>
                      <a:gd name="T15" fmla="*/ 200 h 232"/>
                      <a:gd name="T16" fmla="*/ 8 w 108"/>
                      <a:gd name="T17" fmla="*/ 32 h 232"/>
                      <a:gd name="T18" fmla="*/ 101 w 108"/>
                      <a:gd name="T19" fmla="*/ 32 h 232"/>
                      <a:gd name="T20" fmla="*/ 104 w 108"/>
                      <a:gd name="T21" fmla="*/ 20 h 232"/>
                      <a:gd name="T22" fmla="*/ 48 w 108"/>
                      <a:gd name="T23" fmla="*/ 20 h 232"/>
                      <a:gd name="T24" fmla="*/ 48 w 108"/>
                      <a:gd name="T25" fmla="*/ 12 h 232"/>
                      <a:gd name="T26" fmla="*/ 105 w 108"/>
                      <a:gd name="T27" fmla="*/ 12 h 232"/>
                      <a:gd name="T28" fmla="*/ 108 w 108"/>
                      <a:gd name="T29"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232">
                        <a:moveTo>
                          <a:pt x="108" y="0"/>
                        </a:moveTo>
                        <a:cubicBezTo>
                          <a:pt x="16" y="0"/>
                          <a:pt x="16" y="0"/>
                          <a:pt x="16" y="0"/>
                        </a:cubicBezTo>
                        <a:cubicBezTo>
                          <a:pt x="7" y="0"/>
                          <a:pt x="0" y="7"/>
                          <a:pt x="0" y="16"/>
                        </a:cubicBezTo>
                        <a:cubicBezTo>
                          <a:pt x="0" y="216"/>
                          <a:pt x="0" y="216"/>
                          <a:pt x="0" y="216"/>
                        </a:cubicBezTo>
                        <a:cubicBezTo>
                          <a:pt x="0" y="225"/>
                          <a:pt x="7" y="232"/>
                          <a:pt x="16" y="232"/>
                        </a:cubicBezTo>
                        <a:cubicBezTo>
                          <a:pt x="56" y="232"/>
                          <a:pt x="56" y="232"/>
                          <a:pt x="56" y="232"/>
                        </a:cubicBezTo>
                        <a:cubicBezTo>
                          <a:pt x="63" y="200"/>
                          <a:pt x="63" y="200"/>
                          <a:pt x="63" y="200"/>
                        </a:cubicBezTo>
                        <a:cubicBezTo>
                          <a:pt x="8" y="200"/>
                          <a:pt x="8" y="200"/>
                          <a:pt x="8" y="200"/>
                        </a:cubicBezTo>
                        <a:cubicBezTo>
                          <a:pt x="8" y="32"/>
                          <a:pt x="8" y="32"/>
                          <a:pt x="8" y="32"/>
                        </a:cubicBezTo>
                        <a:cubicBezTo>
                          <a:pt x="101" y="32"/>
                          <a:pt x="101" y="32"/>
                          <a:pt x="101" y="32"/>
                        </a:cubicBezTo>
                        <a:cubicBezTo>
                          <a:pt x="104" y="20"/>
                          <a:pt x="104" y="20"/>
                          <a:pt x="104" y="20"/>
                        </a:cubicBezTo>
                        <a:cubicBezTo>
                          <a:pt x="48" y="20"/>
                          <a:pt x="48" y="20"/>
                          <a:pt x="48" y="20"/>
                        </a:cubicBezTo>
                        <a:cubicBezTo>
                          <a:pt x="48" y="12"/>
                          <a:pt x="48" y="12"/>
                          <a:pt x="48" y="12"/>
                        </a:cubicBezTo>
                        <a:cubicBezTo>
                          <a:pt x="105" y="12"/>
                          <a:pt x="105" y="12"/>
                          <a:pt x="105" y="12"/>
                        </a:cubicBezTo>
                        <a:cubicBezTo>
                          <a:pt x="108" y="0"/>
                          <a:pt x="108" y="0"/>
                          <a:pt x="108" y="0"/>
                        </a:cubicBezTo>
                      </a:path>
                    </a:pathLst>
                  </a:custGeom>
                  <a:solidFill>
                    <a:srgbClr val="5758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102">
                    <a:extLst>
                      <a:ext uri="{FF2B5EF4-FFF2-40B4-BE49-F238E27FC236}">
                        <a16:creationId xmlns:a16="http://schemas.microsoft.com/office/drawing/2014/main" id="{58EC7A71-5BEC-40FC-BBFF-775AEBE11C8B}"/>
                      </a:ext>
                    </a:extLst>
                  </p:cNvPr>
                  <p:cNvSpPr>
                    <a:spLocks/>
                  </p:cNvSpPr>
                  <p:nvPr/>
                </p:nvSpPr>
                <p:spPr bwMode="auto">
                  <a:xfrm>
                    <a:off x="9879013" y="858838"/>
                    <a:ext cx="349250" cy="631825"/>
                  </a:xfrm>
                  <a:custGeom>
                    <a:avLst/>
                    <a:gdLst>
                      <a:gd name="T0" fmla="*/ 220 w 220"/>
                      <a:gd name="T1" fmla="*/ 0 h 398"/>
                      <a:gd name="T2" fmla="*/ 0 w 220"/>
                      <a:gd name="T3" fmla="*/ 0 h 398"/>
                      <a:gd name="T4" fmla="*/ 0 w 220"/>
                      <a:gd name="T5" fmla="*/ 398 h 398"/>
                      <a:gd name="T6" fmla="*/ 130 w 220"/>
                      <a:gd name="T7" fmla="*/ 398 h 398"/>
                      <a:gd name="T8" fmla="*/ 220 w 220"/>
                      <a:gd name="T9" fmla="*/ 0 h 398"/>
                    </a:gdLst>
                    <a:ahLst/>
                    <a:cxnLst>
                      <a:cxn ang="0">
                        <a:pos x="T0" y="T1"/>
                      </a:cxn>
                      <a:cxn ang="0">
                        <a:pos x="T2" y="T3"/>
                      </a:cxn>
                      <a:cxn ang="0">
                        <a:pos x="T4" y="T5"/>
                      </a:cxn>
                      <a:cxn ang="0">
                        <a:pos x="T6" y="T7"/>
                      </a:cxn>
                      <a:cxn ang="0">
                        <a:pos x="T8" y="T9"/>
                      </a:cxn>
                    </a:cxnLst>
                    <a:rect l="0" t="0" r="r" b="b"/>
                    <a:pathLst>
                      <a:path w="220" h="398">
                        <a:moveTo>
                          <a:pt x="220" y="0"/>
                        </a:moveTo>
                        <a:lnTo>
                          <a:pt x="0" y="0"/>
                        </a:lnTo>
                        <a:lnTo>
                          <a:pt x="0" y="398"/>
                        </a:lnTo>
                        <a:lnTo>
                          <a:pt x="130" y="398"/>
                        </a:lnTo>
                        <a:lnTo>
                          <a:pt x="220" y="0"/>
                        </a:lnTo>
                        <a:close/>
                      </a:path>
                    </a:pathLst>
                  </a:custGeom>
                  <a:solidFill>
                    <a:srgbClr val="8D9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03">
                    <a:extLst>
                      <a:ext uri="{FF2B5EF4-FFF2-40B4-BE49-F238E27FC236}">
                        <a16:creationId xmlns:a16="http://schemas.microsoft.com/office/drawing/2014/main" id="{3AF68CD2-1F18-42AB-9883-5B7A3A53C212}"/>
                      </a:ext>
                    </a:extLst>
                  </p:cNvPr>
                  <p:cNvSpPr>
                    <a:spLocks/>
                  </p:cNvSpPr>
                  <p:nvPr/>
                </p:nvSpPr>
                <p:spPr bwMode="auto">
                  <a:xfrm>
                    <a:off x="9879013" y="858838"/>
                    <a:ext cx="349250" cy="631825"/>
                  </a:xfrm>
                  <a:custGeom>
                    <a:avLst/>
                    <a:gdLst>
                      <a:gd name="T0" fmla="*/ 220 w 220"/>
                      <a:gd name="T1" fmla="*/ 0 h 398"/>
                      <a:gd name="T2" fmla="*/ 0 w 220"/>
                      <a:gd name="T3" fmla="*/ 0 h 398"/>
                      <a:gd name="T4" fmla="*/ 0 w 220"/>
                      <a:gd name="T5" fmla="*/ 398 h 398"/>
                      <a:gd name="T6" fmla="*/ 130 w 220"/>
                      <a:gd name="T7" fmla="*/ 398 h 398"/>
                      <a:gd name="T8" fmla="*/ 220 w 220"/>
                      <a:gd name="T9" fmla="*/ 0 h 398"/>
                    </a:gdLst>
                    <a:ahLst/>
                    <a:cxnLst>
                      <a:cxn ang="0">
                        <a:pos x="T0" y="T1"/>
                      </a:cxn>
                      <a:cxn ang="0">
                        <a:pos x="T2" y="T3"/>
                      </a:cxn>
                      <a:cxn ang="0">
                        <a:pos x="T4" y="T5"/>
                      </a:cxn>
                      <a:cxn ang="0">
                        <a:pos x="T6" y="T7"/>
                      </a:cxn>
                      <a:cxn ang="0">
                        <a:pos x="T8" y="T9"/>
                      </a:cxn>
                    </a:cxnLst>
                    <a:rect l="0" t="0" r="r" b="b"/>
                    <a:pathLst>
                      <a:path w="220" h="398">
                        <a:moveTo>
                          <a:pt x="220" y="0"/>
                        </a:moveTo>
                        <a:lnTo>
                          <a:pt x="0" y="0"/>
                        </a:lnTo>
                        <a:lnTo>
                          <a:pt x="0" y="398"/>
                        </a:lnTo>
                        <a:lnTo>
                          <a:pt x="130" y="398"/>
                        </a:lnTo>
                        <a:lnTo>
                          <a:pt x="2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104">
                    <a:extLst>
                      <a:ext uri="{FF2B5EF4-FFF2-40B4-BE49-F238E27FC236}">
                        <a16:creationId xmlns:a16="http://schemas.microsoft.com/office/drawing/2014/main" id="{0DFD6E37-F60E-44D5-8C38-8DFD658424CF}"/>
                      </a:ext>
                    </a:extLst>
                  </p:cNvPr>
                  <p:cNvSpPr>
                    <a:spLocks/>
                  </p:cNvSpPr>
                  <p:nvPr/>
                </p:nvSpPr>
                <p:spPr bwMode="auto">
                  <a:xfrm>
                    <a:off x="10028238" y="784226"/>
                    <a:ext cx="214313" cy="30163"/>
                  </a:xfrm>
                  <a:custGeom>
                    <a:avLst/>
                    <a:gdLst>
                      <a:gd name="T0" fmla="*/ 135 w 135"/>
                      <a:gd name="T1" fmla="*/ 0 h 19"/>
                      <a:gd name="T2" fmla="*/ 0 w 135"/>
                      <a:gd name="T3" fmla="*/ 0 h 19"/>
                      <a:gd name="T4" fmla="*/ 0 w 135"/>
                      <a:gd name="T5" fmla="*/ 19 h 19"/>
                      <a:gd name="T6" fmla="*/ 133 w 135"/>
                      <a:gd name="T7" fmla="*/ 19 h 19"/>
                      <a:gd name="T8" fmla="*/ 135 w 135"/>
                      <a:gd name="T9" fmla="*/ 0 h 19"/>
                    </a:gdLst>
                    <a:ahLst/>
                    <a:cxnLst>
                      <a:cxn ang="0">
                        <a:pos x="T0" y="T1"/>
                      </a:cxn>
                      <a:cxn ang="0">
                        <a:pos x="T2" y="T3"/>
                      </a:cxn>
                      <a:cxn ang="0">
                        <a:pos x="T4" y="T5"/>
                      </a:cxn>
                      <a:cxn ang="0">
                        <a:pos x="T6" y="T7"/>
                      </a:cxn>
                      <a:cxn ang="0">
                        <a:pos x="T8" y="T9"/>
                      </a:cxn>
                    </a:cxnLst>
                    <a:rect l="0" t="0" r="r" b="b"/>
                    <a:pathLst>
                      <a:path w="135" h="19">
                        <a:moveTo>
                          <a:pt x="135" y="0"/>
                        </a:moveTo>
                        <a:lnTo>
                          <a:pt x="0" y="0"/>
                        </a:lnTo>
                        <a:lnTo>
                          <a:pt x="0" y="19"/>
                        </a:lnTo>
                        <a:lnTo>
                          <a:pt x="133" y="19"/>
                        </a:lnTo>
                        <a:lnTo>
                          <a:pt x="135" y="0"/>
                        </a:lnTo>
                        <a:close/>
                      </a:path>
                    </a:pathLst>
                  </a:custGeom>
                  <a:solidFill>
                    <a:srgbClr val="6B6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105">
                    <a:extLst>
                      <a:ext uri="{FF2B5EF4-FFF2-40B4-BE49-F238E27FC236}">
                        <a16:creationId xmlns:a16="http://schemas.microsoft.com/office/drawing/2014/main" id="{D6C3BB56-7B9B-4035-88F3-674E9864D5A0}"/>
                      </a:ext>
                    </a:extLst>
                  </p:cNvPr>
                  <p:cNvSpPr>
                    <a:spLocks/>
                  </p:cNvSpPr>
                  <p:nvPr/>
                </p:nvSpPr>
                <p:spPr bwMode="auto">
                  <a:xfrm>
                    <a:off x="10028238" y="784226"/>
                    <a:ext cx="214313" cy="30163"/>
                  </a:xfrm>
                  <a:custGeom>
                    <a:avLst/>
                    <a:gdLst>
                      <a:gd name="T0" fmla="*/ 135 w 135"/>
                      <a:gd name="T1" fmla="*/ 0 h 19"/>
                      <a:gd name="T2" fmla="*/ 0 w 135"/>
                      <a:gd name="T3" fmla="*/ 0 h 19"/>
                      <a:gd name="T4" fmla="*/ 0 w 135"/>
                      <a:gd name="T5" fmla="*/ 19 h 19"/>
                      <a:gd name="T6" fmla="*/ 133 w 135"/>
                      <a:gd name="T7" fmla="*/ 19 h 19"/>
                      <a:gd name="T8" fmla="*/ 135 w 135"/>
                      <a:gd name="T9" fmla="*/ 0 h 19"/>
                    </a:gdLst>
                    <a:ahLst/>
                    <a:cxnLst>
                      <a:cxn ang="0">
                        <a:pos x="T0" y="T1"/>
                      </a:cxn>
                      <a:cxn ang="0">
                        <a:pos x="T2" y="T3"/>
                      </a:cxn>
                      <a:cxn ang="0">
                        <a:pos x="T4" y="T5"/>
                      </a:cxn>
                      <a:cxn ang="0">
                        <a:pos x="T6" y="T7"/>
                      </a:cxn>
                      <a:cxn ang="0">
                        <a:pos x="T8" y="T9"/>
                      </a:cxn>
                    </a:cxnLst>
                    <a:rect l="0" t="0" r="r" b="b"/>
                    <a:pathLst>
                      <a:path w="135" h="19">
                        <a:moveTo>
                          <a:pt x="135" y="0"/>
                        </a:moveTo>
                        <a:lnTo>
                          <a:pt x="0" y="0"/>
                        </a:lnTo>
                        <a:lnTo>
                          <a:pt x="0" y="19"/>
                        </a:lnTo>
                        <a:lnTo>
                          <a:pt x="133" y="19"/>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32" name="图片 31">
                  <a:extLst>
                    <a:ext uri="{FF2B5EF4-FFF2-40B4-BE49-F238E27FC236}">
                      <a16:creationId xmlns:a16="http://schemas.microsoft.com/office/drawing/2014/main" id="{0D6A8C39-B34E-460A-B1E7-9F4F83E64FB6}"/>
                    </a:ext>
                  </a:extLst>
                </p:cNvPr>
                <p:cNvPicPr>
                  <a:picLocks noChangeAspect="1"/>
                </p:cNvPicPr>
                <p:nvPr/>
              </p:nvPicPr>
              <p:blipFill>
                <a:blip r:embed="rId6"/>
                <a:stretch>
                  <a:fillRect/>
                </a:stretch>
              </p:blipFill>
              <p:spPr>
                <a:xfrm>
                  <a:off x="5047784" y="4755215"/>
                  <a:ext cx="583255" cy="545979"/>
                </a:xfrm>
                <a:prstGeom prst="rect">
                  <a:avLst/>
                </a:prstGeom>
                <a:noFill/>
                <a:ln w="19050">
                  <a:noFill/>
                  <a:prstDash val="solid"/>
                </a:ln>
              </p:spPr>
            </p:pic>
          </p:grpSp>
          <p:cxnSp>
            <p:nvCxnSpPr>
              <p:cNvPr id="25" name="直接箭头连接符 24">
                <a:extLst>
                  <a:ext uri="{FF2B5EF4-FFF2-40B4-BE49-F238E27FC236}">
                    <a16:creationId xmlns:a16="http://schemas.microsoft.com/office/drawing/2014/main" id="{EBABBEED-D82D-4A97-91D4-47067FED8F65}"/>
                  </a:ext>
                </a:extLst>
              </p:cNvPr>
              <p:cNvCxnSpPr/>
              <p:nvPr/>
            </p:nvCxnSpPr>
            <p:spPr>
              <a:xfrm flipV="1">
                <a:off x="6130636" y="3437101"/>
                <a:ext cx="1077268" cy="7295"/>
              </a:xfrm>
              <a:prstGeom prst="straightConnector1">
                <a:avLst/>
              </a:prstGeom>
              <a:ln w="19050">
                <a:solidFill>
                  <a:schemeClr val="tx1">
                    <a:lumMod val="65000"/>
                    <a:lumOff val="3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26" name="Group 37">
                <a:extLst>
                  <a:ext uri="{FF2B5EF4-FFF2-40B4-BE49-F238E27FC236}">
                    <a16:creationId xmlns:a16="http://schemas.microsoft.com/office/drawing/2014/main" id="{EC32C15E-9F3D-46A2-976F-E9F411046905}"/>
                  </a:ext>
                </a:extLst>
              </p:cNvPr>
              <p:cNvGrpSpPr>
                <a:grpSpLocks/>
              </p:cNvGrpSpPr>
              <p:nvPr/>
            </p:nvGrpSpPr>
            <p:grpSpPr bwMode="auto">
              <a:xfrm>
                <a:off x="7237531" y="2840860"/>
                <a:ext cx="931490" cy="1243012"/>
                <a:chOff x="3183" y="2300"/>
                <a:chExt cx="909" cy="1213"/>
              </a:xfrm>
              <a:solidFill>
                <a:schemeClr val="tx1">
                  <a:lumMod val="75000"/>
                  <a:lumOff val="25000"/>
                </a:schemeClr>
              </a:solidFill>
            </p:grpSpPr>
            <p:sp>
              <p:nvSpPr>
                <p:cNvPr id="28" name="Freeform 27">
                  <a:extLst>
                    <a:ext uri="{FF2B5EF4-FFF2-40B4-BE49-F238E27FC236}">
                      <a16:creationId xmlns:a16="http://schemas.microsoft.com/office/drawing/2014/main" id="{D11AFA2C-92BD-4B08-8D24-706A493DE42E}"/>
                    </a:ext>
                  </a:extLst>
                </p:cNvPr>
                <p:cNvSpPr>
                  <a:spLocks/>
                </p:cNvSpPr>
                <p:nvPr/>
              </p:nvSpPr>
              <p:spPr bwMode="auto">
                <a:xfrm flipV="1">
                  <a:off x="3697" y="2300"/>
                  <a:ext cx="277" cy="278"/>
                </a:xfrm>
                <a:custGeom>
                  <a:avLst/>
                  <a:gdLst>
                    <a:gd name="T0" fmla="*/ 440 w 1217"/>
                    <a:gd name="T1" fmla="*/ 1106 h 1219"/>
                    <a:gd name="T2" fmla="*/ 1152 w 1217"/>
                    <a:gd name="T3" fmla="*/ 684 h 1219"/>
                    <a:gd name="T4" fmla="*/ 691 w 1217"/>
                    <a:gd name="T5" fmla="*/ 43 h 1219"/>
                    <a:gd name="T6" fmla="*/ 88 w 1217"/>
                    <a:gd name="T7" fmla="*/ 432 h 1219"/>
                    <a:gd name="T8" fmla="*/ 440 w 1217"/>
                    <a:gd name="T9" fmla="*/ 1106 h 1219"/>
                  </a:gdLst>
                  <a:ahLst/>
                  <a:cxnLst>
                    <a:cxn ang="0">
                      <a:pos x="T0" y="T1"/>
                    </a:cxn>
                    <a:cxn ang="0">
                      <a:pos x="T2" y="T3"/>
                    </a:cxn>
                    <a:cxn ang="0">
                      <a:pos x="T4" y="T5"/>
                    </a:cxn>
                    <a:cxn ang="0">
                      <a:pos x="T6" y="T7"/>
                    </a:cxn>
                    <a:cxn ang="0">
                      <a:pos x="T8" y="T9"/>
                    </a:cxn>
                  </a:cxnLst>
                  <a:rect l="0" t="0" r="r" b="b"/>
                  <a:pathLst>
                    <a:path w="1217" h="1219">
                      <a:moveTo>
                        <a:pt x="440" y="1106"/>
                      </a:moveTo>
                      <a:cubicBezTo>
                        <a:pt x="741" y="1219"/>
                        <a:pt x="1105" y="1002"/>
                        <a:pt x="1152" y="684"/>
                      </a:cubicBezTo>
                      <a:cubicBezTo>
                        <a:pt x="1217" y="389"/>
                        <a:pt x="989" y="79"/>
                        <a:pt x="691" y="43"/>
                      </a:cubicBezTo>
                      <a:cubicBezTo>
                        <a:pt x="430" y="0"/>
                        <a:pt x="155" y="174"/>
                        <a:pt x="88" y="432"/>
                      </a:cubicBezTo>
                      <a:cubicBezTo>
                        <a:pt x="0" y="704"/>
                        <a:pt x="167" y="1022"/>
                        <a:pt x="44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8">
                  <a:extLst>
                    <a:ext uri="{FF2B5EF4-FFF2-40B4-BE49-F238E27FC236}">
                      <a16:creationId xmlns:a16="http://schemas.microsoft.com/office/drawing/2014/main" id="{CEAD5CCD-175F-4D27-BEF1-9178FB899A4B}"/>
                    </a:ext>
                  </a:extLst>
                </p:cNvPr>
                <p:cNvSpPr>
                  <a:spLocks noEditPoints="1"/>
                </p:cNvSpPr>
                <p:nvPr/>
              </p:nvSpPr>
              <p:spPr bwMode="auto">
                <a:xfrm flipV="1">
                  <a:off x="3183" y="2486"/>
                  <a:ext cx="882" cy="1027"/>
                </a:xfrm>
                <a:custGeom>
                  <a:avLst/>
                  <a:gdLst>
                    <a:gd name="T0" fmla="*/ 767 w 3865"/>
                    <a:gd name="T1" fmla="*/ 3605 h 4506"/>
                    <a:gd name="T2" fmla="*/ 2443 w 3865"/>
                    <a:gd name="T3" fmla="*/ 4180 h 4506"/>
                    <a:gd name="T4" fmla="*/ 2611 w 3865"/>
                    <a:gd name="T5" fmla="*/ 3733 h 4506"/>
                    <a:gd name="T6" fmla="*/ 2283 w 3865"/>
                    <a:gd name="T7" fmla="*/ 4058 h 4506"/>
                    <a:gd name="T8" fmla="*/ 1953 w 3865"/>
                    <a:gd name="T9" fmla="*/ 3765 h 4506"/>
                    <a:gd name="T10" fmla="*/ 2422 w 3865"/>
                    <a:gd name="T11" fmla="*/ 3267 h 4506"/>
                    <a:gd name="T12" fmla="*/ 2298 w 3865"/>
                    <a:gd name="T13" fmla="*/ 2630 h 4506"/>
                    <a:gd name="T14" fmla="*/ 3240 w 3865"/>
                    <a:gd name="T15" fmla="*/ 2368 h 4506"/>
                    <a:gd name="T16" fmla="*/ 3855 w 3865"/>
                    <a:gd name="T17" fmla="*/ 1035 h 4506"/>
                    <a:gd name="T18" fmla="*/ 3303 w 3865"/>
                    <a:gd name="T19" fmla="*/ 912 h 4506"/>
                    <a:gd name="T20" fmla="*/ 3151 w 3865"/>
                    <a:gd name="T21" fmla="*/ 1539 h 4506"/>
                    <a:gd name="T22" fmla="*/ 2299 w 3865"/>
                    <a:gd name="T23" fmla="*/ 2016 h 4506"/>
                    <a:gd name="T24" fmla="*/ 1392 w 3865"/>
                    <a:gd name="T25" fmla="*/ 80 h 4506"/>
                    <a:gd name="T26" fmla="*/ 982 w 3865"/>
                    <a:gd name="T27" fmla="*/ 354 h 4506"/>
                    <a:gd name="T28" fmla="*/ 1360 w 3865"/>
                    <a:gd name="T29" fmla="*/ 822 h 4506"/>
                    <a:gd name="T30" fmla="*/ 1631 w 3865"/>
                    <a:gd name="T31" fmla="*/ 2064 h 4506"/>
                    <a:gd name="T32" fmla="*/ 1713 w 3865"/>
                    <a:gd name="T33" fmla="*/ 3928 h 4506"/>
                    <a:gd name="T34" fmla="*/ 1091 w 3865"/>
                    <a:gd name="T35" fmla="*/ 3351 h 4506"/>
                    <a:gd name="T36" fmla="*/ 1132 w 3865"/>
                    <a:gd name="T37" fmla="*/ 2972 h 4506"/>
                    <a:gd name="T38" fmla="*/ 1391 w 3865"/>
                    <a:gd name="T39" fmla="*/ 2890 h 4506"/>
                    <a:gd name="T40" fmla="*/ 1176 w 3865"/>
                    <a:gd name="T41" fmla="*/ 1985 h 4506"/>
                    <a:gd name="T42" fmla="*/ 0 w 3865"/>
                    <a:gd name="T43" fmla="*/ 2265 h 4506"/>
                    <a:gd name="T44" fmla="*/ 215 w 3865"/>
                    <a:gd name="T45" fmla="*/ 3171 h 4506"/>
                    <a:gd name="T46" fmla="*/ 503 w 3865"/>
                    <a:gd name="T47" fmla="*/ 3121 h 4506"/>
                    <a:gd name="T48" fmla="*/ 767 w 3865"/>
                    <a:gd name="T49" fmla="*/ 3605 h 4506"/>
                    <a:gd name="T50" fmla="*/ 626 w 3865"/>
                    <a:gd name="T51" fmla="*/ 3260 h 4506"/>
                    <a:gd name="T52" fmla="*/ 580 w 3865"/>
                    <a:gd name="T53" fmla="*/ 3101 h 4506"/>
                    <a:gd name="T54" fmla="*/ 1039 w 3865"/>
                    <a:gd name="T55" fmla="*/ 3002 h 4506"/>
                    <a:gd name="T56" fmla="*/ 1067 w 3865"/>
                    <a:gd name="T57" fmla="*/ 3160 h 4506"/>
                    <a:gd name="T58" fmla="*/ 626 w 3865"/>
                    <a:gd name="T59" fmla="*/ 3260 h 4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65" h="4506">
                      <a:moveTo>
                        <a:pt x="767" y="3605"/>
                      </a:moveTo>
                      <a:cubicBezTo>
                        <a:pt x="975" y="4285"/>
                        <a:pt x="1862" y="4506"/>
                        <a:pt x="2443" y="4180"/>
                      </a:cubicBezTo>
                      <a:cubicBezTo>
                        <a:pt x="2572" y="4071"/>
                        <a:pt x="2588" y="3890"/>
                        <a:pt x="2611" y="3733"/>
                      </a:cubicBezTo>
                      <a:cubicBezTo>
                        <a:pt x="2489" y="3829"/>
                        <a:pt x="2405" y="3964"/>
                        <a:pt x="2283" y="4058"/>
                      </a:cubicBezTo>
                      <a:cubicBezTo>
                        <a:pt x="2110" y="4168"/>
                        <a:pt x="1866" y="3950"/>
                        <a:pt x="1953" y="3765"/>
                      </a:cubicBezTo>
                      <a:cubicBezTo>
                        <a:pt x="2053" y="3555"/>
                        <a:pt x="2243" y="3407"/>
                        <a:pt x="2422" y="3267"/>
                      </a:cubicBezTo>
                      <a:cubicBezTo>
                        <a:pt x="2379" y="3055"/>
                        <a:pt x="2329" y="2844"/>
                        <a:pt x="2298" y="2630"/>
                      </a:cubicBezTo>
                      <a:cubicBezTo>
                        <a:pt x="2627" y="2624"/>
                        <a:pt x="2966" y="2560"/>
                        <a:pt x="3240" y="2368"/>
                      </a:cubicBezTo>
                      <a:cubicBezTo>
                        <a:pt x="3667" y="2077"/>
                        <a:pt x="3865" y="1537"/>
                        <a:pt x="3855" y="1035"/>
                      </a:cubicBezTo>
                      <a:cubicBezTo>
                        <a:pt x="3837" y="767"/>
                        <a:pt x="3435" y="686"/>
                        <a:pt x="3303" y="912"/>
                      </a:cubicBezTo>
                      <a:cubicBezTo>
                        <a:pt x="3212" y="1109"/>
                        <a:pt x="3246" y="1342"/>
                        <a:pt x="3151" y="1539"/>
                      </a:cubicBezTo>
                      <a:cubicBezTo>
                        <a:pt x="3023" y="1883"/>
                        <a:pt x="2643" y="2032"/>
                        <a:pt x="2299" y="2016"/>
                      </a:cubicBezTo>
                      <a:cubicBezTo>
                        <a:pt x="2500" y="1253"/>
                        <a:pt x="2055" y="452"/>
                        <a:pt x="1392" y="80"/>
                      </a:cubicBezTo>
                      <a:cubicBezTo>
                        <a:pt x="1209" y="0"/>
                        <a:pt x="972" y="151"/>
                        <a:pt x="982" y="354"/>
                      </a:cubicBezTo>
                      <a:cubicBezTo>
                        <a:pt x="973" y="586"/>
                        <a:pt x="1228" y="675"/>
                        <a:pt x="1360" y="822"/>
                      </a:cubicBezTo>
                      <a:cubicBezTo>
                        <a:pt x="1707" y="1122"/>
                        <a:pt x="1842" y="1646"/>
                        <a:pt x="1631" y="2064"/>
                      </a:cubicBezTo>
                      <a:cubicBezTo>
                        <a:pt x="1248" y="2627"/>
                        <a:pt x="1481" y="3351"/>
                        <a:pt x="1713" y="3928"/>
                      </a:cubicBezTo>
                      <a:cubicBezTo>
                        <a:pt x="1402" y="3902"/>
                        <a:pt x="1153" y="3650"/>
                        <a:pt x="1091" y="3351"/>
                      </a:cubicBezTo>
                      <a:cubicBezTo>
                        <a:pt x="1093" y="3224"/>
                        <a:pt x="1139" y="3101"/>
                        <a:pt x="1132" y="2972"/>
                      </a:cubicBezTo>
                      <a:cubicBezTo>
                        <a:pt x="1218" y="2944"/>
                        <a:pt x="1305" y="2918"/>
                        <a:pt x="1391" y="2890"/>
                      </a:cubicBezTo>
                      <a:cubicBezTo>
                        <a:pt x="1322" y="2588"/>
                        <a:pt x="1244" y="2288"/>
                        <a:pt x="1176" y="1985"/>
                      </a:cubicBezTo>
                      <a:cubicBezTo>
                        <a:pt x="782" y="2068"/>
                        <a:pt x="390" y="2162"/>
                        <a:pt x="0" y="2265"/>
                      </a:cubicBezTo>
                      <a:cubicBezTo>
                        <a:pt x="66" y="2568"/>
                        <a:pt x="145" y="2869"/>
                        <a:pt x="215" y="3171"/>
                      </a:cubicBezTo>
                      <a:cubicBezTo>
                        <a:pt x="311" y="3155"/>
                        <a:pt x="407" y="3138"/>
                        <a:pt x="503" y="3121"/>
                      </a:cubicBezTo>
                      <a:cubicBezTo>
                        <a:pt x="529" y="3320"/>
                        <a:pt x="750" y="3399"/>
                        <a:pt x="767" y="3605"/>
                      </a:cubicBezTo>
                      <a:moveTo>
                        <a:pt x="626" y="3260"/>
                      </a:moveTo>
                      <a:cubicBezTo>
                        <a:pt x="611" y="3207"/>
                        <a:pt x="596" y="3154"/>
                        <a:pt x="580" y="3101"/>
                      </a:cubicBezTo>
                      <a:cubicBezTo>
                        <a:pt x="729" y="3050"/>
                        <a:pt x="882" y="3013"/>
                        <a:pt x="1039" y="3002"/>
                      </a:cubicBezTo>
                      <a:cubicBezTo>
                        <a:pt x="1048" y="3055"/>
                        <a:pt x="1058" y="3107"/>
                        <a:pt x="1067" y="3160"/>
                      </a:cubicBezTo>
                      <a:cubicBezTo>
                        <a:pt x="906" y="3072"/>
                        <a:pt x="742" y="3131"/>
                        <a:pt x="626" y="326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9">
                  <a:extLst>
                    <a:ext uri="{FF2B5EF4-FFF2-40B4-BE49-F238E27FC236}">
                      <a16:creationId xmlns:a16="http://schemas.microsoft.com/office/drawing/2014/main" id="{89EF61F7-FC37-4E56-94C9-74AB35C2CCA4}"/>
                    </a:ext>
                  </a:extLst>
                </p:cNvPr>
                <p:cNvSpPr>
                  <a:spLocks/>
                </p:cNvSpPr>
                <p:nvPr/>
              </p:nvSpPr>
              <p:spPr bwMode="auto">
                <a:xfrm flipV="1">
                  <a:off x="3629" y="2584"/>
                  <a:ext cx="463" cy="225"/>
                </a:xfrm>
                <a:custGeom>
                  <a:avLst/>
                  <a:gdLst>
                    <a:gd name="T0" fmla="*/ 136 w 2030"/>
                    <a:gd name="T1" fmla="*/ 928 h 985"/>
                    <a:gd name="T2" fmla="*/ 426 w 2030"/>
                    <a:gd name="T3" fmla="*/ 813 h 985"/>
                    <a:gd name="T4" fmla="*/ 1135 w 2030"/>
                    <a:gd name="T5" fmla="*/ 452 h 985"/>
                    <a:gd name="T6" fmla="*/ 1720 w 2030"/>
                    <a:gd name="T7" fmla="*/ 784 h 985"/>
                    <a:gd name="T8" fmla="*/ 1901 w 2030"/>
                    <a:gd name="T9" fmla="*/ 459 h 985"/>
                    <a:gd name="T10" fmla="*/ 876 w 2030"/>
                    <a:gd name="T11" fmla="*/ 69 h 985"/>
                    <a:gd name="T12" fmla="*/ 70 w 2030"/>
                    <a:gd name="T13" fmla="*/ 639 h 985"/>
                    <a:gd name="T14" fmla="*/ 136 w 2030"/>
                    <a:gd name="T15" fmla="*/ 928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0" h="985">
                      <a:moveTo>
                        <a:pt x="136" y="928"/>
                      </a:moveTo>
                      <a:cubicBezTo>
                        <a:pt x="251" y="985"/>
                        <a:pt x="362" y="905"/>
                        <a:pt x="426" y="813"/>
                      </a:cubicBezTo>
                      <a:cubicBezTo>
                        <a:pt x="593" y="599"/>
                        <a:pt x="847" y="401"/>
                        <a:pt x="1135" y="452"/>
                      </a:cubicBezTo>
                      <a:cubicBezTo>
                        <a:pt x="1371" y="478"/>
                        <a:pt x="1521" y="682"/>
                        <a:pt x="1720" y="784"/>
                      </a:cubicBezTo>
                      <a:cubicBezTo>
                        <a:pt x="1904" y="842"/>
                        <a:pt x="2030" y="586"/>
                        <a:pt x="1901" y="459"/>
                      </a:cubicBezTo>
                      <a:cubicBezTo>
                        <a:pt x="1643" y="186"/>
                        <a:pt x="1258" y="0"/>
                        <a:pt x="876" y="69"/>
                      </a:cubicBezTo>
                      <a:cubicBezTo>
                        <a:pt x="543" y="133"/>
                        <a:pt x="253" y="359"/>
                        <a:pt x="70" y="639"/>
                      </a:cubicBezTo>
                      <a:cubicBezTo>
                        <a:pt x="0" y="731"/>
                        <a:pt x="30" y="877"/>
                        <a:pt x="136" y="9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7" name="矩形 26">
                <a:extLst>
                  <a:ext uri="{FF2B5EF4-FFF2-40B4-BE49-F238E27FC236}">
                    <a16:creationId xmlns:a16="http://schemas.microsoft.com/office/drawing/2014/main" id="{4CF77EF0-E5FF-4940-B14C-477E9A74D62B}"/>
                  </a:ext>
                </a:extLst>
              </p:cNvPr>
              <p:cNvSpPr/>
              <p:nvPr/>
            </p:nvSpPr>
            <p:spPr>
              <a:xfrm>
                <a:off x="7274656" y="2568477"/>
                <a:ext cx="902811" cy="307777"/>
              </a:xfrm>
              <a:prstGeom prst="rect">
                <a:avLst/>
              </a:prstGeom>
            </p:spPr>
            <p:txBody>
              <a:bodyPr wrap="none">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商业间谍</a:t>
                </a:r>
              </a:p>
            </p:txBody>
          </p:sp>
        </p:grpSp>
        <p:sp>
          <p:nvSpPr>
            <p:cNvPr id="19" name="文本框 18">
              <a:extLst>
                <a:ext uri="{FF2B5EF4-FFF2-40B4-BE49-F238E27FC236}">
                  <a16:creationId xmlns:a16="http://schemas.microsoft.com/office/drawing/2014/main" id="{722A56B3-7C55-45F0-B409-1BAB449A2FB2}"/>
                </a:ext>
              </a:extLst>
            </p:cNvPr>
            <p:cNvSpPr txBox="1"/>
            <p:nvPr/>
          </p:nvSpPr>
          <p:spPr>
            <a:xfrm>
              <a:off x="3900414" y="2399997"/>
              <a:ext cx="5573051" cy="369332"/>
            </a:xfrm>
            <a:prstGeom prst="rect">
              <a:avLst/>
            </a:prstGeom>
            <a:noFill/>
          </p:spPr>
          <p:txBody>
            <a:bodyPr wrap="square" rtlCol="0">
              <a:spAutoFit/>
            </a:bodyPr>
            <a:lstStyle/>
            <a:p>
              <a:pPr algn="ctr"/>
              <a:r>
                <a:rPr lang="zh-CN" altLang="en-US" dirty="0">
                  <a:latin typeface="+mj-ea"/>
                  <a:ea typeface="+mj-ea"/>
                </a:rPr>
                <a:t>智能设备普及下的泄密方式</a:t>
              </a:r>
            </a:p>
          </p:txBody>
        </p:sp>
        <p:sp>
          <p:nvSpPr>
            <p:cNvPr id="20" name="矩形 19">
              <a:extLst>
                <a:ext uri="{FF2B5EF4-FFF2-40B4-BE49-F238E27FC236}">
                  <a16:creationId xmlns:a16="http://schemas.microsoft.com/office/drawing/2014/main" id="{9AD08F9B-3147-4719-8621-781EBC6637D8}"/>
                </a:ext>
              </a:extLst>
            </p:cNvPr>
            <p:cNvSpPr/>
            <p:nvPr/>
          </p:nvSpPr>
          <p:spPr>
            <a:xfrm>
              <a:off x="3901440" y="2361494"/>
              <a:ext cx="5572026" cy="2075590"/>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5" name="文本框 64">
            <a:extLst>
              <a:ext uri="{FF2B5EF4-FFF2-40B4-BE49-F238E27FC236}">
                <a16:creationId xmlns:a16="http://schemas.microsoft.com/office/drawing/2014/main" id="{EBF57BC3-CEFB-445B-B4F4-B0C4AB81B015}"/>
              </a:ext>
            </a:extLst>
          </p:cNvPr>
          <p:cNvSpPr txBox="1"/>
          <p:nvPr/>
        </p:nvSpPr>
        <p:spPr>
          <a:xfrm>
            <a:off x="5416196" y="4381338"/>
            <a:ext cx="877163" cy="923330"/>
          </a:xfrm>
          <a:prstGeom prst="rect">
            <a:avLst/>
          </a:prstGeom>
          <a:solidFill>
            <a:srgbClr val="404040">
              <a:alpha val="40000"/>
            </a:srgbClr>
          </a:solidFill>
          <a:ln>
            <a:noFill/>
          </a:ln>
        </p:spPr>
        <p:txBody>
          <a:bodyPr wrap="none" rtlCol="0">
            <a:spAutoFit/>
          </a:bodyPr>
          <a:lstStyle/>
          <a:p>
            <a:r>
              <a:rPr lang="zh-CN" altLang="en-US" b="1" dirty="0">
                <a:solidFill>
                  <a:srgbClr val="1C4885"/>
                </a:solidFill>
                <a:latin typeface="+mj-ea"/>
                <a:ea typeface="+mj-ea"/>
              </a:rPr>
              <a:t>难监控</a:t>
            </a:r>
            <a:endParaRPr lang="en-US" altLang="zh-CN" b="1" dirty="0">
              <a:solidFill>
                <a:srgbClr val="1C4885"/>
              </a:solidFill>
              <a:latin typeface="+mj-ea"/>
              <a:ea typeface="+mj-ea"/>
            </a:endParaRPr>
          </a:p>
          <a:p>
            <a:r>
              <a:rPr lang="zh-CN" altLang="en-US" b="1" dirty="0">
                <a:solidFill>
                  <a:srgbClr val="1C4885"/>
                </a:solidFill>
                <a:latin typeface="+mj-ea"/>
                <a:ea typeface="+mj-ea"/>
              </a:rPr>
              <a:t>难预防</a:t>
            </a:r>
            <a:endParaRPr lang="en-US" altLang="zh-CN" b="1" dirty="0">
              <a:solidFill>
                <a:srgbClr val="1C4885"/>
              </a:solidFill>
              <a:latin typeface="+mj-ea"/>
              <a:ea typeface="+mj-ea"/>
            </a:endParaRPr>
          </a:p>
          <a:p>
            <a:r>
              <a:rPr lang="zh-CN" altLang="en-US" b="1" dirty="0">
                <a:solidFill>
                  <a:srgbClr val="1C4885"/>
                </a:solidFill>
                <a:latin typeface="+mj-ea"/>
                <a:ea typeface="+mj-ea"/>
              </a:rPr>
              <a:t>难溯源</a:t>
            </a:r>
          </a:p>
        </p:txBody>
      </p:sp>
      <p:grpSp>
        <p:nvGrpSpPr>
          <p:cNvPr id="66" name="组合 65">
            <a:extLst>
              <a:ext uri="{FF2B5EF4-FFF2-40B4-BE49-F238E27FC236}">
                <a16:creationId xmlns:a16="http://schemas.microsoft.com/office/drawing/2014/main" id="{F9C340DC-AEE7-43C0-B86D-4616A030F70F}"/>
              </a:ext>
            </a:extLst>
          </p:cNvPr>
          <p:cNvGrpSpPr/>
          <p:nvPr/>
        </p:nvGrpSpPr>
        <p:grpSpPr>
          <a:xfrm>
            <a:off x="796413" y="1834413"/>
            <a:ext cx="5573052" cy="1996137"/>
            <a:chOff x="796413" y="1495451"/>
            <a:chExt cx="5573052" cy="1996137"/>
          </a:xfrm>
        </p:grpSpPr>
        <p:grpSp>
          <p:nvGrpSpPr>
            <p:cNvPr id="67" name="组合 66">
              <a:extLst>
                <a:ext uri="{FF2B5EF4-FFF2-40B4-BE49-F238E27FC236}">
                  <a16:creationId xmlns:a16="http://schemas.microsoft.com/office/drawing/2014/main" id="{07C08119-D238-4274-AC6F-6B8079383684}"/>
                </a:ext>
              </a:extLst>
            </p:cNvPr>
            <p:cNvGrpSpPr/>
            <p:nvPr/>
          </p:nvGrpSpPr>
          <p:grpSpPr>
            <a:xfrm>
              <a:off x="965750" y="1917811"/>
              <a:ext cx="4342096" cy="1491457"/>
              <a:chOff x="3532176" y="940265"/>
              <a:chExt cx="4342096" cy="1491457"/>
            </a:xfrm>
          </p:grpSpPr>
          <p:pic>
            <p:nvPicPr>
              <p:cNvPr id="71" name="图片 70">
                <a:extLst>
                  <a:ext uri="{FF2B5EF4-FFF2-40B4-BE49-F238E27FC236}">
                    <a16:creationId xmlns:a16="http://schemas.microsoft.com/office/drawing/2014/main" id="{D72AC712-FB8C-418A-B4D2-F1F5F30484B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349" b="93953" l="10000" r="90000"/>
                        </a14:imgEffect>
                      </a14:imgLayer>
                    </a14:imgProps>
                  </a:ext>
                </a:extLst>
              </a:blip>
              <a:srcRect l="25556" t="14023" r="25804" b="11372"/>
              <a:stretch/>
            </p:blipFill>
            <p:spPr>
              <a:xfrm>
                <a:off x="4829592" y="1268473"/>
                <a:ext cx="874701" cy="1153800"/>
              </a:xfrm>
              <a:prstGeom prst="rect">
                <a:avLst/>
              </a:prstGeom>
              <a:noFill/>
              <a:ln w="19050">
                <a:noFill/>
                <a:prstDash val="solid"/>
              </a:ln>
            </p:spPr>
          </p:pic>
          <p:grpSp>
            <p:nvGrpSpPr>
              <p:cNvPr id="72" name="Group 37">
                <a:extLst>
                  <a:ext uri="{FF2B5EF4-FFF2-40B4-BE49-F238E27FC236}">
                    <a16:creationId xmlns:a16="http://schemas.microsoft.com/office/drawing/2014/main" id="{4BFF284A-1B75-4A9C-BF17-F70A77386768}"/>
                  </a:ext>
                </a:extLst>
              </p:cNvPr>
              <p:cNvGrpSpPr>
                <a:grpSpLocks/>
              </p:cNvGrpSpPr>
              <p:nvPr/>
            </p:nvGrpSpPr>
            <p:grpSpPr bwMode="auto">
              <a:xfrm>
                <a:off x="6942782" y="1188710"/>
                <a:ext cx="931490" cy="1243012"/>
                <a:chOff x="3183" y="2300"/>
                <a:chExt cx="909" cy="1213"/>
              </a:xfrm>
              <a:solidFill>
                <a:schemeClr val="bg1"/>
              </a:solidFill>
            </p:grpSpPr>
            <p:sp>
              <p:nvSpPr>
                <p:cNvPr id="138" name="Freeform 27">
                  <a:extLst>
                    <a:ext uri="{FF2B5EF4-FFF2-40B4-BE49-F238E27FC236}">
                      <a16:creationId xmlns:a16="http://schemas.microsoft.com/office/drawing/2014/main" id="{410443F9-5FB4-4799-923D-391D40FAA37C}"/>
                    </a:ext>
                  </a:extLst>
                </p:cNvPr>
                <p:cNvSpPr>
                  <a:spLocks/>
                </p:cNvSpPr>
                <p:nvPr/>
              </p:nvSpPr>
              <p:spPr bwMode="auto">
                <a:xfrm flipV="1">
                  <a:off x="3697" y="2300"/>
                  <a:ext cx="277" cy="278"/>
                </a:xfrm>
                <a:custGeom>
                  <a:avLst/>
                  <a:gdLst>
                    <a:gd name="T0" fmla="*/ 440 w 1217"/>
                    <a:gd name="T1" fmla="*/ 1106 h 1219"/>
                    <a:gd name="T2" fmla="*/ 1152 w 1217"/>
                    <a:gd name="T3" fmla="*/ 684 h 1219"/>
                    <a:gd name="T4" fmla="*/ 691 w 1217"/>
                    <a:gd name="T5" fmla="*/ 43 h 1219"/>
                    <a:gd name="T6" fmla="*/ 88 w 1217"/>
                    <a:gd name="T7" fmla="*/ 432 h 1219"/>
                    <a:gd name="T8" fmla="*/ 440 w 1217"/>
                    <a:gd name="T9" fmla="*/ 1106 h 1219"/>
                  </a:gdLst>
                  <a:ahLst/>
                  <a:cxnLst>
                    <a:cxn ang="0">
                      <a:pos x="T0" y="T1"/>
                    </a:cxn>
                    <a:cxn ang="0">
                      <a:pos x="T2" y="T3"/>
                    </a:cxn>
                    <a:cxn ang="0">
                      <a:pos x="T4" y="T5"/>
                    </a:cxn>
                    <a:cxn ang="0">
                      <a:pos x="T6" y="T7"/>
                    </a:cxn>
                    <a:cxn ang="0">
                      <a:pos x="T8" y="T9"/>
                    </a:cxn>
                  </a:cxnLst>
                  <a:rect l="0" t="0" r="r" b="b"/>
                  <a:pathLst>
                    <a:path w="1217" h="1219">
                      <a:moveTo>
                        <a:pt x="440" y="1106"/>
                      </a:moveTo>
                      <a:cubicBezTo>
                        <a:pt x="741" y="1219"/>
                        <a:pt x="1105" y="1002"/>
                        <a:pt x="1152" y="684"/>
                      </a:cubicBezTo>
                      <a:cubicBezTo>
                        <a:pt x="1217" y="389"/>
                        <a:pt x="989" y="79"/>
                        <a:pt x="691" y="43"/>
                      </a:cubicBezTo>
                      <a:cubicBezTo>
                        <a:pt x="430" y="0"/>
                        <a:pt x="155" y="174"/>
                        <a:pt x="88" y="432"/>
                      </a:cubicBezTo>
                      <a:cubicBezTo>
                        <a:pt x="0" y="704"/>
                        <a:pt x="167" y="1022"/>
                        <a:pt x="440" y="1106"/>
                      </a:cubicBezTo>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9" name="Freeform 28">
                  <a:extLst>
                    <a:ext uri="{FF2B5EF4-FFF2-40B4-BE49-F238E27FC236}">
                      <a16:creationId xmlns:a16="http://schemas.microsoft.com/office/drawing/2014/main" id="{8667DF77-F235-4FD2-AAC7-1F8DC23AFF15}"/>
                    </a:ext>
                  </a:extLst>
                </p:cNvPr>
                <p:cNvSpPr>
                  <a:spLocks noEditPoints="1"/>
                </p:cNvSpPr>
                <p:nvPr/>
              </p:nvSpPr>
              <p:spPr bwMode="auto">
                <a:xfrm flipV="1">
                  <a:off x="3183" y="2486"/>
                  <a:ext cx="882" cy="1027"/>
                </a:xfrm>
                <a:custGeom>
                  <a:avLst/>
                  <a:gdLst>
                    <a:gd name="T0" fmla="*/ 767 w 3865"/>
                    <a:gd name="T1" fmla="*/ 3605 h 4506"/>
                    <a:gd name="T2" fmla="*/ 2443 w 3865"/>
                    <a:gd name="T3" fmla="*/ 4180 h 4506"/>
                    <a:gd name="T4" fmla="*/ 2611 w 3865"/>
                    <a:gd name="T5" fmla="*/ 3733 h 4506"/>
                    <a:gd name="T6" fmla="*/ 2283 w 3865"/>
                    <a:gd name="T7" fmla="*/ 4058 h 4506"/>
                    <a:gd name="T8" fmla="*/ 1953 w 3865"/>
                    <a:gd name="T9" fmla="*/ 3765 h 4506"/>
                    <a:gd name="T10" fmla="*/ 2422 w 3865"/>
                    <a:gd name="T11" fmla="*/ 3267 h 4506"/>
                    <a:gd name="T12" fmla="*/ 2298 w 3865"/>
                    <a:gd name="T13" fmla="*/ 2630 h 4506"/>
                    <a:gd name="T14" fmla="*/ 3240 w 3865"/>
                    <a:gd name="T15" fmla="*/ 2368 h 4506"/>
                    <a:gd name="T16" fmla="*/ 3855 w 3865"/>
                    <a:gd name="T17" fmla="*/ 1035 h 4506"/>
                    <a:gd name="T18" fmla="*/ 3303 w 3865"/>
                    <a:gd name="T19" fmla="*/ 912 h 4506"/>
                    <a:gd name="T20" fmla="*/ 3151 w 3865"/>
                    <a:gd name="T21" fmla="*/ 1539 h 4506"/>
                    <a:gd name="T22" fmla="*/ 2299 w 3865"/>
                    <a:gd name="T23" fmla="*/ 2016 h 4506"/>
                    <a:gd name="T24" fmla="*/ 1392 w 3865"/>
                    <a:gd name="T25" fmla="*/ 80 h 4506"/>
                    <a:gd name="T26" fmla="*/ 982 w 3865"/>
                    <a:gd name="T27" fmla="*/ 354 h 4506"/>
                    <a:gd name="T28" fmla="*/ 1360 w 3865"/>
                    <a:gd name="T29" fmla="*/ 822 h 4506"/>
                    <a:gd name="T30" fmla="*/ 1631 w 3865"/>
                    <a:gd name="T31" fmla="*/ 2064 h 4506"/>
                    <a:gd name="T32" fmla="*/ 1713 w 3865"/>
                    <a:gd name="T33" fmla="*/ 3928 h 4506"/>
                    <a:gd name="T34" fmla="*/ 1091 w 3865"/>
                    <a:gd name="T35" fmla="*/ 3351 h 4506"/>
                    <a:gd name="T36" fmla="*/ 1132 w 3865"/>
                    <a:gd name="T37" fmla="*/ 2972 h 4506"/>
                    <a:gd name="T38" fmla="*/ 1391 w 3865"/>
                    <a:gd name="T39" fmla="*/ 2890 h 4506"/>
                    <a:gd name="T40" fmla="*/ 1176 w 3865"/>
                    <a:gd name="T41" fmla="*/ 1985 h 4506"/>
                    <a:gd name="T42" fmla="*/ 0 w 3865"/>
                    <a:gd name="T43" fmla="*/ 2265 h 4506"/>
                    <a:gd name="T44" fmla="*/ 215 w 3865"/>
                    <a:gd name="T45" fmla="*/ 3171 h 4506"/>
                    <a:gd name="T46" fmla="*/ 503 w 3865"/>
                    <a:gd name="T47" fmla="*/ 3121 h 4506"/>
                    <a:gd name="T48" fmla="*/ 767 w 3865"/>
                    <a:gd name="T49" fmla="*/ 3605 h 4506"/>
                    <a:gd name="T50" fmla="*/ 626 w 3865"/>
                    <a:gd name="T51" fmla="*/ 3260 h 4506"/>
                    <a:gd name="T52" fmla="*/ 580 w 3865"/>
                    <a:gd name="T53" fmla="*/ 3101 h 4506"/>
                    <a:gd name="T54" fmla="*/ 1039 w 3865"/>
                    <a:gd name="T55" fmla="*/ 3002 h 4506"/>
                    <a:gd name="T56" fmla="*/ 1067 w 3865"/>
                    <a:gd name="T57" fmla="*/ 3160 h 4506"/>
                    <a:gd name="T58" fmla="*/ 626 w 3865"/>
                    <a:gd name="T59" fmla="*/ 3260 h 4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65" h="4506">
                      <a:moveTo>
                        <a:pt x="767" y="3605"/>
                      </a:moveTo>
                      <a:cubicBezTo>
                        <a:pt x="975" y="4285"/>
                        <a:pt x="1862" y="4506"/>
                        <a:pt x="2443" y="4180"/>
                      </a:cubicBezTo>
                      <a:cubicBezTo>
                        <a:pt x="2572" y="4071"/>
                        <a:pt x="2588" y="3890"/>
                        <a:pt x="2611" y="3733"/>
                      </a:cubicBezTo>
                      <a:cubicBezTo>
                        <a:pt x="2489" y="3829"/>
                        <a:pt x="2405" y="3964"/>
                        <a:pt x="2283" y="4058"/>
                      </a:cubicBezTo>
                      <a:cubicBezTo>
                        <a:pt x="2110" y="4168"/>
                        <a:pt x="1866" y="3950"/>
                        <a:pt x="1953" y="3765"/>
                      </a:cubicBezTo>
                      <a:cubicBezTo>
                        <a:pt x="2053" y="3555"/>
                        <a:pt x="2243" y="3407"/>
                        <a:pt x="2422" y="3267"/>
                      </a:cubicBezTo>
                      <a:cubicBezTo>
                        <a:pt x="2379" y="3055"/>
                        <a:pt x="2329" y="2844"/>
                        <a:pt x="2298" y="2630"/>
                      </a:cubicBezTo>
                      <a:cubicBezTo>
                        <a:pt x="2627" y="2624"/>
                        <a:pt x="2966" y="2560"/>
                        <a:pt x="3240" y="2368"/>
                      </a:cubicBezTo>
                      <a:cubicBezTo>
                        <a:pt x="3667" y="2077"/>
                        <a:pt x="3865" y="1537"/>
                        <a:pt x="3855" y="1035"/>
                      </a:cubicBezTo>
                      <a:cubicBezTo>
                        <a:pt x="3837" y="767"/>
                        <a:pt x="3435" y="686"/>
                        <a:pt x="3303" y="912"/>
                      </a:cubicBezTo>
                      <a:cubicBezTo>
                        <a:pt x="3212" y="1109"/>
                        <a:pt x="3246" y="1342"/>
                        <a:pt x="3151" y="1539"/>
                      </a:cubicBezTo>
                      <a:cubicBezTo>
                        <a:pt x="3023" y="1883"/>
                        <a:pt x="2643" y="2032"/>
                        <a:pt x="2299" y="2016"/>
                      </a:cubicBezTo>
                      <a:cubicBezTo>
                        <a:pt x="2500" y="1253"/>
                        <a:pt x="2055" y="452"/>
                        <a:pt x="1392" y="80"/>
                      </a:cubicBezTo>
                      <a:cubicBezTo>
                        <a:pt x="1209" y="0"/>
                        <a:pt x="972" y="151"/>
                        <a:pt x="982" y="354"/>
                      </a:cubicBezTo>
                      <a:cubicBezTo>
                        <a:pt x="973" y="586"/>
                        <a:pt x="1228" y="675"/>
                        <a:pt x="1360" y="822"/>
                      </a:cubicBezTo>
                      <a:cubicBezTo>
                        <a:pt x="1707" y="1122"/>
                        <a:pt x="1842" y="1646"/>
                        <a:pt x="1631" y="2064"/>
                      </a:cubicBezTo>
                      <a:cubicBezTo>
                        <a:pt x="1248" y="2627"/>
                        <a:pt x="1481" y="3351"/>
                        <a:pt x="1713" y="3928"/>
                      </a:cubicBezTo>
                      <a:cubicBezTo>
                        <a:pt x="1402" y="3902"/>
                        <a:pt x="1153" y="3650"/>
                        <a:pt x="1091" y="3351"/>
                      </a:cubicBezTo>
                      <a:cubicBezTo>
                        <a:pt x="1093" y="3224"/>
                        <a:pt x="1139" y="3101"/>
                        <a:pt x="1132" y="2972"/>
                      </a:cubicBezTo>
                      <a:cubicBezTo>
                        <a:pt x="1218" y="2944"/>
                        <a:pt x="1305" y="2918"/>
                        <a:pt x="1391" y="2890"/>
                      </a:cubicBezTo>
                      <a:cubicBezTo>
                        <a:pt x="1322" y="2588"/>
                        <a:pt x="1244" y="2288"/>
                        <a:pt x="1176" y="1985"/>
                      </a:cubicBezTo>
                      <a:cubicBezTo>
                        <a:pt x="782" y="2068"/>
                        <a:pt x="390" y="2162"/>
                        <a:pt x="0" y="2265"/>
                      </a:cubicBezTo>
                      <a:cubicBezTo>
                        <a:pt x="66" y="2568"/>
                        <a:pt x="145" y="2869"/>
                        <a:pt x="215" y="3171"/>
                      </a:cubicBezTo>
                      <a:cubicBezTo>
                        <a:pt x="311" y="3155"/>
                        <a:pt x="407" y="3138"/>
                        <a:pt x="503" y="3121"/>
                      </a:cubicBezTo>
                      <a:cubicBezTo>
                        <a:pt x="529" y="3320"/>
                        <a:pt x="750" y="3399"/>
                        <a:pt x="767" y="3605"/>
                      </a:cubicBezTo>
                      <a:moveTo>
                        <a:pt x="626" y="3260"/>
                      </a:moveTo>
                      <a:cubicBezTo>
                        <a:pt x="611" y="3207"/>
                        <a:pt x="596" y="3154"/>
                        <a:pt x="580" y="3101"/>
                      </a:cubicBezTo>
                      <a:cubicBezTo>
                        <a:pt x="729" y="3050"/>
                        <a:pt x="882" y="3013"/>
                        <a:pt x="1039" y="3002"/>
                      </a:cubicBezTo>
                      <a:cubicBezTo>
                        <a:pt x="1048" y="3055"/>
                        <a:pt x="1058" y="3107"/>
                        <a:pt x="1067" y="3160"/>
                      </a:cubicBezTo>
                      <a:cubicBezTo>
                        <a:pt x="906" y="3072"/>
                        <a:pt x="742" y="3131"/>
                        <a:pt x="626" y="3260"/>
                      </a:cubicBezTo>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0" name="Freeform 29">
                  <a:extLst>
                    <a:ext uri="{FF2B5EF4-FFF2-40B4-BE49-F238E27FC236}">
                      <a16:creationId xmlns:a16="http://schemas.microsoft.com/office/drawing/2014/main" id="{73791FED-89B0-4EA8-8228-1606CB988C16}"/>
                    </a:ext>
                  </a:extLst>
                </p:cNvPr>
                <p:cNvSpPr>
                  <a:spLocks/>
                </p:cNvSpPr>
                <p:nvPr/>
              </p:nvSpPr>
              <p:spPr bwMode="auto">
                <a:xfrm flipV="1">
                  <a:off x="3629" y="2584"/>
                  <a:ext cx="463" cy="225"/>
                </a:xfrm>
                <a:custGeom>
                  <a:avLst/>
                  <a:gdLst>
                    <a:gd name="T0" fmla="*/ 136 w 2030"/>
                    <a:gd name="T1" fmla="*/ 928 h 985"/>
                    <a:gd name="T2" fmla="*/ 426 w 2030"/>
                    <a:gd name="T3" fmla="*/ 813 h 985"/>
                    <a:gd name="T4" fmla="*/ 1135 w 2030"/>
                    <a:gd name="T5" fmla="*/ 452 h 985"/>
                    <a:gd name="T6" fmla="*/ 1720 w 2030"/>
                    <a:gd name="T7" fmla="*/ 784 h 985"/>
                    <a:gd name="T8" fmla="*/ 1901 w 2030"/>
                    <a:gd name="T9" fmla="*/ 459 h 985"/>
                    <a:gd name="T10" fmla="*/ 876 w 2030"/>
                    <a:gd name="T11" fmla="*/ 69 h 985"/>
                    <a:gd name="T12" fmla="*/ 70 w 2030"/>
                    <a:gd name="T13" fmla="*/ 639 h 985"/>
                    <a:gd name="T14" fmla="*/ 136 w 2030"/>
                    <a:gd name="T15" fmla="*/ 928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0" h="985">
                      <a:moveTo>
                        <a:pt x="136" y="928"/>
                      </a:moveTo>
                      <a:cubicBezTo>
                        <a:pt x="251" y="985"/>
                        <a:pt x="362" y="905"/>
                        <a:pt x="426" y="813"/>
                      </a:cubicBezTo>
                      <a:cubicBezTo>
                        <a:pt x="593" y="599"/>
                        <a:pt x="847" y="401"/>
                        <a:pt x="1135" y="452"/>
                      </a:cubicBezTo>
                      <a:cubicBezTo>
                        <a:pt x="1371" y="478"/>
                        <a:pt x="1521" y="682"/>
                        <a:pt x="1720" y="784"/>
                      </a:cubicBezTo>
                      <a:cubicBezTo>
                        <a:pt x="1904" y="842"/>
                        <a:pt x="2030" y="586"/>
                        <a:pt x="1901" y="459"/>
                      </a:cubicBezTo>
                      <a:cubicBezTo>
                        <a:pt x="1643" y="186"/>
                        <a:pt x="1258" y="0"/>
                        <a:pt x="876" y="69"/>
                      </a:cubicBezTo>
                      <a:cubicBezTo>
                        <a:pt x="543" y="133"/>
                        <a:pt x="253" y="359"/>
                        <a:pt x="70" y="639"/>
                      </a:cubicBezTo>
                      <a:cubicBezTo>
                        <a:pt x="0" y="731"/>
                        <a:pt x="30" y="877"/>
                        <a:pt x="136" y="928"/>
                      </a:cubicBezTo>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73" name="组合 72">
                <a:extLst>
                  <a:ext uri="{FF2B5EF4-FFF2-40B4-BE49-F238E27FC236}">
                    <a16:creationId xmlns:a16="http://schemas.microsoft.com/office/drawing/2014/main" id="{FF862602-C3AF-42B5-98DF-040225E80135}"/>
                  </a:ext>
                </a:extLst>
              </p:cNvPr>
              <p:cNvGrpSpPr/>
              <p:nvPr/>
            </p:nvGrpSpPr>
            <p:grpSpPr>
              <a:xfrm>
                <a:off x="3532176" y="940265"/>
                <a:ext cx="4322056" cy="1379101"/>
                <a:chOff x="3532176" y="940265"/>
                <a:chExt cx="4322056" cy="1379101"/>
              </a:xfrm>
            </p:grpSpPr>
            <p:cxnSp>
              <p:nvCxnSpPr>
                <p:cNvPr id="74" name="直接箭头连接符 73">
                  <a:extLst>
                    <a:ext uri="{FF2B5EF4-FFF2-40B4-BE49-F238E27FC236}">
                      <a16:creationId xmlns:a16="http://schemas.microsoft.com/office/drawing/2014/main" id="{2ABE82B1-29C5-43F5-8EEA-54AE4DC2F29D}"/>
                    </a:ext>
                  </a:extLst>
                </p:cNvPr>
                <p:cNvCxnSpPr/>
                <p:nvPr/>
              </p:nvCxnSpPr>
              <p:spPr>
                <a:xfrm flipV="1">
                  <a:off x="5713220" y="2055408"/>
                  <a:ext cx="1278727" cy="4448"/>
                </a:xfrm>
                <a:prstGeom prst="straightConnector1">
                  <a:avLst/>
                </a:prstGeom>
                <a:ln w="19050">
                  <a:solidFill>
                    <a:schemeClr val="tx1">
                      <a:lumMod val="75000"/>
                      <a:lumOff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75" name="组合 74">
                  <a:extLst>
                    <a:ext uri="{FF2B5EF4-FFF2-40B4-BE49-F238E27FC236}">
                      <a16:creationId xmlns:a16="http://schemas.microsoft.com/office/drawing/2014/main" id="{40CB7C20-DDAF-4D33-BB90-BC3613E6B8D5}"/>
                    </a:ext>
                  </a:extLst>
                </p:cNvPr>
                <p:cNvGrpSpPr/>
                <p:nvPr/>
              </p:nvGrpSpPr>
              <p:grpSpPr>
                <a:xfrm>
                  <a:off x="3532176" y="1286236"/>
                  <a:ext cx="1130995" cy="1033130"/>
                  <a:chOff x="3663640" y="411480"/>
                  <a:chExt cx="1698466" cy="1551497"/>
                </a:xfrm>
              </p:grpSpPr>
              <p:sp>
                <p:nvSpPr>
                  <p:cNvPr id="128" name="矩形 127">
                    <a:extLst>
                      <a:ext uri="{FF2B5EF4-FFF2-40B4-BE49-F238E27FC236}">
                        <a16:creationId xmlns:a16="http://schemas.microsoft.com/office/drawing/2014/main" id="{31527430-CCEC-446F-8412-3876EA91A105}"/>
                      </a:ext>
                    </a:extLst>
                  </p:cNvPr>
                  <p:cNvSpPr/>
                  <p:nvPr/>
                </p:nvSpPr>
                <p:spPr>
                  <a:xfrm>
                    <a:off x="3663640" y="411480"/>
                    <a:ext cx="1698466" cy="1551497"/>
                  </a:xfrm>
                  <a:prstGeom prst="rect">
                    <a:avLst/>
                  </a:prstGeom>
                  <a:solidFill>
                    <a:srgbClr val="404040">
                      <a:alpha val="20000"/>
                    </a:srgbClr>
                  </a:solidFill>
                  <a:ln w="127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9" name="组合 128">
                    <a:extLst>
                      <a:ext uri="{FF2B5EF4-FFF2-40B4-BE49-F238E27FC236}">
                        <a16:creationId xmlns:a16="http://schemas.microsoft.com/office/drawing/2014/main" id="{21315ED1-D75F-4B02-ACB7-81E5B3113E83}"/>
                      </a:ext>
                    </a:extLst>
                  </p:cNvPr>
                  <p:cNvGrpSpPr/>
                  <p:nvPr/>
                </p:nvGrpSpPr>
                <p:grpSpPr>
                  <a:xfrm>
                    <a:off x="3782504" y="554684"/>
                    <a:ext cx="1467267" cy="1283803"/>
                    <a:chOff x="3620723" y="1812382"/>
                    <a:chExt cx="1467267" cy="1283803"/>
                  </a:xfrm>
                </p:grpSpPr>
                <p:grpSp>
                  <p:nvGrpSpPr>
                    <p:cNvPr id="130" name="组合 129">
                      <a:extLst>
                        <a:ext uri="{FF2B5EF4-FFF2-40B4-BE49-F238E27FC236}">
                          <a16:creationId xmlns:a16="http://schemas.microsoft.com/office/drawing/2014/main" id="{3FF6EB52-BB3C-42ED-8232-116FEA588334}"/>
                        </a:ext>
                      </a:extLst>
                    </p:cNvPr>
                    <p:cNvGrpSpPr/>
                    <p:nvPr/>
                  </p:nvGrpSpPr>
                  <p:grpSpPr>
                    <a:xfrm>
                      <a:off x="3620723" y="1812382"/>
                      <a:ext cx="1029383" cy="1199634"/>
                      <a:chOff x="3469167" y="1688136"/>
                      <a:chExt cx="998849" cy="1164050"/>
                    </a:xfrm>
                  </p:grpSpPr>
                  <p:pic>
                    <p:nvPicPr>
                      <p:cNvPr id="135" name="图片 134" descr="屏幕剪辑">
                        <a:extLst>
                          <a:ext uri="{FF2B5EF4-FFF2-40B4-BE49-F238E27FC236}">
                            <a16:creationId xmlns:a16="http://schemas.microsoft.com/office/drawing/2014/main" id="{FF4ECD3F-2FA5-475D-A051-BAF946704A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12726" y="1688136"/>
                        <a:ext cx="655290" cy="928880"/>
                      </a:xfrm>
                      <a:prstGeom prst="rect">
                        <a:avLst/>
                      </a:prstGeom>
                      <a:noFill/>
                      <a:ln w="19050">
                        <a:solidFill>
                          <a:schemeClr val="tx1"/>
                        </a:solidFill>
                        <a:prstDash val="solid"/>
                      </a:ln>
                    </p:spPr>
                  </p:pic>
                  <p:pic>
                    <p:nvPicPr>
                      <p:cNvPr id="136" name="图片 135" descr="屏幕剪辑">
                        <a:extLst>
                          <a:ext uri="{FF2B5EF4-FFF2-40B4-BE49-F238E27FC236}">
                            <a16:creationId xmlns:a16="http://schemas.microsoft.com/office/drawing/2014/main" id="{DCD490D7-E403-4B0A-8FFA-9EB7C80E83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8219" y="1811237"/>
                        <a:ext cx="655289" cy="928880"/>
                      </a:xfrm>
                      <a:prstGeom prst="rect">
                        <a:avLst/>
                      </a:prstGeom>
                      <a:noFill/>
                      <a:ln w="19050">
                        <a:solidFill>
                          <a:schemeClr val="tx1"/>
                        </a:solidFill>
                        <a:prstDash val="solid"/>
                      </a:ln>
                    </p:spPr>
                  </p:pic>
                  <p:pic>
                    <p:nvPicPr>
                      <p:cNvPr id="137" name="图片 136" descr="屏幕剪辑">
                        <a:extLst>
                          <a:ext uri="{FF2B5EF4-FFF2-40B4-BE49-F238E27FC236}">
                            <a16:creationId xmlns:a16="http://schemas.microsoft.com/office/drawing/2014/main" id="{18BA22D6-6A99-4C8D-9554-8A211FD215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69167" y="1918690"/>
                        <a:ext cx="661815" cy="933496"/>
                      </a:xfrm>
                      <a:prstGeom prst="rect">
                        <a:avLst/>
                      </a:prstGeom>
                      <a:noFill/>
                      <a:ln w="19050">
                        <a:solidFill>
                          <a:schemeClr val="tx1"/>
                        </a:solidFill>
                        <a:prstDash val="solid"/>
                      </a:ln>
                    </p:spPr>
                  </p:pic>
                </p:grpSp>
                <p:grpSp>
                  <p:nvGrpSpPr>
                    <p:cNvPr id="131" name="组合 130">
                      <a:extLst>
                        <a:ext uri="{FF2B5EF4-FFF2-40B4-BE49-F238E27FC236}">
                          <a16:creationId xmlns:a16="http://schemas.microsoft.com/office/drawing/2014/main" id="{59003386-0E91-4BC2-8641-D4034FA27C87}"/>
                        </a:ext>
                      </a:extLst>
                    </p:cNvPr>
                    <p:cNvGrpSpPr/>
                    <p:nvPr/>
                  </p:nvGrpSpPr>
                  <p:grpSpPr>
                    <a:xfrm>
                      <a:off x="3947159" y="2356715"/>
                      <a:ext cx="1140831" cy="739470"/>
                      <a:chOff x="3398398" y="4096278"/>
                      <a:chExt cx="1461590" cy="947381"/>
                    </a:xfrm>
                  </p:grpSpPr>
                  <p:pic>
                    <p:nvPicPr>
                      <p:cNvPr id="132" name="Picture 2" descr="https://timgsa.baidu.com/timg?image&amp;quality=80&amp;size=b9999_10000&amp;sec=1547398050836&amp;di=ac6a9728a7115ead3921d1676584b7ec&amp;imgtype=0&amp;src=http%3A%2F%2Fimg.mp.sohu.com%2Fupload%2F20170602%2F0c83b7c5705340229ff1d90c20dcd6ec_th.png">
                        <a:extLst>
                          <a:ext uri="{FF2B5EF4-FFF2-40B4-BE49-F238E27FC236}">
                            <a16:creationId xmlns:a16="http://schemas.microsoft.com/office/drawing/2014/main" id="{F274DE94-F7AF-46AB-9F92-3103DF930F21}"/>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a:fillRect/>
                      </a:stretch>
                    </p:blipFill>
                    <p:spPr bwMode="auto">
                      <a:xfrm>
                        <a:off x="3839543" y="4096278"/>
                        <a:ext cx="1020445" cy="744361"/>
                      </a:xfrm>
                      <a:prstGeom prst="rect">
                        <a:avLst/>
                      </a:prstGeom>
                      <a:noFill/>
                      <a:ln w="19050">
                        <a:solidFill>
                          <a:schemeClr val="tx1"/>
                        </a:solidFill>
                        <a:prstDash val="solid"/>
                      </a:ln>
                      <a:extLst>
                        <a:ext uri="{909E8E84-426E-40DD-AFC4-6F175D3DCCD1}">
                          <a14:hiddenFill xmlns:a14="http://schemas.microsoft.com/office/drawing/2010/main">
                            <a:solidFill>
                              <a:srgbClr val="FFFFFF"/>
                            </a:solidFill>
                          </a14:hiddenFill>
                        </a:ext>
                      </a:extLst>
                    </p:spPr>
                  </p:pic>
                  <p:pic>
                    <p:nvPicPr>
                      <p:cNvPr id="133" name="Picture 2" descr="https://timgsa.baidu.com/timg?image&amp;quality=80&amp;size=b9999_10000&amp;sec=1547398050836&amp;di=ac6a9728a7115ead3921d1676584b7ec&amp;imgtype=0&amp;src=http%3A%2F%2Fimg.mp.sohu.com%2Fupload%2F20170602%2F0c83b7c5705340229ff1d90c20dcd6ec_th.png">
                        <a:extLst>
                          <a:ext uri="{FF2B5EF4-FFF2-40B4-BE49-F238E27FC236}">
                            <a16:creationId xmlns:a16="http://schemas.microsoft.com/office/drawing/2014/main" id="{6F220978-5CA2-486D-9552-1F8BF3639853}"/>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a:fillRect/>
                      </a:stretch>
                    </p:blipFill>
                    <p:spPr bwMode="auto">
                      <a:xfrm>
                        <a:off x="3622994" y="4197787"/>
                        <a:ext cx="1020445" cy="744361"/>
                      </a:xfrm>
                      <a:prstGeom prst="rect">
                        <a:avLst/>
                      </a:prstGeom>
                      <a:noFill/>
                      <a:ln w="19050">
                        <a:solidFill>
                          <a:schemeClr val="tx1"/>
                        </a:solidFill>
                        <a:prstDash val="solid"/>
                      </a:ln>
                      <a:extLst>
                        <a:ext uri="{909E8E84-426E-40DD-AFC4-6F175D3DCCD1}">
                          <a14:hiddenFill xmlns:a14="http://schemas.microsoft.com/office/drawing/2010/main">
                            <a:solidFill>
                              <a:srgbClr val="FFFFFF"/>
                            </a:solidFill>
                          </a14:hiddenFill>
                        </a:ext>
                      </a:extLst>
                    </p:spPr>
                  </p:pic>
                  <p:pic>
                    <p:nvPicPr>
                      <p:cNvPr id="134" name="Picture 2" descr="https://timgsa.baidu.com/timg?image&amp;quality=80&amp;size=b9999_10000&amp;sec=1547398050836&amp;di=ac6a9728a7115ead3921d1676584b7ec&amp;imgtype=0&amp;src=http%3A%2F%2Fimg.mp.sohu.com%2Fupload%2F20170602%2F0c83b7c5705340229ff1d90c20dcd6ec_th.png">
                        <a:extLst>
                          <a:ext uri="{FF2B5EF4-FFF2-40B4-BE49-F238E27FC236}">
                            <a16:creationId xmlns:a16="http://schemas.microsoft.com/office/drawing/2014/main" id="{C4C2B548-EA5E-4197-9D45-7A29A362E0A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a:fillRect/>
                      </a:stretch>
                    </p:blipFill>
                    <p:spPr bwMode="auto">
                      <a:xfrm>
                        <a:off x="3398398" y="4299299"/>
                        <a:ext cx="1020445" cy="744360"/>
                      </a:xfrm>
                      <a:prstGeom prst="rect">
                        <a:avLst/>
                      </a:prstGeom>
                      <a:noFill/>
                      <a:ln w="19050">
                        <a:solidFill>
                          <a:schemeClr val="tx1"/>
                        </a:solidFill>
                        <a:prstDash val="solid"/>
                      </a:ln>
                      <a:extLst>
                        <a:ext uri="{909E8E84-426E-40DD-AFC4-6F175D3DCCD1}">
                          <a14:hiddenFill xmlns:a14="http://schemas.microsoft.com/office/drawing/2010/main">
                            <a:solidFill>
                              <a:srgbClr val="FFFFFF"/>
                            </a:solidFill>
                          </a14:hiddenFill>
                        </a:ext>
                      </a:extLst>
                    </p:spPr>
                  </p:pic>
                </p:grpSp>
              </p:grpSp>
            </p:grpSp>
            <p:cxnSp>
              <p:nvCxnSpPr>
                <p:cNvPr id="76" name="直接连接符 75">
                  <a:extLst>
                    <a:ext uri="{FF2B5EF4-FFF2-40B4-BE49-F238E27FC236}">
                      <a16:creationId xmlns:a16="http://schemas.microsoft.com/office/drawing/2014/main" id="{F9DEC359-E655-4A04-BF1A-9C8944154970}"/>
                    </a:ext>
                  </a:extLst>
                </p:cNvPr>
                <p:cNvCxnSpPr/>
                <p:nvPr/>
              </p:nvCxnSpPr>
              <p:spPr>
                <a:xfrm>
                  <a:off x="4664509" y="1286236"/>
                  <a:ext cx="191703" cy="113342"/>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93D942B6-339A-47C3-966A-1E58EEB7B1F7}"/>
                    </a:ext>
                  </a:extLst>
                </p:cNvPr>
                <p:cNvCxnSpPr/>
                <p:nvPr/>
              </p:nvCxnSpPr>
              <p:spPr>
                <a:xfrm flipV="1">
                  <a:off x="4663171" y="2130948"/>
                  <a:ext cx="217371" cy="188418"/>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78" name="组合 77">
                  <a:extLst>
                    <a:ext uri="{FF2B5EF4-FFF2-40B4-BE49-F238E27FC236}">
                      <a16:creationId xmlns:a16="http://schemas.microsoft.com/office/drawing/2014/main" id="{4E628686-3A14-4A14-BE96-33D0FC21329D}"/>
                    </a:ext>
                  </a:extLst>
                </p:cNvPr>
                <p:cNvGrpSpPr/>
                <p:nvPr/>
              </p:nvGrpSpPr>
              <p:grpSpPr>
                <a:xfrm>
                  <a:off x="5877151" y="1049314"/>
                  <a:ext cx="884631" cy="864377"/>
                  <a:chOff x="8215366" y="884488"/>
                  <a:chExt cx="990511" cy="967833"/>
                </a:xfrm>
              </p:grpSpPr>
              <p:sp>
                <p:nvSpPr>
                  <p:cNvPr id="80" name="矩形 79">
                    <a:extLst>
                      <a:ext uri="{FF2B5EF4-FFF2-40B4-BE49-F238E27FC236}">
                        <a16:creationId xmlns:a16="http://schemas.microsoft.com/office/drawing/2014/main" id="{8CC4924C-8198-4303-83D6-10B9F813B092}"/>
                      </a:ext>
                    </a:extLst>
                  </p:cNvPr>
                  <p:cNvSpPr/>
                  <p:nvPr/>
                </p:nvSpPr>
                <p:spPr>
                  <a:xfrm>
                    <a:off x="8215366" y="884488"/>
                    <a:ext cx="990511" cy="967833"/>
                  </a:xfrm>
                  <a:prstGeom prst="rect">
                    <a:avLst/>
                  </a:prstGeom>
                  <a:solidFill>
                    <a:srgbClr val="404040">
                      <a:alpha val="20000"/>
                    </a:srgbClr>
                  </a:solidFill>
                  <a:ln w="127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1" name="组合 80">
                    <a:extLst>
                      <a:ext uri="{FF2B5EF4-FFF2-40B4-BE49-F238E27FC236}">
                        <a16:creationId xmlns:a16="http://schemas.microsoft.com/office/drawing/2014/main" id="{623CBA30-E1E8-4672-A620-280FBF134079}"/>
                      </a:ext>
                    </a:extLst>
                  </p:cNvPr>
                  <p:cNvGrpSpPr/>
                  <p:nvPr/>
                </p:nvGrpSpPr>
                <p:grpSpPr>
                  <a:xfrm>
                    <a:off x="8310230" y="947231"/>
                    <a:ext cx="348012" cy="392711"/>
                    <a:chOff x="9802813" y="2332038"/>
                    <a:chExt cx="692150" cy="781050"/>
                  </a:xfrm>
                </p:grpSpPr>
                <p:sp>
                  <p:nvSpPr>
                    <p:cNvPr id="119" name="Freeform 47">
                      <a:extLst>
                        <a:ext uri="{FF2B5EF4-FFF2-40B4-BE49-F238E27FC236}">
                          <a16:creationId xmlns:a16="http://schemas.microsoft.com/office/drawing/2014/main" id="{48E9976D-F6AE-4327-925D-4114F3C0101F}"/>
                        </a:ext>
                      </a:extLst>
                    </p:cNvPr>
                    <p:cNvSpPr>
                      <a:spLocks/>
                    </p:cNvSpPr>
                    <p:nvPr/>
                  </p:nvSpPr>
                  <p:spPr bwMode="auto">
                    <a:xfrm>
                      <a:off x="9802813" y="2392363"/>
                      <a:ext cx="692150" cy="720725"/>
                    </a:xfrm>
                    <a:custGeom>
                      <a:avLst/>
                      <a:gdLst>
                        <a:gd name="T0" fmla="*/ 184 w 184"/>
                        <a:gd name="T1" fmla="*/ 184 h 192"/>
                        <a:gd name="T2" fmla="*/ 176 w 184"/>
                        <a:gd name="T3" fmla="*/ 192 h 192"/>
                        <a:gd name="T4" fmla="*/ 8 w 184"/>
                        <a:gd name="T5" fmla="*/ 192 h 192"/>
                        <a:gd name="T6" fmla="*/ 0 w 184"/>
                        <a:gd name="T7" fmla="*/ 184 h 192"/>
                        <a:gd name="T8" fmla="*/ 0 w 184"/>
                        <a:gd name="T9" fmla="*/ 8 h 192"/>
                        <a:gd name="T10" fmla="*/ 8 w 184"/>
                        <a:gd name="T11" fmla="*/ 0 h 192"/>
                        <a:gd name="T12" fmla="*/ 176 w 184"/>
                        <a:gd name="T13" fmla="*/ 0 h 192"/>
                        <a:gd name="T14" fmla="*/ 184 w 184"/>
                        <a:gd name="T15" fmla="*/ 8 h 192"/>
                        <a:gd name="T16" fmla="*/ 184 w 184"/>
                        <a:gd name="T17" fmla="*/ 18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192">
                          <a:moveTo>
                            <a:pt x="184" y="184"/>
                          </a:moveTo>
                          <a:cubicBezTo>
                            <a:pt x="184" y="188"/>
                            <a:pt x="180" y="192"/>
                            <a:pt x="176" y="192"/>
                          </a:cubicBezTo>
                          <a:cubicBezTo>
                            <a:pt x="8" y="192"/>
                            <a:pt x="8" y="192"/>
                            <a:pt x="8" y="192"/>
                          </a:cubicBezTo>
                          <a:cubicBezTo>
                            <a:pt x="4" y="192"/>
                            <a:pt x="0" y="188"/>
                            <a:pt x="0" y="184"/>
                          </a:cubicBezTo>
                          <a:cubicBezTo>
                            <a:pt x="0" y="8"/>
                            <a:pt x="0" y="8"/>
                            <a:pt x="0" y="8"/>
                          </a:cubicBezTo>
                          <a:cubicBezTo>
                            <a:pt x="0" y="4"/>
                            <a:pt x="4" y="0"/>
                            <a:pt x="8" y="0"/>
                          </a:cubicBezTo>
                          <a:cubicBezTo>
                            <a:pt x="176" y="0"/>
                            <a:pt x="176" y="0"/>
                            <a:pt x="176" y="0"/>
                          </a:cubicBezTo>
                          <a:cubicBezTo>
                            <a:pt x="180" y="0"/>
                            <a:pt x="184" y="4"/>
                            <a:pt x="184" y="8"/>
                          </a:cubicBezTo>
                          <a:lnTo>
                            <a:pt x="184" y="184"/>
                          </a:lnTo>
                          <a:close/>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48">
                      <a:extLst>
                        <a:ext uri="{FF2B5EF4-FFF2-40B4-BE49-F238E27FC236}">
                          <a16:creationId xmlns:a16="http://schemas.microsoft.com/office/drawing/2014/main" id="{86195302-0155-46C7-B22F-CCB6F1CB10E8}"/>
                        </a:ext>
                      </a:extLst>
                    </p:cNvPr>
                    <p:cNvSpPr>
                      <a:spLocks/>
                    </p:cNvSpPr>
                    <p:nvPr/>
                  </p:nvSpPr>
                  <p:spPr bwMode="auto">
                    <a:xfrm>
                      <a:off x="9802813" y="2332038"/>
                      <a:ext cx="692150" cy="720725"/>
                    </a:xfrm>
                    <a:custGeom>
                      <a:avLst/>
                      <a:gdLst>
                        <a:gd name="T0" fmla="*/ 184 w 184"/>
                        <a:gd name="T1" fmla="*/ 184 h 192"/>
                        <a:gd name="T2" fmla="*/ 176 w 184"/>
                        <a:gd name="T3" fmla="*/ 192 h 192"/>
                        <a:gd name="T4" fmla="*/ 8 w 184"/>
                        <a:gd name="T5" fmla="*/ 192 h 192"/>
                        <a:gd name="T6" fmla="*/ 0 w 184"/>
                        <a:gd name="T7" fmla="*/ 184 h 192"/>
                        <a:gd name="T8" fmla="*/ 0 w 184"/>
                        <a:gd name="T9" fmla="*/ 8 h 192"/>
                        <a:gd name="T10" fmla="*/ 8 w 184"/>
                        <a:gd name="T11" fmla="*/ 0 h 192"/>
                        <a:gd name="T12" fmla="*/ 176 w 184"/>
                        <a:gd name="T13" fmla="*/ 0 h 192"/>
                        <a:gd name="T14" fmla="*/ 184 w 184"/>
                        <a:gd name="T15" fmla="*/ 8 h 192"/>
                        <a:gd name="T16" fmla="*/ 184 w 184"/>
                        <a:gd name="T17" fmla="*/ 18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192">
                          <a:moveTo>
                            <a:pt x="184" y="184"/>
                          </a:moveTo>
                          <a:cubicBezTo>
                            <a:pt x="184" y="188"/>
                            <a:pt x="180" y="192"/>
                            <a:pt x="176" y="192"/>
                          </a:cubicBezTo>
                          <a:cubicBezTo>
                            <a:pt x="8" y="192"/>
                            <a:pt x="8" y="192"/>
                            <a:pt x="8" y="192"/>
                          </a:cubicBezTo>
                          <a:cubicBezTo>
                            <a:pt x="4" y="192"/>
                            <a:pt x="0" y="188"/>
                            <a:pt x="0" y="184"/>
                          </a:cubicBezTo>
                          <a:cubicBezTo>
                            <a:pt x="0" y="8"/>
                            <a:pt x="0" y="8"/>
                            <a:pt x="0" y="8"/>
                          </a:cubicBezTo>
                          <a:cubicBezTo>
                            <a:pt x="0" y="4"/>
                            <a:pt x="4" y="0"/>
                            <a:pt x="8" y="0"/>
                          </a:cubicBezTo>
                          <a:cubicBezTo>
                            <a:pt x="176" y="0"/>
                            <a:pt x="176" y="0"/>
                            <a:pt x="176" y="0"/>
                          </a:cubicBezTo>
                          <a:cubicBezTo>
                            <a:pt x="180" y="0"/>
                            <a:pt x="184" y="4"/>
                            <a:pt x="184" y="8"/>
                          </a:cubicBezTo>
                          <a:lnTo>
                            <a:pt x="184" y="184"/>
                          </a:lnTo>
                          <a:close/>
                        </a:path>
                      </a:pathLst>
                    </a:custGeom>
                    <a:solidFill>
                      <a:srgbClr val="5C5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49">
                      <a:extLst>
                        <a:ext uri="{FF2B5EF4-FFF2-40B4-BE49-F238E27FC236}">
                          <a16:creationId xmlns:a16="http://schemas.microsoft.com/office/drawing/2014/main" id="{3DA1A0C8-FDBF-4D10-9728-EE8584AF8436}"/>
                        </a:ext>
                      </a:extLst>
                    </p:cNvPr>
                    <p:cNvSpPr>
                      <a:spLocks/>
                    </p:cNvSpPr>
                    <p:nvPr/>
                  </p:nvSpPr>
                  <p:spPr bwMode="auto">
                    <a:xfrm>
                      <a:off x="9893300" y="2678113"/>
                      <a:ext cx="511175" cy="374650"/>
                    </a:xfrm>
                    <a:custGeom>
                      <a:avLst/>
                      <a:gdLst>
                        <a:gd name="T0" fmla="*/ 0 w 136"/>
                        <a:gd name="T1" fmla="*/ 16 h 100"/>
                        <a:gd name="T2" fmla="*/ 16 w 136"/>
                        <a:gd name="T3" fmla="*/ 0 h 100"/>
                        <a:gd name="T4" fmla="*/ 120 w 136"/>
                        <a:gd name="T5" fmla="*/ 0 h 100"/>
                        <a:gd name="T6" fmla="*/ 136 w 136"/>
                        <a:gd name="T7" fmla="*/ 16 h 100"/>
                        <a:gd name="T8" fmla="*/ 136 w 136"/>
                        <a:gd name="T9" fmla="*/ 100 h 100"/>
                        <a:gd name="T10" fmla="*/ 0 w 136"/>
                        <a:gd name="T11" fmla="*/ 100 h 100"/>
                        <a:gd name="T12" fmla="*/ 0 w 136"/>
                        <a:gd name="T13" fmla="*/ 16 h 100"/>
                      </a:gdLst>
                      <a:ahLst/>
                      <a:cxnLst>
                        <a:cxn ang="0">
                          <a:pos x="T0" y="T1"/>
                        </a:cxn>
                        <a:cxn ang="0">
                          <a:pos x="T2" y="T3"/>
                        </a:cxn>
                        <a:cxn ang="0">
                          <a:pos x="T4" y="T5"/>
                        </a:cxn>
                        <a:cxn ang="0">
                          <a:pos x="T6" y="T7"/>
                        </a:cxn>
                        <a:cxn ang="0">
                          <a:pos x="T8" y="T9"/>
                        </a:cxn>
                        <a:cxn ang="0">
                          <a:pos x="T10" y="T11"/>
                        </a:cxn>
                        <a:cxn ang="0">
                          <a:pos x="T12" y="T13"/>
                        </a:cxn>
                      </a:cxnLst>
                      <a:rect l="0" t="0" r="r" b="b"/>
                      <a:pathLst>
                        <a:path w="136" h="100">
                          <a:moveTo>
                            <a:pt x="0" y="16"/>
                          </a:moveTo>
                          <a:cubicBezTo>
                            <a:pt x="0" y="7"/>
                            <a:pt x="7" y="0"/>
                            <a:pt x="16" y="0"/>
                          </a:cubicBezTo>
                          <a:cubicBezTo>
                            <a:pt x="120" y="0"/>
                            <a:pt x="120" y="0"/>
                            <a:pt x="120" y="0"/>
                          </a:cubicBezTo>
                          <a:cubicBezTo>
                            <a:pt x="129" y="0"/>
                            <a:pt x="136" y="7"/>
                            <a:pt x="136" y="16"/>
                          </a:cubicBezTo>
                          <a:cubicBezTo>
                            <a:pt x="136" y="100"/>
                            <a:pt x="136" y="100"/>
                            <a:pt x="136" y="100"/>
                          </a:cubicBezTo>
                          <a:cubicBezTo>
                            <a:pt x="0" y="100"/>
                            <a:pt x="0" y="100"/>
                            <a:pt x="0" y="100"/>
                          </a:cubicBezTo>
                          <a:lnTo>
                            <a:pt x="0" y="16"/>
                          </a:lnTo>
                          <a:close/>
                        </a:path>
                      </a:pathLst>
                    </a:custGeom>
                    <a:solidFill>
                      <a:srgbClr val="41C1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50">
                      <a:extLst>
                        <a:ext uri="{FF2B5EF4-FFF2-40B4-BE49-F238E27FC236}">
                          <a16:creationId xmlns:a16="http://schemas.microsoft.com/office/drawing/2014/main" id="{D0FE955B-6A5B-455C-8B0E-5E35259DCD1B}"/>
                        </a:ext>
                      </a:extLst>
                    </p:cNvPr>
                    <p:cNvSpPr>
                      <a:spLocks/>
                    </p:cNvSpPr>
                    <p:nvPr/>
                  </p:nvSpPr>
                  <p:spPr bwMode="auto">
                    <a:xfrm>
                      <a:off x="9893300" y="2332038"/>
                      <a:ext cx="511175" cy="255588"/>
                    </a:xfrm>
                    <a:custGeom>
                      <a:avLst/>
                      <a:gdLst>
                        <a:gd name="T0" fmla="*/ 0 w 136"/>
                        <a:gd name="T1" fmla="*/ 0 h 68"/>
                        <a:gd name="T2" fmla="*/ 0 w 136"/>
                        <a:gd name="T3" fmla="*/ 62 h 68"/>
                        <a:gd name="T4" fmla="*/ 7 w 136"/>
                        <a:gd name="T5" fmla="*/ 68 h 68"/>
                        <a:gd name="T6" fmla="*/ 127 w 136"/>
                        <a:gd name="T7" fmla="*/ 68 h 68"/>
                        <a:gd name="T8" fmla="*/ 136 w 136"/>
                        <a:gd name="T9" fmla="*/ 62 h 68"/>
                        <a:gd name="T10" fmla="*/ 136 w 136"/>
                        <a:gd name="T11" fmla="*/ 0 h 68"/>
                        <a:gd name="T12" fmla="*/ 0 w 136"/>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36" h="68">
                          <a:moveTo>
                            <a:pt x="0" y="0"/>
                          </a:moveTo>
                          <a:cubicBezTo>
                            <a:pt x="0" y="62"/>
                            <a:pt x="0" y="62"/>
                            <a:pt x="0" y="62"/>
                          </a:cubicBezTo>
                          <a:cubicBezTo>
                            <a:pt x="0" y="66"/>
                            <a:pt x="3" y="68"/>
                            <a:pt x="7" y="68"/>
                          </a:cubicBezTo>
                          <a:cubicBezTo>
                            <a:pt x="127" y="68"/>
                            <a:pt x="127" y="68"/>
                            <a:pt x="127" y="68"/>
                          </a:cubicBezTo>
                          <a:cubicBezTo>
                            <a:pt x="132" y="68"/>
                            <a:pt x="136" y="66"/>
                            <a:pt x="136" y="62"/>
                          </a:cubicBezTo>
                          <a:cubicBezTo>
                            <a:pt x="136" y="0"/>
                            <a:pt x="136" y="0"/>
                            <a:pt x="136" y="0"/>
                          </a:cubicBezTo>
                          <a:lnTo>
                            <a:pt x="0" y="0"/>
                          </a:lnTo>
                          <a:close/>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Rectangle 51">
                      <a:extLst>
                        <a:ext uri="{FF2B5EF4-FFF2-40B4-BE49-F238E27FC236}">
                          <a16:creationId xmlns:a16="http://schemas.microsoft.com/office/drawing/2014/main" id="{EB8C0049-A538-490E-A661-C0216AFD8898}"/>
                        </a:ext>
                      </a:extLst>
                    </p:cNvPr>
                    <p:cNvSpPr>
                      <a:spLocks noChangeArrowheads="1"/>
                    </p:cNvSpPr>
                    <p:nvPr/>
                  </p:nvSpPr>
                  <p:spPr bwMode="auto">
                    <a:xfrm>
                      <a:off x="10013950" y="2332038"/>
                      <a:ext cx="330200" cy="225425"/>
                    </a:xfrm>
                    <a:prstGeom prst="rect">
                      <a:avLst/>
                    </a:prstGeom>
                    <a:solidFill>
                      <a:srgbClr val="D3D7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Rectangle 52">
                      <a:extLst>
                        <a:ext uri="{FF2B5EF4-FFF2-40B4-BE49-F238E27FC236}">
                          <a16:creationId xmlns:a16="http://schemas.microsoft.com/office/drawing/2014/main" id="{FB650C1F-D862-4181-9740-B511E4BEE2A9}"/>
                        </a:ext>
                      </a:extLst>
                    </p:cNvPr>
                    <p:cNvSpPr>
                      <a:spLocks noChangeArrowheads="1"/>
                    </p:cNvSpPr>
                    <p:nvPr/>
                  </p:nvSpPr>
                  <p:spPr bwMode="auto">
                    <a:xfrm>
                      <a:off x="10223500" y="2362201"/>
                      <a:ext cx="60325" cy="165100"/>
                    </a:xfrm>
                    <a:prstGeom prst="rect">
                      <a:avLst/>
                    </a:prstGeom>
                    <a:solidFill>
                      <a:srgbClr val="4647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Rectangle 53">
                      <a:extLst>
                        <a:ext uri="{FF2B5EF4-FFF2-40B4-BE49-F238E27FC236}">
                          <a16:creationId xmlns:a16="http://schemas.microsoft.com/office/drawing/2014/main" id="{5DD36740-3A1D-4A9E-8C76-FEAC8BD6F864}"/>
                        </a:ext>
                      </a:extLst>
                    </p:cNvPr>
                    <p:cNvSpPr>
                      <a:spLocks noChangeArrowheads="1"/>
                    </p:cNvSpPr>
                    <p:nvPr/>
                  </p:nvSpPr>
                  <p:spPr bwMode="auto">
                    <a:xfrm>
                      <a:off x="9969500" y="2903538"/>
                      <a:ext cx="360363" cy="3016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54">
                      <a:extLst>
                        <a:ext uri="{FF2B5EF4-FFF2-40B4-BE49-F238E27FC236}">
                          <a16:creationId xmlns:a16="http://schemas.microsoft.com/office/drawing/2014/main" id="{96F9EE1C-97AE-487F-B2C1-6AE47BA74250}"/>
                        </a:ext>
                      </a:extLst>
                    </p:cNvPr>
                    <p:cNvSpPr>
                      <a:spLocks noChangeArrowheads="1"/>
                    </p:cNvSpPr>
                    <p:nvPr/>
                  </p:nvSpPr>
                  <p:spPr bwMode="auto">
                    <a:xfrm>
                      <a:off x="9969500" y="2843213"/>
                      <a:ext cx="360363" cy="3016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Rectangle 55">
                      <a:extLst>
                        <a:ext uri="{FF2B5EF4-FFF2-40B4-BE49-F238E27FC236}">
                          <a16:creationId xmlns:a16="http://schemas.microsoft.com/office/drawing/2014/main" id="{7F58128A-C0DB-41D4-8155-C1B20AF81D81}"/>
                        </a:ext>
                      </a:extLst>
                    </p:cNvPr>
                    <p:cNvSpPr>
                      <a:spLocks noChangeArrowheads="1"/>
                    </p:cNvSpPr>
                    <p:nvPr/>
                  </p:nvSpPr>
                  <p:spPr bwMode="auto">
                    <a:xfrm>
                      <a:off x="9969500" y="2963863"/>
                      <a:ext cx="360363" cy="28575"/>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82" name="组合 81">
                    <a:extLst>
                      <a:ext uri="{FF2B5EF4-FFF2-40B4-BE49-F238E27FC236}">
                        <a16:creationId xmlns:a16="http://schemas.microsoft.com/office/drawing/2014/main" id="{8E24427A-2E72-48E7-971F-8F8A5F699859}"/>
                      </a:ext>
                    </a:extLst>
                  </p:cNvPr>
                  <p:cNvGrpSpPr/>
                  <p:nvPr/>
                </p:nvGrpSpPr>
                <p:grpSpPr>
                  <a:xfrm>
                    <a:off x="8740306" y="930945"/>
                    <a:ext cx="378666" cy="378666"/>
                    <a:chOff x="9955213" y="2424113"/>
                    <a:chExt cx="841375" cy="841375"/>
                  </a:xfrm>
                </p:grpSpPr>
                <p:sp>
                  <p:nvSpPr>
                    <p:cNvPr id="109" name="Oval 199">
                      <a:extLst>
                        <a:ext uri="{FF2B5EF4-FFF2-40B4-BE49-F238E27FC236}">
                          <a16:creationId xmlns:a16="http://schemas.microsoft.com/office/drawing/2014/main" id="{4BF00A72-F06B-460F-BBFF-8FB70D9F1FA2}"/>
                        </a:ext>
                      </a:extLst>
                    </p:cNvPr>
                    <p:cNvSpPr>
                      <a:spLocks noChangeArrowheads="1"/>
                    </p:cNvSpPr>
                    <p:nvPr/>
                  </p:nvSpPr>
                  <p:spPr bwMode="auto">
                    <a:xfrm>
                      <a:off x="9955213" y="2424113"/>
                      <a:ext cx="841375" cy="841375"/>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Oval 200">
                      <a:extLst>
                        <a:ext uri="{FF2B5EF4-FFF2-40B4-BE49-F238E27FC236}">
                          <a16:creationId xmlns:a16="http://schemas.microsoft.com/office/drawing/2014/main" id="{0870F453-5D82-4503-9FF4-C37FF9A5E4AF}"/>
                        </a:ext>
                      </a:extLst>
                    </p:cNvPr>
                    <p:cNvSpPr>
                      <a:spLocks noChangeArrowheads="1"/>
                    </p:cNvSpPr>
                    <p:nvPr/>
                  </p:nvSpPr>
                  <p:spPr bwMode="auto">
                    <a:xfrm>
                      <a:off x="10240963" y="2709863"/>
                      <a:ext cx="269875" cy="269875"/>
                    </a:xfrm>
                    <a:prstGeom prst="ellipse">
                      <a:avLst/>
                    </a:pr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Oval 201">
                      <a:extLst>
                        <a:ext uri="{FF2B5EF4-FFF2-40B4-BE49-F238E27FC236}">
                          <a16:creationId xmlns:a16="http://schemas.microsoft.com/office/drawing/2014/main" id="{D4AD32F8-C06A-4237-88F1-A60F362C25F6}"/>
                        </a:ext>
                      </a:extLst>
                    </p:cNvPr>
                    <p:cNvSpPr>
                      <a:spLocks noChangeArrowheads="1"/>
                    </p:cNvSpPr>
                    <p:nvPr/>
                  </p:nvSpPr>
                  <p:spPr bwMode="auto">
                    <a:xfrm>
                      <a:off x="10271126" y="2740025"/>
                      <a:ext cx="209550" cy="209550"/>
                    </a:xfrm>
                    <a:prstGeom prst="ellipse">
                      <a:avLst/>
                    </a:prstGeom>
                    <a:solidFill>
                      <a:srgbClr val="8285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Oval 202">
                      <a:extLst>
                        <a:ext uri="{FF2B5EF4-FFF2-40B4-BE49-F238E27FC236}">
                          <a16:creationId xmlns:a16="http://schemas.microsoft.com/office/drawing/2014/main" id="{888121E0-E51D-4BF6-8D77-D00E787EA585}"/>
                        </a:ext>
                      </a:extLst>
                    </p:cNvPr>
                    <p:cNvSpPr>
                      <a:spLocks noChangeArrowheads="1"/>
                    </p:cNvSpPr>
                    <p:nvPr/>
                  </p:nvSpPr>
                  <p:spPr bwMode="auto">
                    <a:xfrm>
                      <a:off x="10345738" y="2814638"/>
                      <a:ext cx="60325" cy="60325"/>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03">
                      <a:extLst>
                        <a:ext uri="{FF2B5EF4-FFF2-40B4-BE49-F238E27FC236}">
                          <a16:creationId xmlns:a16="http://schemas.microsoft.com/office/drawing/2014/main" id="{78FBDC06-5DB4-41E5-B458-0C360202F9A3}"/>
                        </a:ext>
                      </a:extLst>
                    </p:cNvPr>
                    <p:cNvSpPr>
                      <a:spLocks/>
                    </p:cNvSpPr>
                    <p:nvPr/>
                  </p:nvSpPr>
                  <p:spPr bwMode="auto">
                    <a:xfrm>
                      <a:off x="10375901" y="2484438"/>
                      <a:ext cx="255588" cy="233363"/>
                    </a:xfrm>
                    <a:custGeom>
                      <a:avLst/>
                      <a:gdLst>
                        <a:gd name="T0" fmla="*/ 0 w 68"/>
                        <a:gd name="T1" fmla="*/ 0 h 62"/>
                        <a:gd name="T2" fmla="*/ 0 w 68"/>
                        <a:gd name="T3" fmla="*/ 48 h 62"/>
                        <a:gd name="T4" fmla="*/ 34 w 68"/>
                        <a:gd name="T5" fmla="*/ 62 h 62"/>
                        <a:gd name="T6" fmla="*/ 68 w 68"/>
                        <a:gd name="T7" fmla="*/ 28 h 62"/>
                        <a:gd name="T8" fmla="*/ 0 w 68"/>
                        <a:gd name="T9" fmla="*/ 0 h 62"/>
                      </a:gdLst>
                      <a:ahLst/>
                      <a:cxnLst>
                        <a:cxn ang="0">
                          <a:pos x="T0" y="T1"/>
                        </a:cxn>
                        <a:cxn ang="0">
                          <a:pos x="T2" y="T3"/>
                        </a:cxn>
                        <a:cxn ang="0">
                          <a:pos x="T4" y="T5"/>
                        </a:cxn>
                        <a:cxn ang="0">
                          <a:pos x="T6" y="T7"/>
                        </a:cxn>
                        <a:cxn ang="0">
                          <a:pos x="T8" y="T9"/>
                        </a:cxn>
                      </a:cxnLst>
                      <a:rect l="0" t="0" r="r" b="b"/>
                      <a:pathLst>
                        <a:path w="68" h="62">
                          <a:moveTo>
                            <a:pt x="0" y="0"/>
                          </a:moveTo>
                          <a:cubicBezTo>
                            <a:pt x="0" y="48"/>
                            <a:pt x="0" y="48"/>
                            <a:pt x="0" y="48"/>
                          </a:cubicBezTo>
                          <a:cubicBezTo>
                            <a:pt x="13" y="48"/>
                            <a:pt x="25" y="53"/>
                            <a:pt x="34" y="62"/>
                          </a:cubicBezTo>
                          <a:cubicBezTo>
                            <a:pt x="68" y="28"/>
                            <a:pt x="68" y="28"/>
                            <a:pt x="68" y="28"/>
                          </a:cubicBezTo>
                          <a:cubicBezTo>
                            <a:pt x="51" y="11"/>
                            <a:pt x="27" y="0"/>
                            <a:pt x="0" y="0"/>
                          </a:cubicBezTo>
                          <a:close/>
                        </a:path>
                      </a:pathLst>
                    </a:custGeom>
                    <a:solidFill>
                      <a:srgbClr val="E1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204">
                      <a:extLst>
                        <a:ext uri="{FF2B5EF4-FFF2-40B4-BE49-F238E27FC236}">
                          <a16:creationId xmlns:a16="http://schemas.microsoft.com/office/drawing/2014/main" id="{87DF8752-4F0F-4057-AA62-D9812956C70C}"/>
                        </a:ext>
                      </a:extLst>
                    </p:cNvPr>
                    <p:cNvSpPr>
                      <a:spLocks/>
                    </p:cNvSpPr>
                    <p:nvPr/>
                  </p:nvSpPr>
                  <p:spPr bwMode="auto">
                    <a:xfrm>
                      <a:off x="10502901" y="2589213"/>
                      <a:ext cx="233363" cy="255588"/>
                    </a:xfrm>
                    <a:custGeom>
                      <a:avLst/>
                      <a:gdLst>
                        <a:gd name="T0" fmla="*/ 0 w 62"/>
                        <a:gd name="T1" fmla="*/ 34 h 68"/>
                        <a:gd name="T2" fmla="*/ 14 w 62"/>
                        <a:gd name="T3" fmla="*/ 68 h 68"/>
                        <a:gd name="T4" fmla="*/ 62 w 62"/>
                        <a:gd name="T5" fmla="*/ 68 h 68"/>
                        <a:gd name="T6" fmla="*/ 34 w 62"/>
                        <a:gd name="T7" fmla="*/ 0 h 68"/>
                        <a:gd name="T8" fmla="*/ 0 w 62"/>
                        <a:gd name="T9" fmla="*/ 34 h 68"/>
                      </a:gdLst>
                      <a:ahLst/>
                      <a:cxnLst>
                        <a:cxn ang="0">
                          <a:pos x="T0" y="T1"/>
                        </a:cxn>
                        <a:cxn ang="0">
                          <a:pos x="T2" y="T3"/>
                        </a:cxn>
                        <a:cxn ang="0">
                          <a:pos x="T4" y="T5"/>
                        </a:cxn>
                        <a:cxn ang="0">
                          <a:pos x="T6" y="T7"/>
                        </a:cxn>
                        <a:cxn ang="0">
                          <a:pos x="T8" y="T9"/>
                        </a:cxn>
                      </a:cxnLst>
                      <a:rect l="0" t="0" r="r" b="b"/>
                      <a:pathLst>
                        <a:path w="62" h="68">
                          <a:moveTo>
                            <a:pt x="0" y="34"/>
                          </a:moveTo>
                          <a:cubicBezTo>
                            <a:pt x="9" y="43"/>
                            <a:pt x="14" y="55"/>
                            <a:pt x="14" y="68"/>
                          </a:cubicBezTo>
                          <a:cubicBezTo>
                            <a:pt x="62" y="68"/>
                            <a:pt x="62" y="68"/>
                            <a:pt x="62" y="68"/>
                          </a:cubicBezTo>
                          <a:cubicBezTo>
                            <a:pt x="62" y="41"/>
                            <a:pt x="51" y="17"/>
                            <a:pt x="34" y="0"/>
                          </a:cubicBezTo>
                          <a:lnTo>
                            <a:pt x="0" y="34"/>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206">
                      <a:extLst>
                        <a:ext uri="{FF2B5EF4-FFF2-40B4-BE49-F238E27FC236}">
                          <a16:creationId xmlns:a16="http://schemas.microsoft.com/office/drawing/2014/main" id="{9207EC22-0E7B-49CA-95C2-B7482B8F6C3D}"/>
                        </a:ext>
                      </a:extLst>
                    </p:cNvPr>
                    <p:cNvSpPr>
                      <a:spLocks/>
                    </p:cNvSpPr>
                    <p:nvPr/>
                  </p:nvSpPr>
                  <p:spPr bwMode="auto">
                    <a:xfrm>
                      <a:off x="10015538" y="2844800"/>
                      <a:ext cx="233363" cy="255588"/>
                    </a:xfrm>
                    <a:custGeom>
                      <a:avLst/>
                      <a:gdLst>
                        <a:gd name="T0" fmla="*/ 0 w 62"/>
                        <a:gd name="T1" fmla="*/ 0 h 68"/>
                        <a:gd name="T2" fmla="*/ 28 w 62"/>
                        <a:gd name="T3" fmla="*/ 68 h 68"/>
                        <a:gd name="T4" fmla="*/ 62 w 62"/>
                        <a:gd name="T5" fmla="*/ 34 h 68"/>
                        <a:gd name="T6" fmla="*/ 48 w 62"/>
                        <a:gd name="T7" fmla="*/ 0 h 68"/>
                        <a:gd name="T8" fmla="*/ 0 w 62"/>
                        <a:gd name="T9" fmla="*/ 0 h 68"/>
                      </a:gdLst>
                      <a:ahLst/>
                      <a:cxnLst>
                        <a:cxn ang="0">
                          <a:pos x="T0" y="T1"/>
                        </a:cxn>
                        <a:cxn ang="0">
                          <a:pos x="T2" y="T3"/>
                        </a:cxn>
                        <a:cxn ang="0">
                          <a:pos x="T4" y="T5"/>
                        </a:cxn>
                        <a:cxn ang="0">
                          <a:pos x="T6" y="T7"/>
                        </a:cxn>
                        <a:cxn ang="0">
                          <a:pos x="T8" y="T9"/>
                        </a:cxn>
                      </a:cxnLst>
                      <a:rect l="0" t="0" r="r" b="b"/>
                      <a:pathLst>
                        <a:path w="62" h="68">
                          <a:moveTo>
                            <a:pt x="0" y="0"/>
                          </a:moveTo>
                          <a:cubicBezTo>
                            <a:pt x="0" y="27"/>
                            <a:pt x="11" y="51"/>
                            <a:pt x="28" y="68"/>
                          </a:cubicBezTo>
                          <a:cubicBezTo>
                            <a:pt x="62" y="34"/>
                            <a:pt x="62" y="34"/>
                            <a:pt x="62" y="34"/>
                          </a:cubicBezTo>
                          <a:cubicBezTo>
                            <a:pt x="53" y="25"/>
                            <a:pt x="48" y="13"/>
                            <a:pt x="48" y="0"/>
                          </a:cubicBezTo>
                          <a:lnTo>
                            <a:pt x="0"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207">
                      <a:extLst>
                        <a:ext uri="{FF2B5EF4-FFF2-40B4-BE49-F238E27FC236}">
                          <a16:creationId xmlns:a16="http://schemas.microsoft.com/office/drawing/2014/main" id="{1582E2F7-226C-4AC4-BA1C-0FE768962E79}"/>
                        </a:ext>
                      </a:extLst>
                    </p:cNvPr>
                    <p:cNvSpPr>
                      <a:spLocks/>
                    </p:cNvSpPr>
                    <p:nvPr/>
                  </p:nvSpPr>
                  <p:spPr bwMode="auto">
                    <a:xfrm>
                      <a:off x="10120313" y="2971800"/>
                      <a:ext cx="255588" cy="233363"/>
                    </a:xfrm>
                    <a:custGeom>
                      <a:avLst/>
                      <a:gdLst>
                        <a:gd name="T0" fmla="*/ 68 w 68"/>
                        <a:gd name="T1" fmla="*/ 62 h 62"/>
                        <a:gd name="T2" fmla="*/ 68 w 68"/>
                        <a:gd name="T3" fmla="*/ 14 h 62"/>
                        <a:gd name="T4" fmla="*/ 34 w 68"/>
                        <a:gd name="T5" fmla="*/ 0 h 62"/>
                        <a:gd name="T6" fmla="*/ 0 w 68"/>
                        <a:gd name="T7" fmla="*/ 34 h 62"/>
                        <a:gd name="T8" fmla="*/ 68 w 68"/>
                        <a:gd name="T9" fmla="*/ 62 h 62"/>
                      </a:gdLst>
                      <a:ahLst/>
                      <a:cxnLst>
                        <a:cxn ang="0">
                          <a:pos x="T0" y="T1"/>
                        </a:cxn>
                        <a:cxn ang="0">
                          <a:pos x="T2" y="T3"/>
                        </a:cxn>
                        <a:cxn ang="0">
                          <a:pos x="T4" y="T5"/>
                        </a:cxn>
                        <a:cxn ang="0">
                          <a:pos x="T6" y="T7"/>
                        </a:cxn>
                        <a:cxn ang="0">
                          <a:pos x="T8" y="T9"/>
                        </a:cxn>
                      </a:cxnLst>
                      <a:rect l="0" t="0" r="r" b="b"/>
                      <a:pathLst>
                        <a:path w="68" h="62">
                          <a:moveTo>
                            <a:pt x="68" y="62"/>
                          </a:moveTo>
                          <a:cubicBezTo>
                            <a:pt x="68" y="14"/>
                            <a:pt x="68" y="14"/>
                            <a:pt x="68" y="14"/>
                          </a:cubicBezTo>
                          <a:cubicBezTo>
                            <a:pt x="55" y="14"/>
                            <a:pt x="43" y="9"/>
                            <a:pt x="34" y="0"/>
                          </a:cubicBezTo>
                          <a:cubicBezTo>
                            <a:pt x="0" y="34"/>
                            <a:pt x="0" y="34"/>
                            <a:pt x="0" y="34"/>
                          </a:cubicBezTo>
                          <a:cubicBezTo>
                            <a:pt x="17" y="51"/>
                            <a:pt x="41" y="62"/>
                            <a:pt x="68" y="62"/>
                          </a:cubicBezTo>
                          <a:close/>
                        </a:path>
                      </a:pathLst>
                    </a:custGeom>
                    <a:solidFill>
                      <a:srgbClr val="E1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208">
                      <a:extLst>
                        <a:ext uri="{FF2B5EF4-FFF2-40B4-BE49-F238E27FC236}">
                          <a16:creationId xmlns:a16="http://schemas.microsoft.com/office/drawing/2014/main" id="{6621B097-00D0-44CA-B421-3E35837EFE2D}"/>
                        </a:ext>
                      </a:extLst>
                    </p:cNvPr>
                    <p:cNvSpPr>
                      <a:spLocks/>
                    </p:cNvSpPr>
                    <p:nvPr/>
                  </p:nvSpPr>
                  <p:spPr bwMode="auto">
                    <a:xfrm>
                      <a:off x="10015538" y="2589213"/>
                      <a:ext cx="233363" cy="255588"/>
                    </a:xfrm>
                    <a:custGeom>
                      <a:avLst/>
                      <a:gdLst>
                        <a:gd name="T0" fmla="*/ 0 w 62"/>
                        <a:gd name="T1" fmla="*/ 68 h 68"/>
                        <a:gd name="T2" fmla="*/ 48 w 62"/>
                        <a:gd name="T3" fmla="*/ 68 h 68"/>
                        <a:gd name="T4" fmla="*/ 62 w 62"/>
                        <a:gd name="T5" fmla="*/ 34 h 68"/>
                        <a:gd name="T6" fmla="*/ 28 w 62"/>
                        <a:gd name="T7" fmla="*/ 0 h 68"/>
                        <a:gd name="T8" fmla="*/ 0 w 62"/>
                        <a:gd name="T9" fmla="*/ 68 h 68"/>
                      </a:gdLst>
                      <a:ahLst/>
                      <a:cxnLst>
                        <a:cxn ang="0">
                          <a:pos x="T0" y="T1"/>
                        </a:cxn>
                        <a:cxn ang="0">
                          <a:pos x="T2" y="T3"/>
                        </a:cxn>
                        <a:cxn ang="0">
                          <a:pos x="T4" y="T5"/>
                        </a:cxn>
                        <a:cxn ang="0">
                          <a:pos x="T6" y="T7"/>
                        </a:cxn>
                        <a:cxn ang="0">
                          <a:pos x="T8" y="T9"/>
                        </a:cxn>
                      </a:cxnLst>
                      <a:rect l="0" t="0" r="r" b="b"/>
                      <a:pathLst>
                        <a:path w="62" h="68">
                          <a:moveTo>
                            <a:pt x="0" y="68"/>
                          </a:moveTo>
                          <a:cubicBezTo>
                            <a:pt x="48" y="68"/>
                            <a:pt x="48" y="68"/>
                            <a:pt x="48" y="68"/>
                          </a:cubicBezTo>
                          <a:cubicBezTo>
                            <a:pt x="48" y="55"/>
                            <a:pt x="53" y="43"/>
                            <a:pt x="62" y="34"/>
                          </a:cubicBezTo>
                          <a:cubicBezTo>
                            <a:pt x="28" y="0"/>
                            <a:pt x="28" y="0"/>
                            <a:pt x="28" y="0"/>
                          </a:cubicBezTo>
                          <a:cubicBezTo>
                            <a:pt x="11" y="17"/>
                            <a:pt x="0" y="41"/>
                            <a:pt x="0" y="68"/>
                          </a:cubicBezTo>
                          <a:close/>
                        </a:path>
                      </a:pathLst>
                    </a:custGeom>
                    <a:solidFill>
                      <a:srgbClr val="E1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209">
                      <a:extLst>
                        <a:ext uri="{FF2B5EF4-FFF2-40B4-BE49-F238E27FC236}">
                          <a16:creationId xmlns:a16="http://schemas.microsoft.com/office/drawing/2014/main" id="{B5CB24E2-F7DE-45AF-9B66-1BF31BE53E82}"/>
                        </a:ext>
                      </a:extLst>
                    </p:cNvPr>
                    <p:cNvSpPr>
                      <a:spLocks/>
                    </p:cNvSpPr>
                    <p:nvPr/>
                  </p:nvSpPr>
                  <p:spPr bwMode="auto">
                    <a:xfrm>
                      <a:off x="10502901" y="2844800"/>
                      <a:ext cx="233363" cy="255588"/>
                    </a:xfrm>
                    <a:custGeom>
                      <a:avLst/>
                      <a:gdLst>
                        <a:gd name="T0" fmla="*/ 62 w 62"/>
                        <a:gd name="T1" fmla="*/ 0 h 68"/>
                        <a:gd name="T2" fmla="*/ 14 w 62"/>
                        <a:gd name="T3" fmla="*/ 0 h 68"/>
                        <a:gd name="T4" fmla="*/ 0 w 62"/>
                        <a:gd name="T5" fmla="*/ 34 h 68"/>
                        <a:gd name="T6" fmla="*/ 34 w 62"/>
                        <a:gd name="T7" fmla="*/ 68 h 68"/>
                        <a:gd name="T8" fmla="*/ 62 w 62"/>
                        <a:gd name="T9" fmla="*/ 0 h 68"/>
                      </a:gdLst>
                      <a:ahLst/>
                      <a:cxnLst>
                        <a:cxn ang="0">
                          <a:pos x="T0" y="T1"/>
                        </a:cxn>
                        <a:cxn ang="0">
                          <a:pos x="T2" y="T3"/>
                        </a:cxn>
                        <a:cxn ang="0">
                          <a:pos x="T4" y="T5"/>
                        </a:cxn>
                        <a:cxn ang="0">
                          <a:pos x="T6" y="T7"/>
                        </a:cxn>
                        <a:cxn ang="0">
                          <a:pos x="T8" y="T9"/>
                        </a:cxn>
                      </a:cxnLst>
                      <a:rect l="0" t="0" r="r" b="b"/>
                      <a:pathLst>
                        <a:path w="62" h="68">
                          <a:moveTo>
                            <a:pt x="62" y="0"/>
                          </a:moveTo>
                          <a:cubicBezTo>
                            <a:pt x="14" y="0"/>
                            <a:pt x="14" y="0"/>
                            <a:pt x="14" y="0"/>
                          </a:cubicBezTo>
                          <a:cubicBezTo>
                            <a:pt x="14" y="13"/>
                            <a:pt x="9" y="25"/>
                            <a:pt x="0" y="34"/>
                          </a:cubicBezTo>
                          <a:cubicBezTo>
                            <a:pt x="34" y="68"/>
                            <a:pt x="34" y="68"/>
                            <a:pt x="34" y="68"/>
                          </a:cubicBezTo>
                          <a:cubicBezTo>
                            <a:pt x="51" y="51"/>
                            <a:pt x="62" y="27"/>
                            <a:pt x="62" y="0"/>
                          </a:cubicBezTo>
                          <a:close/>
                        </a:path>
                      </a:pathLst>
                    </a:custGeom>
                    <a:solidFill>
                      <a:srgbClr val="E1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83" name="组合 82">
                    <a:extLst>
                      <a:ext uri="{FF2B5EF4-FFF2-40B4-BE49-F238E27FC236}">
                        <a16:creationId xmlns:a16="http://schemas.microsoft.com/office/drawing/2014/main" id="{3ECFA313-9CB5-48BF-91C6-BBDE8FD26F53}"/>
                      </a:ext>
                    </a:extLst>
                  </p:cNvPr>
                  <p:cNvGrpSpPr/>
                  <p:nvPr/>
                </p:nvGrpSpPr>
                <p:grpSpPr>
                  <a:xfrm>
                    <a:off x="8310135" y="1423473"/>
                    <a:ext cx="373726" cy="401227"/>
                    <a:chOff x="5010151" y="3660775"/>
                    <a:chExt cx="841375" cy="903288"/>
                  </a:xfrm>
                </p:grpSpPr>
                <p:sp>
                  <p:nvSpPr>
                    <p:cNvPr id="97" name="Freeform 120">
                      <a:extLst>
                        <a:ext uri="{FF2B5EF4-FFF2-40B4-BE49-F238E27FC236}">
                          <a16:creationId xmlns:a16="http://schemas.microsoft.com/office/drawing/2014/main" id="{82B1085C-F77F-4B9A-8C2B-6594978BF76E}"/>
                        </a:ext>
                      </a:extLst>
                    </p:cNvPr>
                    <p:cNvSpPr>
                      <a:spLocks/>
                    </p:cNvSpPr>
                    <p:nvPr/>
                  </p:nvSpPr>
                  <p:spPr bwMode="auto">
                    <a:xfrm>
                      <a:off x="5010151" y="4037013"/>
                      <a:ext cx="841375" cy="527050"/>
                    </a:xfrm>
                    <a:custGeom>
                      <a:avLst/>
                      <a:gdLst>
                        <a:gd name="T0" fmla="*/ 224 w 224"/>
                        <a:gd name="T1" fmla="*/ 132 h 140"/>
                        <a:gd name="T2" fmla="*/ 216 w 224"/>
                        <a:gd name="T3" fmla="*/ 140 h 140"/>
                        <a:gd name="T4" fmla="*/ 8 w 224"/>
                        <a:gd name="T5" fmla="*/ 140 h 140"/>
                        <a:gd name="T6" fmla="*/ 0 w 224"/>
                        <a:gd name="T7" fmla="*/ 132 h 140"/>
                        <a:gd name="T8" fmla="*/ 0 w 224"/>
                        <a:gd name="T9" fmla="*/ 0 h 140"/>
                        <a:gd name="T10" fmla="*/ 8 w 224"/>
                        <a:gd name="T11" fmla="*/ 0 h 140"/>
                        <a:gd name="T12" fmla="*/ 108 w 224"/>
                        <a:gd name="T13" fmla="*/ 64 h 140"/>
                        <a:gd name="T14" fmla="*/ 116 w 224"/>
                        <a:gd name="T15" fmla="*/ 64 h 140"/>
                        <a:gd name="T16" fmla="*/ 217 w 224"/>
                        <a:gd name="T17" fmla="*/ 0 h 140"/>
                        <a:gd name="T18" fmla="*/ 224 w 224"/>
                        <a:gd name="T19" fmla="*/ 0 h 140"/>
                        <a:gd name="T20" fmla="*/ 224 w 224"/>
                        <a:gd name="T21" fmla="*/ 13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140">
                          <a:moveTo>
                            <a:pt x="224" y="132"/>
                          </a:moveTo>
                          <a:cubicBezTo>
                            <a:pt x="224" y="136"/>
                            <a:pt x="220" y="140"/>
                            <a:pt x="216" y="140"/>
                          </a:cubicBezTo>
                          <a:cubicBezTo>
                            <a:pt x="8" y="140"/>
                            <a:pt x="8" y="140"/>
                            <a:pt x="8" y="140"/>
                          </a:cubicBezTo>
                          <a:cubicBezTo>
                            <a:pt x="4" y="140"/>
                            <a:pt x="0" y="136"/>
                            <a:pt x="0" y="132"/>
                          </a:cubicBezTo>
                          <a:cubicBezTo>
                            <a:pt x="0" y="0"/>
                            <a:pt x="0" y="0"/>
                            <a:pt x="0" y="0"/>
                          </a:cubicBezTo>
                          <a:cubicBezTo>
                            <a:pt x="8" y="0"/>
                            <a:pt x="8" y="0"/>
                            <a:pt x="8" y="0"/>
                          </a:cubicBezTo>
                          <a:cubicBezTo>
                            <a:pt x="108" y="64"/>
                            <a:pt x="108" y="64"/>
                            <a:pt x="108" y="64"/>
                          </a:cubicBezTo>
                          <a:cubicBezTo>
                            <a:pt x="116" y="64"/>
                            <a:pt x="116" y="64"/>
                            <a:pt x="116" y="64"/>
                          </a:cubicBezTo>
                          <a:cubicBezTo>
                            <a:pt x="217" y="0"/>
                            <a:pt x="217" y="0"/>
                            <a:pt x="217" y="0"/>
                          </a:cubicBezTo>
                          <a:cubicBezTo>
                            <a:pt x="224" y="0"/>
                            <a:pt x="224" y="0"/>
                            <a:pt x="224" y="0"/>
                          </a:cubicBezTo>
                          <a:lnTo>
                            <a:pt x="224" y="132"/>
                          </a:lnTo>
                          <a:close/>
                        </a:path>
                      </a:pathLst>
                    </a:custGeom>
                    <a:solidFill>
                      <a:srgbClr val="EDAE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121">
                      <a:extLst>
                        <a:ext uri="{FF2B5EF4-FFF2-40B4-BE49-F238E27FC236}">
                          <a16:creationId xmlns:a16="http://schemas.microsoft.com/office/drawing/2014/main" id="{E3A86261-38FE-405F-ACEA-4C63AB8EB21E}"/>
                        </a:ext>
                      </a:extLst>
                    </p:cNvPr>
                    <p:cNvSpPr>
                      <a:spLocks/>
                    </p:cNvSpPr>
                    <p:nvPr/>
                  </p:nvSpPr>
                  <p:spPr bwMode="auto">
                    <a:xfrm>
                      <a:off x="5010151" y="3660775"/>
                      <a:ext cx="841375" cy="647700"/>
                    </a:xfrm>
                    <a:custGeom>
                      <a:avLst/>
                      <a:gdLst>
                        <a:gd name="T0" fmla="*/ 256 w 530"/>
                        <a:gd name="T1" fmla="*/ 0 h 408"/>
                        <a:gd name="T2" fmla="*/ 0 w 530"/>
                        <a:gd name="T3" fmla="*/ 237 h 408"/>
                        <a:gd name="T4" fmla="*/ 265 w 530"/>
                        <a:gd name="T5" fmla="*/ 408 h 408"/>
                        <a:gd name="T6" fmla="*/ 530 w 530"/>
                        <a:gd name="T7" fmla="*/ 237 h 408"/>
                        <a:gd name="T8" fmla="*/ 275 w 530"/>
                        <a:gd name="T9" fmla="*/ 0 h 408"/>
                        <a:gd name="T10" fmla="*/ 256 w 530"/>
                        <a:gd name="T11" fmla="*/ 0 h 408"/>
                      </a:gdLst>
                      <a:ahLst/>
                      <a:cxnLst>
                        <a:cxn ang="0">
                          <a:pos x="T0" y="T1"/>
                        </a:cxn>
                        <a:cxn ang="0">
                          <a:pos x="T2" y="T3"/>
                        </a:cxn>
                        <a:cxn ang="0">
                          <a:pos x="T4" y="T5"/>
                        </a:cxn>
                        <a:cxn ang="0">
                          <a:pos x="T6" y="T7"/>
                        </a:cxn>
                        <a:cxn ang="0">
                          <a:pos x="T8" y="T9"/>
                        </a:cxn>
                        <a:cxn ang="0">
                          <a:pos x="T10" y="T11"/>
                        </a:cxn>
                      </a:cxnLst>
                      <a:rect l="0" t="0" r="r" b="b"/>
                      <a:pathLst>
                        <a:path w="530" h="408">
                          <a:moveTo>
                            <a:pt x="256" y="0"/>
                          </a:moveTo>
                          <a:lnTo>
                            <a:pt x="0" y="237"/>
                          </a:lnTo>
                          <a:lnTo>
                            <a:pt x="265" y="408"/>
                          </a:lnTo>
                          <a:lnTo>
                            <a:pt x="530" y="237"/>
                          </a:lnTo>
                          <a:lnTo>
                            <a:pt x="275" y="0"/>
                          </a:lnTo>
                          <a:lnTo>
                            <a:pt x="256" y="0"/>
                          </a:lnTo>
                          <a:close/>
                        </a:path>
                      </a:pathLst>
                    </a:custGeom>
                    <a:solidFill>
                      <a:srgbClr val="DE88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Oval 122">
                      <a:extLst>
                        <a:ext uri="{FF2B5EF4-FFF2-40B4-BE49-F238E27FC236}">
                          <a16:creationId xmlns:a16="http://schemas.microsoft.com/office/drawing/2014/main" id="{3470F624-25EE-41C2-9B2C-83CE23AFE15D}"/>
                        </a:ext>
                      </a:extLst>
                    </p:cNvPr>
                    <p:cNvSpPr>
                      <a:spLocks noChangeArrowheads="1"/>
                    </p:cNvSpPr>
                    <p:nvPr/>
                  </p:nvSpPr>
                  <p:spPr bwMode="auto">
                    <a:xfrm>
                      <a:off x="5762626" y="3767138"/>
                      <a:ext cx="88900" cy="88900"/>
                    </a:xfrm>
                    <a:prstGeom prst="ellipse">
                      <a:avLst/>
                    </a:pr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Rectangle 123">
                      <a:extLst>
                        <a:ext uri="{FF2B5EF4-FFF2-40B4-BE49-F238E27FC236}">
                          <a16:creationId xmlns:a16="http://schemas.microsoft.com/office/drawing/2014/main" id="{A1F378E0-42DB-47E1-8B0E-F105B8A454E1}"/>
                        </a:ext>
                      </a:extLst>
                    </p:cNvPr>
                    <p:cNvSpPr>
                      <a:spLocks noChangeArrowheads="1"/>
                    </p:cNvSpPr>
                    <p:nvPr/>
                  </p:nvSpPr>
                  <p:spPr bwMode="auto">
                    <a:xfrm>
                      <a:off x="5762626" y="3811588"/>
                      <a:ext cx="44450" cy="44450"/>
                    </a:xfrm>
                    <a:prstGeom prst="rect">
                      <a:avLst/>
                    </a:prstGeom>
                    <a:solidFill>
                      <a:srgbClr val="D3D7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124">
                      <a:extLst>
                        <a:ext uri="{FF2B5EF4-FFF2-40B4-BE49-F238E27FC236}">
                          <a16:creationId xmlns:a16="http://schemas.microsoft.com/office/drawing/2014/main" id="{EF3EBC02-5BF4-478C-8135-2ADD0DC7329B}"/>
                        </a:ext>
                      </a:extLst>
                    </p:cNvPr>
                    <p:cNvSpPr>
                      <a:spLocks/>
                    </p:cNvSpPr>
                    <p:nvPr/>
                  </p:nvSpPr>
                  <p:spPr bwMode="auto">
                    <a:xfrm>
                      <a:off x="5100638" y="3767138"/>
                      <a:ext cx="706438" cy="569913"/>
                    </a:xfrm>
                    <a:custGeom>
                      <a:avLst/>
                      <a:gdLst>
                        <a:gd name="T0" fmla="*/ 16 w 188"/>
                        <a:gd name="T1" fmla="*/ 0 h 152"/>
                        <a:gd name="T2" fmla="*/ 0 w 188"/>
                        <a:gd name="T3" fmla="*/ 16 h 152"/>
                        <a:gd name="T4" fmla="*/ 0 w 188"/>
                        <a:gd name="T5" fmla="*/ 152 h 152"/>
                        <a:gd name="T6" fmla="*/ 176 w 188"/>
                        <a:gd name="T7" fmla="*/ 152 h 152"/>
                        <a:gd name="T8" fmla="*/ 176 w 188"/>
                        <a:gd name="T9" fmla="*/ 16 h 152"/>
                        <a:gd name="T10" fmla="*/ 176 w 188"/>
                        <a:gd name="T11" fmla="*/ 12 h 152"/>
                        <a:gd name="T12" fmla="*/ 188 w 188"/>
                        <a:gd name="T13" fmla="*/ 0 h 152"/>
                        <a:gd name="T14" fmla="*/ 16 w 188"/>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152">
                          <a:moveTo>
                            <a:pt x="16" y="0"/>
                          </a:moveTo>
                          <a:cubicBezTo>
                            <a:pt x="7" y="0"/>
                            <a:pt x="0" y="7"/>
                            <a:pt x="0" y="16"/>
                          </a:cubicBezTo>
                          <a:cubicBezTo>
                            <a:pt x="0" y="152"/>
                            <a:pt x="0" y="152"/>
                            <a:pt x="0" y="152"/>
                          </a:cubicBezTo>
                          <a:cubicBezTo>
                            <a:pt x="176" y="152"/>
                            <a:pt x="176" y="152"/>
                            <a:pt x="176" y="152"/>
                          </a:cubicBezTo>
                          <a:cubicBezTo>
                            <a:pt x="176" y="16"/>
                            <a:pt x="176" y="16"/>
                            <a:pt x="176" y="16"/>
                          </a:cubicBezTo>
                          <a:cubicBezTo>
                            <a:pt x="176" y="12"/>
                            <a:pt x="176" y="12"/>
                            <a:pt x="176" y="12"/>
                          </a:cubicBezTo>
                          <a:cubicBezTo>
                            <a:pt x="176" y="5"/>
                            <a:pt x="182" y="0"/>
                            <a:pt x="188" y="0"/>
                          </a:cubicBezTo>
                          <a:lnTo>
                            <a:pt x="16" y="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Rectangle 125">
                      <a:extLst>
                        <a:ext uri="{FF2B5EF4-FFF2-40B4-BE49-F238E27FC236}">
                          <a16:creationId xmlns:a16="http://schemas.microsoft.com/office/drawing/2014/main" id="{BFEB9234-B102-4764-A561-F4CEE8F356C7}"/>
                        </a:ext>
                      </a:extLst>
                    </p:cNvPr>
                    <p:cNvSpPr>
                      <a:spLocks noChangeArrowheads="1"/>
                    </p:cNvSpPr>
                    <p:nvPr/>
                  </p:nvSpPr>
                  <p:spPr bwMode="auto">
                    <a:xfrm>
                      <a:off x="5191126" y="4037013"/>
                      <a:ext cx="481013" cy="30163"/>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Rectangle 126">
                      <a:extLst>
                        <a:ext uri="{FF2B5EF4-FFF2-40B4-BE49-F238E27FC236}">
                          <a16:creationId xmlns:a16="http://schemas.microsoft.com/office/drawing/2014/main" id="{94C9725F-C4F6-4339-BF5E-047D1FCCA451}"/>
                        </a:ext>
                      </a:extLst>
                    </p:cNvPr>
                    <p:cNvSpPr>
                      <a:spLocks noChangeArrowheads="1"/>
                    </p:cNvSpPr>
                    <p:nvPr/>
                  </p:nvSpPr>
                  <p:spPr bwMode="auto">
                    <a:xfrm>
                      <a:off x="5191126" y="3976688"/>
                      <a:ext cx="481013" cy="30163"/>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Rectangle 127">
                      <a:extLst>
                        <a:ext uri="{FF2B5EF4-FFF2-40B4-BE49-F238E27FC236}">
                          <a16:creationId xmlns:a16="http://schemas.microsoft.com/office/drawing/2014/main" id="{3E118DC9-68D7-49D8-81C7-BC1206D0A20C}"/>
                        </a:ext>
                      </a:extLst>
                    </p:cNvPr>
                    <p:cNvSpPr>
                      <a:spLocks noChangeArrowheads="1"/>
                    </p:cNvSpPr>
                    <p:nvPr/>
                  </p:nvSpPr>
                  <p:spPr bwMode="auto">
                    <a:xfrm>
                      <a:off x="5461001" y="3886200"/>
                      <a:ext cx="211138" cy="30163"/>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Rectangle 128">
                      <a:extLst>
                        <a:ext uri="{FF2B5EF4-FFF2-40B4-BE49-F238E27FC236}">
                          <a16:creationId xmlns:a16="http://schemas.microsoft.com/office/drawing/2014/main" id="{AC9EF176-7572-4726-9AF0-BD72F5F5167D}"/>
                        </a:ext>
                      </a:extLst>
                    </p:cNvPr>
                    <p:cNvSpPr>
                      <a:spLocks noChangeArrowheads="1"/>
                    </p:cNvSpPr>
                    <p:nvPr/>
                  </p:nvSpPr>
                  <p:spPr bwMode="auto">
                    <a:xfrm>
                      <a:off x="5191126" y="4097338"/>
                      <a:ext cx="481013" cy="30163"/>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Rectangle 129">
                      <a:extLst>
                        <a:ext uri="{FF2B5EF4-FFF2-40B4-BE49-F238E27FC236}">
                          <a16:creationId xmlns:a16="http://schemas.microsoft.com/office/drawing/2014/main" id="{91C5610F-9669-4F8A-9F6B-1C5A101C4486}"/>
                        </a:ext>
                      </a:extLst>
                    </p:cNvPr>
                    <p:cNvSpPr>
                      <a:spLocks noChangeArrowheads="1"/>
                    </p:cNvSpPr>
                    <p:nvPr/>
                  </p:nvSpPr>
                  <p:spPr bwMode="auto">
                    <a:xfrm>
                      <a:off x="5191126" y="4157663"/>
                      <a:ext cx="481013" cy="30163"/>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Rectangle 130">
                      <a:extLst>
                        <a:ext uri="{FF2B5EF4-FFF2-40B4-BE49-F238E27FC236}">
                          <a16:creationId xmlns:a16="http://schemas.microsoft.com/office/drawing/2014/main" id="{D5A52F5D-41CD-4F5A-8041-FC6CA0E16C09}"/>
                        </a:ext>
                      </a:extLst>
                    </p:cNvPr>
                    <p:cNvSpPr>
                      <a:spLocks noChangeArrowheads="1"/>
                    </p:cNvSpPr>
                    <p:nvPr/>
                  </p:nvSpPr>
                  <p:spPr bwMode="auto">
                    <a:xfrm>
                      <a:off x="5191126" y="4217988"/>
                      <a:ext cx="481013" cy="30163"/>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131">
                      <a:extLst>
                        <a:ext uri="{FF2B5EF4-FFF2-40B4-BE49-F238E27FC236}">
                          <a16:creationId xmlns:a16="http://schemas.microsoft.com/office/drawing/2014/main" id="{8C1837B3-C717-4396-AA2D-5200A82AE627}"/>
                        </a:ext>
                      </a:extLst>
                    </p:cNvPr>
                    <p:cNvSpPr>
                      <a:spLocks/>
                    </p:cNvSpPr>
                    <p:nvPr/>
                  </p:nvSpPr>
                  <p:spPr bwMode="auto">
                    <a:xfrm>
                      <a:off x="5010151" y="4037013"/>
                      <a:ext cx="841375" cy="466725"/>
                    </a:xfrm>
                    <a:custGeom>
                      <a:avLst/>
                      <a:gdLst>
                        <a:gd name="T0" fmla="*/ 224 w 224"/>
                        <a:gd name="T1" fmla="*/ 116 h 124"/>
                        <a:gd name="T2" fmla="*/ 216 w 224"/>
                        <a:gd name="T3" fmla="*/ 124 h 124"/>
                        <a:gd name="T4" fmla="*/ 8 w 224"/>
                        <a:gd name="T5" fmla="*/ 124 h 124"/>
                        <a:gd name="T6" fmla="*/ 0 w 224"/>
                        <a:gd name="T7" fmla="*/ 116 h 124"/>
                        <a:gd name="T8" fmla="*/ 0 w 224"/>
                        <a:gd name="T9" fmla="*/ 0 h 124"/>
                        <a:gd name="T10" fmla="*/ 8 w 224"/>
                        <a:gd name="T11" fmla="*/ 0 h 124"/>
                        <a:gd name="T12" fmla="*/ 108 w 224"/>
                        <a:gd name="T13" fmla="*/ 64 h 124"/>
                        <a:gd name="T14" fmla="*/ 116 w 224"/>
                        <a:gd name="T15" fmla="*/ 64 h 124"/>
                        <a:gd name="T16" fmla="*/ 217 w 224"/>
                        <a:gd name="T17" fmla="*/ 0 h 124"/>
                        <a:gd name="T18" fmla="*/ 224 w 224"/>
                        <a:gd name="T19" fmla="*/ 0 h 124"/>
                        <a:gd name="T20" fmla="*/ 224 w 224"/>
                        <a:gd name="T21" fmla="*/ 11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124">
                          <a:moveTo>
                            <a:pt x="224" y="116"/>
                          </a:moveTo>
                          <a:cubicBezTo>
                            <a:pt x="224" y="120"/>
                            <a:pt x="220" y="124"/>
                            <a:pt x="216" y="124"/>
                          </a:cubicBezTo>
                          <a:cubicBezTo>
                            <a:pt x="8" y="124"/>
                            <a:pt x="8" y="124"/>
                            <a:pt x="8" y="124"/>
                          </a:cubicBezTo>
                          <a:cubicBezTo>
                            <a:pt x="4" y="124"/>
                            <a:pt x="0" y="120"/>
                            <a:pt x="0" y="116"/>
                          </a:cubicBezTo>
                          <a:cubicBezTo>
                            <a:pt x="0" y="0"/>
                            <a:pt x="0" y="0"/>
                            <a:pt x="0" y="0"/>
                          </a:cubicBezTo>
                          <a:cubicBezTo>
                            <a:pt x="8" y="0"/>
                            <a:pt x="8" y="0"/>
                            <a:pt x="8" y="0"/>
                          </a:cubicBezTo>
                          <a:cubicBezTo>
                            <a:pt x="108" y="64"/>
                            <a:pt x="108" y="64"/>
                            <a:pt x="108" y="64"/>
                          </a:cubicBezTo>
                          <a:cubicBezTo>
                            <a:pt x="116" y="64"/>
                            <a:pt x="116" y="64"/>
                            <a:pt x="116" y="64"/>
                          </a:cubicBezTo>
                          <a:cubicBezTo>
                            <a:pt x="217" y="0"/>
                            <a:pt x="217" y="0"/>
                            <a:pt x="217" y="0"/>
                          </a:cubicBezTo>
                          <a:cubicBezTo>
                            <a:pt x="224" y="0"/>
                            <a:pt x="224" y="0"/>
                            <a:pt x="224" y="0"/>
                          </a:cubicBezTo>
                          <a:lnTo>
                            <a:pt x="224" y="116"/>
                          </a:lnTo>
                          <a:close/>
                        </a:path>
                      </a:pathLst>
                    </a:custGeom>
                    <a:solidFill>
                      <a:srgbClr val="FFB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84" name="组合 83">
                    <a:extLst>
                      <a:ext uri="{FF2B5EF4-FFF2-40B4-BE49-F238E27FC236}">
                        <a16:creationId xmlns:a16="http://schemas.microsoft.com/office/drawing/2014/main" id="{C8E48172-576B-45BB-8508-ABF2F46F4AFF}"/>
                      </a:ext>
                    </a:extLst>
                  </p:cNvPr>
                  <p:cNvGrpSpPr/>
                  <p:nvPr/>
                </p:nvGrpSpPr>
                <p:grpSpPr>
                  <a:xfrm>
                    <a:off x="8739035" y="1411158"/>
                    <a:ext cx="369488" cy="396677"/>
                    <a:chOff x="6410326" y="3759200"/>
                    <a:chExt cx="841375" cy="903288"/>
                  </a:xfrm>
                </p:grpSpPr>
                <p:sp>
                  <p:nvSpPr>
                    <p:cNvPr id="85" name="Freeform 85">
                      <a:extLst>
                        <a:ext uri="{FF2B5EF4-FFF2-40B4-BE49-F238E27FC236}">
                          <a16:creationId xmlns:a16="http://schemas.microsoft.com/office/drawing/2014/main" id="{58A52252-7142-4A51-B937-3326A2A9857C}"/>
                        </a:ext>
                      </a:extLst>
                    </p:cNvPr>
                    <p:cNvSpPr>
                      <a:spLocks/>
                    </p:cNvSpPr>
                    <p:nvPr/>
                  </p:nvSpPr>
                  <p:spPr bwMode="auto">
                    <a:xfrm>
                      <a:off x="6410326" y="4135438"/>
                      <a:ext cx="841375" cy="527050"/>
                    </a:xfrm>
                    <a:custGeom>
                      <a:avLst/>
                      <a:gdLst>
                        <a:gd name="T0" fmla="*/ 224 w 224"/>
                        <a:gd name="T1" fmla="*/ 132 h 140"/>
                        <a:gd name="T2" fmla="*/ 216 w 224"/>
                        <a:gd name="T3" fmla="*/ 140 h 140"/>
                        <a:gd name="T4" fmla="*/ 8 w 224"/>
                        <a:gd name="T5" fmla="*/ 140 h 140"/>
                        <a:gd name="T6" fmla="*/ 0 w 224"/>
                        <a:gd name="T7" fmla="*/ 132 h 140"/>
                        <a:gd name="T8" fmla="*/ 0 w 224"/>
                        <a:gd name="T9" fmla="*/ 0 h 140"/>
                        <a:gd name="T10" fmla="*/ 8 w 224"/>
                        <a:gd name="T11" fmla="*/ 0 h 140"/>
                        <a:gd name="T12" fmla="*/ 108 w 224"/>
                        <a:gd name="T13" fmla="*/ 64 h 140"/>
                        <a:gd name="T14" fmla="*/ 116 w 224"/>
                        <a:gd name="T15" fmla="*/ 64 h 140"/>
                        <a:gd name="T16" fmla="*/ 217 w 224"/>
                        <a:gd name="T17" fmla="*/ 0 h 140"/>
                        <a:gd name="T18" fmla="*/ 224 w 224"/>
                        <a:gd name="T19" fmla="*/ 0 h 140"/>
                        <a:gd name="T20" fmla="*/ 224 w 224"/>
                        <a:gd name="T21" fmla="*/ 13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140">
                          <a:moveTo>
                            <a:pt x="224" y="132"/>
                          </a:moveTo>
                          <a:cubicBezTo>
                            <a:pt x="224" y="136"/>
                            <a:pt x="220" y="140"/>
                            <a:pt x="216" y="140"/>
                          </a:cubicBezTo>
                          <a:cubicBezTo>
                            <a:pt x="8" y="140"/>
                            <a:pt x="8" y="140"/>
                            <a:pt x="8" y="140"/>
                          </a:cubicBezTo>
                          <a:cubicBezTo>
                            <a:pt x="4" y="140"/>
                            <a:pt x="0" y="136"/>
                            <a:pt x="0" y="132"/>
                          </a:cubicBezTo>
                          <a:cubicBezTo>
                            <a:pt x="0" y="0"/>
                            <a:pt x="0" y="0"/>
                            <a:pt x="0" y="0"/>
                          </a:cubicBezTo>
                          <a:cubicBezTo>
                            <a:pt x="8" y="0"/>
                            <a:pt x="8" y="0"/>
                            <a:pt x="8" y="0"/>
                          </a:cubicBezTo>
                          <a:cubicBezTo>
                            <a:pt x="108" y="64"/>
                            <a:pt x="108" y="64"/>
                            <a:pt x="108" y="64"/>
                          </a:cubicBezTo>
                          <a:cubicBezTo>
                            <a:pt x="116" y="64"/>
                            <a:pt x="116" y="64"/>
                            <a:pt x="116" y="64"/>
                          </a:cubicBezTo>
                          <a:cubicBezTo>
                            <a:pt x="217" y="0"/>
                            <a:pt x="217" y="0"/>
                            <a:pt x="217" y="0"/>
                          </a:cubicBezTo>
                          <a:cubicBezTo>
                            <a:pt x="224" y="0"/>
                            <a:pt x="224" y="0"/>
                            <a:pt x="224" y="0"/>
                          </a:cubicBezTo>
                          <a:lnTo>
                            <a:pt x="224" y="132"/>
                          </a:lnTo>
                          <a:close/>
                        </a:path>
                      </a:pathLst>
                    </a:custGeom>
                    <a:solidFill>
                      <a:srgbClr val="EDAE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86">
                      <a:extLst>
                        <a:ext uri="{FF2B5EF4-FFF2-40B4-BE49-F238E27FC236}">
                          <a16:creationId xmlns:a16="http://schemas.microsoft.com/office/drawing/2014/main" id="{E6E153F9-FCF8-4EE4-B998-80D975D17751}"/>
                        </a:ext>
                      </a:extLst>
                    </p:cNvPr>
                    <p:cNvSpPr>
                      <a:spLocks/>
                    </p:cNvSpPr>
                    <p:nvPr/>
                  </p:nvSpPr>
                  <p:spPr bwMode="auto">
                    <a:xfrm>
                      <a:off x="6410326" y="3759200"/>
                      <a:ext cx="841375" cy="647700"/>
                    </a:xfrm>
                    <a:custGeom>
                      <a:avLst/>
                      <a:gdLst>
                        <a:gd name="T0" fmla="*/ 256 w 530"/>
                        <a:gd name="T1" fmla="*/ 0 h 408"/>
                        <a:gd name="T2" fmla="*/ 0 w 530"/>
                        <a:gd name="T3" fmla="*/ 237 h 408"/>
                        <a:gd name="T4" fmla="*/ 265 w 530"/>
                        <a:gd name="T5" fmla="*/ 408 h 408"/>
                        <a:gd name="T6" fmla="*/ 530 w 530"/>
                        <a:gd name="T7" fmla="*/ 237 h 408"/>
                        <a:gd name="T8" fmla="*/ 275 w 530"/>
                        <a:gd name="T9" fmla="*/ 0 h 408"/>
                        <a:gd name="T10" fmla="*/ 256 w 530"/>
                        <a:gd name="T11" fmla="*/ 0 h 408"/>
                      </a:gdLst>
                      <a:ahLst/>
                      <a:cxnLst>
                        <a:cxn ang="0">
                          <a:pos x="T0" y="T1"/>
                        </a:cxn>
                        <a:cxn ang="0">
                          <a:pos x="T2" y="T3"/>
                        </a:cxn>
                        <a:cxn ang="0">
                          <a:pos x="T4" y="T5"/>
                        </a:cxn>
                        <a:cxn ang="0">
                          <a:pos x="T6" y="T7"/>
                        </a:cxn>
                        <a:cxn ang="0">
                          <a:pos x="T8" y="T9"/>
                        </a:cxn>
                        <a:cxn ang="0">
                          <a:pos x="T10" y="T11"/>
                        </a:cxn>
                      </a:cxnLst>
                      <a:rect l="0" t="0" r="r" b="b"/>
                      <a:pathLst>
                        <a:path w="530" h="408">
                          <a:moveTo>
                            <a:pt x="256" y="0"/>
                          </a:moveTo>
                          <a:lnTo>
                            <a:pt x="0" y="237"/>
                          </a:lnTo>
                          <a:lnTo>
                            <a:pt x="265" y="408"/>
                          </a:lnTo>
                          <a:lnTo>
                            <a:pt x="530" y="237"/>
                          </a:lnTo>
                          <a:lnTo>
                            <a:pt x="275" y="0"/>
                          </a:lnTo>
                          <a:lnTo>
                            <a:pt x="256" y="0"/>
                          </a:lnTo>
                          <a:close/>
                        </a:path>
                      </a:pathLst>
                    </a:custGeom>
                    <a:solidFill>
                      <a:srgbClr val="DE88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Oval 87">
                      <a:extLst>
                        <a:ext uri="{FF2B5EF4-FFF2-40B4-BE49-F238E27FC236}">
                          <a16:creationId xmlns:a16="http://schemas.microsoft.com/office/drawing/2014/main" id="{4B06D013-6C93-41A5-8508-F5F23060CE4E}"/>
                        </a:ext>
                      </a:extLst>
                    </p:cNvPr>
                    <p:cNvSpPr>
                      <a:spLocks noChangeArrowheads="1"/>
                    </p:cNvSpPr>
                    <p:nvPr/>
                  </p:nvSpPr>
                  <p:spPr bwMode="auto">
                    <a:xfrm>
                      <a:off x="7162801" y="3865563"/>
                      <a:ext cx="88900" cy="88900"/>
                    </a:xfrm>
                    <a:prstGeom prst="ellipse">
                      <a:avLst/>
                    </a:pr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Rectangle 88">
                      <a:extLst>
                        <a:ext uri="{FF2B5EF4-FFF2-40B4-BE49-F238E27FC236}">
                          <a16:creationId xmlns:a16="http://schemas.microsoft.com/office/drawing/2014/main" id="{51B21FE6-0251-4942-A404-0E0235F8D36C}"/>
                        </a:ext>
                      </a:extLst>
                    </p:cNvPr>
                    <p:cNvSpPr>
                      <a:spLocks noChangeArrowheads="1"/>
                    </p:cNvSpPr>
                    <p:nvPr/>
                  </p:nvSpPr>
                  <p:spPr bwMode="auto">
                    <a:xfrm>
                      <a:off x="6500813" y="3925888"/>
                      <a:ext cx="661988" cy="511175"/>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89">
                      <a:extLst>
                        <a:ext uri="{FF2B5EF4-FFF2-40B4-BE49-F238E27FC236}">
                          <a16:creationId xmlns:a16="http://schemas.microsoft.com/office/drawing/2014/main" id="{3E5DFAC0-FC75-4C4A-84D0-4FA443F29A57}"/>
                        </a:ext>
                      </a:extLst>
                    </p:cNvPr>
                    <p:cNvSpPr>
                      <a:spLocks/>
                    </p:cNvSpPr>
                    <p:nvPr/>
                  </p:nvSpPr>
                  <p:spPr bwMode="auto">
                    <a:xfrm>
                      <a:off x="6561138" y="3865563"/>
                      <a:ext cx="646113" cy="60325"/>
                    </a:xfrm>
                    <a:custGeom>
                      <a:avLst/>
                      <a:gdLst>
                        <a:gd name="T0" fmla="*/ 172 w 172"/>
                        <a:gd name="T1" fmla="*/ 0 h 16"/>
                        <a:gd name="T2" fmla="*/ 0 w 172"/>
                        <a:gd name="T3" fmla="*/ 0 h 16"/>
                        <a:gd name="T4" fmla="*/ 0 w 172"/>
                        <a:gd name="T5" fmla="*/ 16 h 16"/>
                        <a:gd name="T6" fmla="*/ 160 w 172"/>
                        <a:gd name="T7" fmla="*/ 16 h 16"/>
                        <a:gd name="T8" fmla="*/ 160 w 172"/>
                        <a:gd name="T9" fmla="*/ 12 h 16"/>
                        <a:gd name="T10" fmla="*/ 172 w 172"/>
                        <a:gd name="T11" fmla="*/ 0 h 16"/>
                      </a:gdLst>
                      <a:ahLst/>
                      <a:cxnLst>
                        <a:cxn ang="0">
                          <a:pos x="T0" y="T1"/>
                        </a:cxn>
                        <a:cxn ang="0">
                          <a:pos x="T2" y="T3"/>
                        </a:cxn>
                        <a:cxn ang="0">
                          <a:pos x="T4" y="T5"/>
                        </a:cxn>
                        <a:cxn ang="0">
                          <a:pos x="T6" y="T7"/>
                        </a:cxn>
                        <a:cxn ang="0">
                          <a:pos x="T8" y="T9"/>
                        </a:cxn>
                        <a:cxn ang="0">
                          <a:pos x="T10" y="T11"/>
                        </a:cxn>
                      </a:cxnLst>
                      <a:rect l="0" t="0" r="r" b="b"/>
                      <a:pathLst>
                        <a:path w="172" h="16">
                          <a:moveTo>
                            <a:pt x="172" y="0"/>
                          </a:moveTo>
                          <a:cubicBezTo>
                            <a:pt x="0" y="0"/>
                            <a:pt x="0" y="0"/>
                            <a:pt x="0" y="0"/>
                          </a:cubicBezTo>
                          <a:cubicBezTo>
                            <a:pt x="0" y="16"/>
                            <a:pt x="0" y="16"/>
                            <a:pt x="0" y="16"/>
                          </a:cubicBezTo>
                          <a:cubicBezTo>
                            <a:pt x="160" y="16"/>
                            <a:pt x="160" y="16"/>
                            <a:pt x="160" y="16"/>
                          </a:cubicBezTo>
                          <a:cubicBezTo>
                            <a:pt x="160" y="12"/>
                            <a:pt x="160" y="12"/>
                            <a:pt x="160" y="12"/>
                          </a:cubicBezTo>
                          <a:cubicBezTo>
                            <a:pt x="160" y="5"/>
                            <a:pt x="166" y="0"/>
                            <a:pt x="172" y="0"/>
                          </a:cubicBez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Rectangle 90">
                      <a:extLst>
                        <a:ext uri="{FF2B5EF4-FFF2-40B4-BE49-F238E27FC236}">
                          <a16:creationId xmlns:a16="http://schemas.microsoft.com/office/drawing/2014/main" id="{EB24A2ED-5B3D-4D0F-9F54-5A10059D3A93}"/>
                        </a:ext>
                      </a:extLst>
                    </p:cNvPr>
                    <p:cNvSpPr>
                      <a:spLocks noChangeArrowheads="1"/>
                    </p:cNvSpPr>
                    <p:nvPr/>
                  </p:nvSpPr>
                  <p:spPr bwMode="auto">
                    <a:xfrm>
                      <a:off x="7162801" y="3910013"/>
                      <a:ext cx="44450" cy="44450"/>
                    </a:xfrm>
                    <a:prstGeom prst="rect">
                      <a:avLst/>
                    </a:prstGeom>
                    <a:solidFill>
                      <a:srgbClr val="D3D7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Oval 91">
                      <a:extLst>
                        <a:ext uri="{FF2B5EF4-FFF2-40B4-BE49-F238E27FC236}">
                          <a16:creationId xmlns:a16="http://schemas.microsoft.com/office/drawing/2014/main" id="{CAD7E71A-D8E3-4FF3-ACEC-AA731AD6D6B1}"/>
                        </a:ext>
                      </a:extLst>
                    </p:cNvPr>
                    <p:cNvSpPr>
                      <a:spLocks noChangeArrowheads="1"/>
                    </p:cNvSpPr>
                    <p:nvPr/>
                  </p:nvSpPr>
                  <p:spPr bwMode="auto">
                    <a:xfrm>
                      <a:off x="6500813" y="3865563"/>
                      <a:ext cx="120650" cy="119063"/>
                    </a:xfrm>
                    <a:prstGeom prst="ellipse">
                      <a:avLst/>
                    </a:pr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Rectangle 92">
                      <a:extLst>
                        <a:ext uri="{FF2B5EF4-FFF2-40B4-BE49-F238E27FC236}">
                          <a16:creationId xmlns:a16="http://schemas.microsoft.com/office/drawing/2014/main" id="{A52AB683-0365-4648-A471-A70B8800B591}"/>
                        </a:ext>
                      </a:extLst>
                    </p:cNvPr>
                    <p:cNvSpPr>
                      <a:spLocks noChangeArrowheads="1"/>
                    </p:cNvSpPr>
                    <p:nvPr/>
                  </p:nvSpPr>
                  <p:spPr bwMode="auto">
                    <a:xfrm>
                      <a:off x="6561138" y="3925888"/>
                      <a:ext cx="541338" cy="450850"/>
                    </a:xfrm>
                    <a:prstGeom prst="rect">
                      <a:avLst/>
                    </a:prstGeom>
                    <a:solidFill>
                      <a:srgbClr val="27A2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93">
                      <a:extLst>
                        <a:ext uri="{FF2B5EF4-FFF2-40B4-BE49-F238E27FC236}">
                          <a16:creationId xmlns:a16="http://schemas.microsoft.com/office/drawing/2014/main" id="{085C5E67-CEA2-49BF-9785-EB126D241BFC}"/>
                        </a:ext>
                      </a:extLst>
                    </p:cNvPr>
                    <p:cNvSpPr>
                      <a:spLocks/>
                    </p:cNvSpPr>
                    <p:nvPr/>
                  </p:nvSpPr>
                  <p:spPr bwMode="auto">
                    <a:xfrm>
                      <a:off x="6561138" y="4121150"/>
                      <a:ext cx="300038" cy="255588"/>
                    </a:xfrm>
                    <a:custGeom>
                      <a:avLst/>
                      <a:gdLst>
                        <a:gd name="T0" fmla="*/ 80 w 80"/>
                        <a:gd name="T1" fmla="*/ 68 h 68"/>
                        <a:gd name="T2" fmla="*/ 0 w 80"/>
                        <a:gd name="T3" fmla="*/ 0 h 68"/>
                        <a:gd name="T4" fmla="*/ 0 w 80"/>
                        <a:gd name="T5" fmla="*/ 68 h 68"/>
                        <a:gd name="T6" fmla="*/ 80 w 80"/>
                        <a:gd name="T7" fmla="*/ 68 h 68"/>
                      </a:gdLst>
                      <a:ahLst/>
                      <a:cxnLst>
                        <a:cxn ang="0">
                          <a:pos x="T0" y="T1"/>
                        </a:cxn>
                        <a:cxn ang="0">
                          <a:pos x="T2" y="T3"/>
                        </a:cxn>
                        <a:cxn ang="0">
                          <a:pos x="T4" y="T5"/>
                        </a:cxn>
                        <a:cxn ang="0">
                          <a:pos x="T6" y="T7"/>
                        </a:cxn>
                      </a:cxnLst>
                      <a:rect l="0" t="0" r="r" b="b"/>
                      <a:pathLst>
                        <a:path w="80" h="68">
                          <a:moveTo>
                            <a:pt x="80" y="68"/>
                          </a:moveTo>
                          <a:cubicBezTo>
                            <a:pt x="80" y="28"/>
                            <a:pt x="40" y="0"/>
                            <a:pt x="0" y="0"/>
                          </a:cubicBezTo>
                          <a:cubicBezTo>
                            <a:pt x="0" y="68"/>
                            <a:pt x="0" y="68"/>
                            <a:pt x="0" y="68"/>
                          </a:cubicBezTo>
                          <a:lnTo>
                            <a:pt x="80" y="68"/>
                          </a:lnTo>
                          <a:close/>
                        </a:path>
                      </a:pathLst>
                    </a:custGeom>
                    <a:solidFill>
                      <a:srgbClr val="2F98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94">
                      <a:extLst>
                        <a:ext uri="{FF2B5EF4-FFF2-40B4-BE49-F238E27FC236}">
                          <a16:creationId xmlns:a16="http://schemas.microsoft.com/office/drawing/2014/main" id="{086BA6D6-39C9-4132-AA37-CF5DF46154BD}"/>
                        </a:ext>
                      </a:extLst>
                    </p:cNvPr>
                    <p:cNvSpPr>
                      <a:spLocks/>
                    </p:cNvSpPr>
                    <p:nvPr/>
                  </p:nvSpPr>
                  <p:spPr bwMode="auto">
                    <a:xfrm>
                      <a:off x="6770688" y="4090988"/>
                      <a:ext cx="331788" cy="285750"/>
                    </a:xfrm>
                    <a:custGeom>
                      <a:avLst/>
                      <a:gdLst>
                        <a:gd name="T0" fmla="*/ 0 w 88"/>
                        <a:gd name="T1" fmla="*/ 76 h 76"/>
                        <a:gd name="T2" fmla="*/ 88 w 88"/>
                        <a:gd name="T3" fmla="*/ 0 h 76"/>
                        <a:gd name="T4" fmla="*/ 88 w 88"/>
                        <a:gd name="T5" fmla="*/ 76 h 76"/>
                        <a:gd name="T6" fmla="*/ 0 w 88"/>
                        <a:gd name="T7" fmla="*/ 76 h 76"/>
                      </a:gdLst>
                      <a:ahLst/>
                      <a:cxnLst>
                        <a:cxn ang="0">
                          <a:pos x="T0" y="T1"/>
                        </a:cxn>
                        <a:cxn ang="0">
                          <a:pos x="T2" y="T3"/>
                        </a:cxn>
                        <a:cxn ang="0">
                          <a:pos x="T4" y="T5"/>
                        </a:cxn>
                        <a:cxn ang="0">
                          <a:pos x="T6" y="T7"/>
                        </a:cxn>
                      </a:cxnLst>
                      <a:rect l="0" t="0" r="r" b="b"/>
                      <a:pathLst>
                        <a:path w="88" h="76">
                          <a:moveTo>
                            <a:pt x="0" y="76"/>
                          </a:moveTo>
                          <a:cubicBezTo>
                            <a:pt x="0" y="28"/>
                            <a:pt x="40" y="0"/>
                            <a:pt x="88" y="0"/>
                          </a:cubicBezTo>
                          <a:cubicBezTo>
                            <a:pt x="88" y="76"/>
                            <a:pt x="88" y="76"/>
                            <a:pt x="88" y="76"/>
                          </a:cubicBezTo>
                          <a:lnTo>
                            <a:pt x="0" y="76"/>
                          </a:lnTo>
                          <a:close/>
                        </a:path>
                      </a:pathLst>
                    </a:custGeom>
                    <a:solidFill>
                      <a:srgbClr val="41C1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Oval 95">
                      <a:extLst>
                        <a:ext uri="{FF2B5EF4-FFF2-40B4-BE49-F238E27FC236}">
                          <a16:creationId xmlns:a16="http://schemas.microsoft.com/office/drawing/2014/main" id="{676F73AD-B674-441F-920C-F2B4B5104A7F}"/>
                        </a:ext>
                      </a:extLst>
                    </p:cNvPr>
                    <p:cNvSpPr>
                      <a:spLocks noChangeArrowheads="1"/>
                    </p:cNvSpPr>
                    <p:nvPr/>
                  </p:nvSpPr>
                  <p:spPr bwMode="auto">
                    <a:xfrm>
                      <a:off x="6651626" y="3970338"/>
                      <a:ext cx="119063" cy="120650"/>
                    </a:xfrm>
                    <a:prstGeom prst="ellipse">
                      <a:avLst/>
                    </a:prstGeom>
                    <a:solidFill>
                      <a:srgbClr val="FFB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96">
                      <a:extLst>
                        <a:ext uri="{FF2B5EF4-FFF2-40B4-BE49-F238E27FC236}">
                          <a16:creationId xmlns:a16="http://schemas.microsoft.com/office/drawing/2014/main" id="{820B9F6E-1C54-45AD-B932-4580917D6D78}"/>
                        </a:ext>
                      </a:extLst>
                    </p:cNvPr>
                    <p:cNvSpPr>
                      <a:spLocks/>
                    </p:cNvSpPr>
                    <p:nvPr/>
                  </p:nvSpPr>
                  <p:spPr bwMode="auto">
                    <a:xfrm>
                      <a:off x="6410326" y="4135438"/>
                      <a:ext cx="841375" cy="466725"/>
                    </a:xfrm>
                    <a:custGeom>
                      <a:avLst/>
                      <a:gdLst>
                        <a:gd name="T0" fmla="*/ 224 w 224"/>
                        <a:gd name="T1" fmla="*/ 116 h 124"/>
                        <a:gd name="T2" fmla="*/ 216 w 224"/>
                        <a:gd name="T3" fmla="*/ 124 h 124"/>
                        <a:gd name="T4" fmla="*/ 8 w 224"/>
                        <a:gd name="T5" fmla="*/ 124 h 124"/>
                        <a:gd name="T6" fmla="*/ 0 w 224"/>
                        <a:gd name="T7" fmla="*/ 116 h 124"/>
                        <a:gd name="T8" fmla="*/ 0 w 224"/>
                        <a:gd name="T9" fmla="*/ 0 h 124"/>
                        <a:gd name="T10" fmla="*/ 8 w 224"/>
                        <a:gd name="T11" fmla="*/ 0 h 124"/>
                        <a:gd name="T12" fmla="*/ 108 w 224"/>
                        <a:gd name="T13" fmla="*/ 64 h 124"/>
                        <a:gd name="T14" fmla="*/ 116 w 224"/>
                        <a:gd name="T15" fmla="*/ 64 h 124"/>
                        <a:gd name="T16" fmla="*/ 217 w 224"/>
                        <a:gd name="T17" fmla="*/ 0 h 124"/>
                        <a:gd name="T18" fmla="*/ 224 w 224"/>
                        <a:gd name="T19" fmla="*/ 0 h 124"/>
                        <a:gd name="T20" fmla="*/ 224 w 224"/>
                        <a:gd name="T21" fmla="*/ 11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124">
                          <a:moveTo>
                            <a:pt x="224" y="116"/>
                          </a:moveTo>
                          <a:cubicBezTo>
                            <a:pt x="224" y="120"/>
                            <a:pt x="220" y="124"/>
                            <a:pt x="216" y="124"/>
                          </a:cubicBezTo>
                          <a:cubicBezTo>
                            <a:pt x="8" y="124"/>
                            <a:pt x="8" y="124"/>
                            <a:pt x="8" y="124"/>
                          </a:cubicBezTo>
                          <a:cubicBezTo>
                            <a:pt x="4" y="124"/>
                            <a:pt x="0" y="120"/>
                            <a:pt x="0" y="116"/>
                          </a:cubicBezTo>
                          <a:cubicBezTo>
                            <a:pt x="0" y="0"/>
                            <a:pt x="0" y="0"/>
                            <a:pt x="0" y="0"/>
                          </a:cubicBezTo>
                          <a:cubicBezTo>
                            <a:pt x="8" y="0"/>
                            <a:pt x="8" y="0"/>
                            <a:pt x="8" y="0"/>
                          </a:cubicBezTo>
                          <a:cubicBezTo>
                            <a:pt x="108" y="64"/>
                            <a:pt x="108" y="64"/>
                            <a:pt x="108" y="64"/>
                          </a:cubicBezTo>
                          <a:cubicBezTo>
                            <a:pt x="116" y="64"/>
                            <a:pt x="116" y="64"/>
                            <a:pt x="116" y="64"/>
                          </a:cubicBezTo>
                          <a:cubicBezTo>
                            <a:pt x="217" y="0"/>
                            <a:pt x="217" y="0"/>
                            <a:pt x="217" y="0"/>
                          </a:cubicBezTo>
                          <a:cubicBezTo>
                            <a:pt x="224" y="0"/>
                            <a:pt x="224" y="0"/>
                            <a:pt x="224" y="0"/>
                          </a:cubicBezTo>
                          <a:lnTo>
                            <a:pt x="224" y="116"/>
                          </a:lnTo>
                          <a:close/>
                        </a:path>
                      </a:pathLst>
                    </a:custGeom>
                    <a:solidFill>
                      <a:srgbClr val="FFB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79" name="矩形 78">
                  <a:extLst>
                    <a:ext uri="{FF2B5EF4-FFF2-40B4-BE49-F238E27FC236}">
                      <a16:creationId xmlns:a16="http://schemas.microsoft.com/office/drawing/2014/main" id="{D28185E3-B690-4F5C-A748-E564B95EBC44}"/>
                    </a:ext>
                  </a:extLst>
                </p:cNvPr>
                <p:cNvSpPr/>
                <p:nvPr/>
              </p:nvSpPr>
              <p:spPr>
                <a:xfrm>
                  <a:off x="6951421" y="940265"/>
                  <a:ext cx="902811" cy="307777"/>
                </a:xfrm>
                <a:prstGeom prst="rect">
                  <a:avLst/>
                </a:prstGeom>
                <a:noFill/>
                <a:ln>
                  <a:noFill/>
                </a:ln>
              </p:spPr>
              <p:txBody>
                <a:bodyPr wrap="none">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商业间谍</a:t>
                  </a:r>
                </a:p>
              </p:txBody>
            </p:sp>
          </p:grpSp>
        </p:grpSp>
        <p:sp>
          <p:nvSpPr>
            <p:cNvPr id="68" name="文本框 67">
              <a:extLst>
                <a:ext uri="{FF2B5EF4-FFF2-40B4-BE49-F238E27FC236}">
                  <a16:creationId xmlns:a16="http://schemas.microsoft.com/office/drawing/2014/main" id="{A1018BE2-3D72-480D-B266-16D187BDB414}"/>
                </a:ext>
              </a:extLst>
            </p:cNvPr>
            <p:cNvSpPr txBox="1"/>
            <p:nvPr/>
          </p:nvSpPr>
          <p:spPr>
            <a:xfrm>
              <a:off x="796413" y="1524548"/>
              <a:ext cx="5573052" cy="369332"/>
            </a:xfrm>
            <a:prstGeom prst="rect">
              <a:avLst/>
            </a:prstGeom>
            <a:noFill/>
          </p:spPr>
          <p:txBody>
            <a:bodyPr wrap="square" rtlCol="0">
              <a:spAutoFit/>
            </a:bodyPr>
            <a:lstStyle/>
            <a:p>
              <a:pPr algn="ctr"/>
              <a:r>
                <a:rPr lang="zh-CN" altLang="en-US" dirty="0">
                  <a:latin typeface="+mj-ea"/>
                  <a:ea typeface="+mj-ea"/>
                </a:rPr>
                <a:t>传统泄密方式</a:t>
              </a:r>
            </a:p>
          </p:txBody>
        </p:sp>
        <p:sp>
          <p:nvSpPr>
            <p:cNvPr id="69" name="矩形 68">
              <a:extLst>
                <a:ext uri="{FF2B5EF4-FFF2-40B4-BE49-F238E27FC236}">
                  <a16:creationId xmlns:a16="http://schemas.microsoft.com/office/drawing/2014/main" id="{5BEBCB65-823A-4BCB-88C2-6E9940162585}"/>
                </a:ext>
              </a:extLst>
            </p:cNvPr>
            <p:cNvSpPr/>
            <p:nvPr/>
          </p:nvSpPr>
          <p:spPr>
            <a:xfrm>
              <a:off x="796413" y="1495451"/>
              <a:ext cx="5573052" cy="1996137"/>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文本框 69">
              <a:extLst>
                <a:ext uri="{FF2B5EF4-FFF2-40B4-BE49-F238E27FC236}">
                  <a16:creationId xmlns:a16="http://schemas.microsoft.com/office/drawing/2014/main" id="{A7B8FE69-122B-4080-B405-E03EF309819F}"/>
                </a:ext>
              </a:extLst>
            </p:cNvPr>
            <p:cNvSpPr txBox="1"/>
            <p:nvPr/>
          </p:nvSpPr>
          <p:spPr>
            <a:xfrm>
              <a:off x="5416196" y="1636271"/>
              <a:ext cx="877163" cy="923330"/>
            </a:xfrm>
            <a:prstGeom prst="rect">
              <a:avLst/>
            </a:prstGeom>
            <a:solidFill>
              <a:srgbClr val="404040">
                <a:alpha val="40000"/>
              </a:srgbClr>
            </a:solidFill>
            <a:ln>
              <a:noFill/>
            </a:ln>
          </p:spPr>
          <p:txBody>
            <a:bodyPr wrap="none" rtlCol="0">
              <a:spAutoFit/>
            </a:bodyPr>
            <a:lstStyle/>
            <a:p>
              <a:r>
                <a:rPr lang="zh-CN" altLang="en-US" b="1" dirty="0">
                  <a:solidFill>
                    <a:schemeClr val="accent6">
                      <a:lumMod val="60000"/>
                      <a:lumOff val="40000"/>
                    </a:schemeClr>
                  </a:solidFill>
                  <a:latin typeface="+mj-ea"/>
                  <a:ea typeface="+mj-ea"/>
                </a:rPr>
                <a:t>易监控</a:t>
              </a:r>
              <a:endParaRPr lang="en-US" altLang="zh-CN" b="1" dirty="0">
                <a:solidFill>
                  <a:schemeClr val="accent6">
                    <a:lumMod val="60000"/>
                    <a:lumOff val="40000"/>
                  </a:schemeClr>
                </a:solidFill>
                <a:latin typeface="+mj-ea"/>
                <a:ea typeface="+mj-ea"/>
              </a:endParaRPr>
            </a:p>
            <a:p>
              <a:r>
                <a:rPr lang="zh-CN" altLang="en-US" b="1" dirty="0">
                  <a:solidFill>
                    <a:schemeClr val="accent6">
                      <a:lumMod val="60000"/>
                      <a:lumOff val="40000"/>
                    </a:schemeClr>
                  </a:solidFill>
                  <a:latin typeface="+mj-ea"/>
                  <a:ea typeface="+mj-ea"/>
                </a:rPr>
                <a:t>易预防</a:t>
              </a:r>
              <a:endParaRPr lang="en-US" altLang="zh-CN" b="1" dirty="0">
                <a:solidFill>
                  <a:schemeClr val="accent6">
                    <a:lumMod val="60000"/>
                    <a:lumOff val="40000"/>
                  </a:schemeClr>
                </a:solidFill>
                <a:latin typeface="+mj-ea"/>
                <a:ea typeface="+mj-ea"/>
              </a:endParaRPr>
            </a:p>
            <a:p>
              <a:r>
                <a:rPr lang="zh-CN" altLang="en-US" b="1" dirty="0">
                  <a:solidFill>
                    <a:schemeClr val="accent6">
                      <a:lumMod val="60000"/>
                      <a:lumOff val="40000"/>
                    </a:schemeClr>
                  </a:solidFill>
                  <a:latin typeface="+mj-ea"/>
                  <a:ea typeface="+mj-ea"/>
                </a:rPr>
                <a:t>易溯源</a:t>
              </a:r>
            </a:p>
          </p:txBody>
        </p:sp>
      </p:grpSp>
      <p:sp>
        <p:nvSpPr>
          <p:cNvPr id="141" name="文本框 140">
            <a:extLst>
              <a:ext uri="{FF2B5EF4-FFF2-40B4-BE49-F238E27FC236}">
                <a16:creationId xmlns:a16="http://schemas.microsoft.com/office/drawing/2014/main" id="{D7FEC3E7-51EB-48F4-B19C-4E84A5A8EA5B}"/>
              </a:ext>
            </a:extLst>
          </p:cNvPr>
          <p:cNvSpPr txBox="1"/>
          <p:nvPr/>
        </p:nvSpPr>
        <p:spPr>
          <a:xfrm>
            <a:off x="6859056" y="2695427"/>
            <a:ext cx="4480146" cy="2492974"/>
          </a:xfrm>
          <a:prstGeom prst="rect">
            <a:avLst/>
          </a:prstGeom>
          <a:noFill/>
        </p:spPr>
        <p:txBody>
          <a:bodyPr wrap="square" lIns="91424" tIns="45712" rIns="91424" bIns="45712" rtlCol="0">
            <a:spAutoFit/>
          </a:bodyPr>
          <a:lstStyle/>
          <a:p>
            <a:pPr algn="just">
              <a:lnSpc>
                <a:spcPct val="130000"/>
              </a:lnSpc>
            </a:pPr>
            <a:r>
              <a:rPr lang="zh-CN" altLang="en-US" sz="2000" dirty="0">
                <a:latin typeface="楷体" panose="02010609060101010101" pitchFamily="49" charset="-122"/>
                <a:ea typeface="楷体" panose="02010609060101010101" pitchFamily="49" charset="-122"/>
              </a:rPr>
              <a:t>随着智能设备的小型化和普及化，文本内容越来越容易被窃取和滥用。使用</a:t>
            </a:r>
            <a:r>
              <a:rPr lang="zh-CN" altLang="en-US" sz="2000" b="1" dirty="0">
                <a:solidFill>
                  <a:srgbClr val="1C4885"/>
                </a:solidFill>
                <a:latin typeface="楷体" panose="02010609060101010101" pitchFamily="49" charset="-122"/>
                <a:ea typeface="楷体" panose="02010609060101010101" pitchFamily="49" charset="-122"/>
              </a:rPr>
              <a:t>手机相机、</a:t>
            </a:r>
            <a:r>
              <a:rPr lang="en-US" altLang="zh-CN" sz="2000" b="1" dirty="0">
                <a:solidFill>
                  <a:srgbClr val="1C4885"/>
                </a:solidFill>
                <a:latin typeface="楷体" panose="02010609060101010101" pitchFamily="49" charset="-122"/>
                <a:ea typeface="楷体" panose="02010609060101010101" pitchFamily="49" charset="-122"/>
              </a:rPr>
              <a:t>OCR</a:t>
            </a:r>
            <a:r>
              <a:rPr lang="zh-CN" altLang="en-US" sz="2000" dirty="0">
                <a:latin typeface="楷体" panose="02010609060101010101" pitchFamily="49" charset="-122"/>
                <a:ea typeface="楷体" panose="02010609060101010101" pitchFamily="49" charset="-122"/>
              </a:rPr>
              <a:t>等方式快速记录文本内容已逐渐成为更快捷，更高效的手段。但是这种便捷带来的信息泄露问题却往往</a:t>
            </a:r>
            <a:r>
              <a:rPr lang="zh-CN" altLang="en-US" sz="2000" b="1" dirty="0">
                <a:solidFill>
                  <a:srgbClr val="1C4885"/>
                </a:solidFill>
                <a:latin typeface="楷体" panose="02010609060101010101" pitchFamily="49" charset="-122"/>
                <a:ea typeface="楷体" panose="02010609060101010101" pitchFamily="49" charset="-122"/>
              </a:rPr>
              <a:t>难监控，难预防，难追责</a:t>
            </a:r>
            <a:r>
              <a:rPr lang="zh-CN" altLang="en-US" sz="2000" dirty="0">
                <a:solidFill>
                  <a:schemeClr val="bg1">
                    <a:lumMod val="65000"/>
                  </a:schemeClr>
                </a:solidFill>
                <a:latin typeface="楷体" panose="02010609060101010101" pitchFamily="49" charset="-122"/>
                <a:ea typeface="楷体" panose="02010609060101010101" pitchFamily="49" charset="-122"/>
              </a:rPr>
              <a:t>。</a:t>
            </a:r>
            <a:endParaRPr kumimoji="1" lang="en-US" altLang="zh-CN" sz="2000" dirty="0">
              <a:solidFill>
                <a:schemeClr val="bg1">
                  <a:lumMod val="65000"/>
                </a:schemeClr>
              </a:solidFill>
              <a:latin typeface="楷体" panose="02010609060101010101" pitchFamily="49" charset="-122"/>
              <a:ea typeface="楷体" panose="02010609060101010101" pitchFamily="49" charset="-122"/>
              <a:cs typeface="Arial"/>
            </a:endParaRPr>
          </a:p>
        </p:txBody>
      </p:sp>
      <p:pic>
        <p:nvPicPr>
          <p:cNvPr id="142" name="图片 141">
            <a:extLst>
              <a:ext uri="{FF2B5EF4-FFF2-40B4-BE49-F238E27FC236}">
                <a16:creationId xmlns:a16="http://schemas.microsoft.com/office/drawing/2014/main" id="{F2C989C0-33A0-41A9-8FE9-DC8E8B7250B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74577" y="4828196"/>
            <a:ext cx="413886" cy="413886"/>
          </a:xfrm>
          <a:prstGeom prst="rect">
            <a:avLst/>
          </a:prstGeom>
        </p:spPr>
      </p:pic>
    </p:spTree>
    <p:extLst>
      <p:ext uri="{BB962C8B-B14F-4D97-AF65-F5344CB8AC3E}">
        <p14:creationId xmlns:p14="http://schemas.microsoft.com/office/powerpoint/2010/main" val="2455873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10CAF73B-AA21-4CB3-847C-FE2C5CBDD59E}"/>
              </a:ext>
            </a:extLst>
          </p:cNvPr>
          <p:cNvSpPr/>
          <p:nvPr/>
        </p:nvSpPr>
        <p:spPr>
          <a:xfrm>
            <a:off x="8486260" y="2112531"/>
            <a:ext cx="2089974" cy="1989693"/>
          </a:xfrm>
          <a:prstGeom prst="ellipse">
            <a:avLst/>
          </a:prstGeom>
          <a:solidFill>
            <a:schemeClr val="accent2">
              <a:lumMod val="60000"/>
              <a:lumOff val="40000"/>
              <a:alpha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AD69A075-4E09-4277-A42D-A252FCDF623D}"/>
              </a:ext>
            </a:extLst>
          </p:cNvPr>
          <p:cNvSpPr/>
          <p:nvPr/>
        </p:nvSpPr>
        <p:spPr>
          <a:xfrm>
            <a:off x="9663307" y="2112531"/>
            <a:ext cx="2089974" cy="1989693"/>
          </a:xfrm>
          <a:prstGeom prst="ellipse">
            <a:avLst/>
          </a:prstGeom>
          <a:solidFill>
            <a:schemeClr val="accent6">
              <a:lumMod val="60000"/>
              <a:lumOff val="40000"/>
              <a:alpha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流程图: 手动输入 5">
            <a:extLst>
              <a:ext uri="{FF2B5EF4-FFF2-40B4-BE49-F238E27FC236}">
                <a16:creationId xmlns:a16="http://schemas.microsoft.com/office/drawing/2014/main" id="{5C90593D-6282-4FF6-965C-6F6164495B55}"/>
              </a:ext>
            </a:extLst>
          </p:cNvPr>
          <p:cNvSpPr/>
          <p:nvPr/>
        </p:nvSpPr>
        <p:spPr>
          <a:xfrm rot="5400000">
            <a:off x="1201125" y="-794001"/>
            <a:ext cx="591950" cy="299804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6" name="文本框 5">
            <a:extLst>
              <a:ext uri="{FF2B5EF4-FFF2-40B4-BE49-F238E27FC236}">
                <a16:creationId xmlns:a16="http://schemas.microsoft.com/office/drawing/2014/main" id="{4005263E-AD59-4DE7-AED1-4C02611C81D9}"/>
              </a:ext>
            </a:extLst>
          </p:cNvPr>
          <p:cNvSpPr txBox="1"/>
          <p:nvPr/>
        </p:nvSpPr>
        <p:spPr>
          <a:xfrm>
            <a:off x="458993" y="464295"/>
            <a:ext cx="2324735"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研究意义</a:t>
            </a:r>
          </a:p>
        </p:txBody>
      </p:sp>
      <p:sp>
        <p:nvSpPr>
          <p:cNvPr id="7" name="内容占位符 2">
            <a:extLst>
              <a:ext uri="{FF2B5EF4-FFF2-40B4-BE49-F238E27FC236}">
                <a16:creationId xmlns:a16="http://schemas.microsoft.com/office/drawing/2014/main" id="{5F73714F-5A3B-43B3-8347-4308B784E2DD}"/>
              </a:ext>
            </a:extLst>
          </p:cNvPr>
          <p:cNvSpPr txBox="1">
            <a:spLocks/>
          </p:cNvSpPr>
          <p:nvPr/>
        </p:nvSpPr>
        <p:spPr>
          <a:xfrm>
            <a:off x="925748" y="1413488"/>
            <a:ext cx="7300453" cy="14602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gn="just" fontAlgn="base">
              <a:lnSpc>
                <a:spcPct val="150000"/>
              </a:lnSpc>
              <a:buFont typeface="Wingdings" panose="05000000000000000000" pitchFamily="2" charset="2"/>
              <a:buChar char="Ø"/>
            </a:pPr>
            <a:r>
              <a:rPr lang="zh-CN" altLang="en-US" sz="2000" b="1" dirty="0">
                <a:solidFill>
                  <a:srgbClr val="314371"/>
                </a:solidFill>
                <a:latin typeface="微软雅黑" panose="020B0503020204020204" pitchFamily="34" charset="-122"/>
                <a:ea typeface="微软雅黑" panose="020B0503020204020204" pitchFamily="34" charset="-122"/>
                <a:cs typeface="Arial"/>
              </a:rPr>
              <a:t>保护深度模型版权是人工智能产业发展的刚性需求</a:t>
            </a:r>
            <a:endParaRPr lang="en-US" altLang="zh-CN" sz="2000" b="1" dirty="0">
              <a:solidFill>
                <a:srgbClr val="314371"/>
              </a:solidFill>
              <a:latin typeface="微软雅黑" panose="020B0503020204020204" pitchFamily="34" charset="-122"/>
              <a:ea typeface="微软雅黑" panose="020B0503020204020204" pitchFamily="34" charset="-122"/>
              <a:cs typeface="Arial"/>
            </a:endParaRPr>
          </a:p>
          <a:p>
            <a:pPr marL="0" lvl="1" indent="457200" algn="just" fontAlgn="base">
              <a:lnSpc>
                <a:spcPct val="150000"/>
              </a:lnSpc>
              <a:buFont typeface="Arial" panose="020B0604020202020204" pitchFamily="34" charset="0"/>
              <a:buNone/>
            </a:pPr>
            <a:r>
              <a:rPr lang="zh-CN" altLang="en-US" sz="2000" dirty="0">
                <a:latin typeface="楷体" panose="02010609060101010101" pitchFamily="49" charset="-122"/>
                <a:ea typeface="楷体" panose="02010609060101010101" pitchFamily="49" charset="-122"/>
                <a:cs typeface="Arial"/>
              </a:rPr>
              <a:t>满足</a:t>
            </a:r>
            <a:r>
              <a:rPr lang="zh-CN" altLang="en-US" sz="2000" b="1" dirty="0">
                <a:solidFill>
                  <a:srgbClr val="C00000"/>
                </a:solidFill>
                <a:latin typeface="楷体" panose="02010609060101010101" pitchFamily="49" charset="-122"/>
                <a:ea typeface="楷体" panose="02010609060101010101" pitchFamily="49" charset="-122"/>
                <a:cs typeface="Arial"/>
              </a:rPr>
              <a:t>人工智能</a:t>
            </a:r>
            <a:r>
              <a:rPr lang="zh-CN" altLang="en-US" sz="2000" dirty="0">
                <a:latin typeface="楷体" panose="02010609060101010101" pitchFamily="49" charset="-122"/>
                <a:ea typeface="楷体" panose="02010609060101010101" pitchFamily="49" charset="-122"/>
                <a:cs typeface="Arial"/>
              </a:rPr>
              <a:t>产业对反侵权方面的业务需求，加强对公司核心数据及技术的保护，为人工智能产业发展提供坚实后盾；</a:t>
            </a:r>
            <a:endParaRPr lang="en-US" altLang="zh-CN" sz="2000" dirty="0">
              <a:latin typeface="楷体" panose="02010609060101010101" pitchFamily="49" charset="-122"/>
              <a:ea typeface="楷体" panose="02010609060101010101" pitchFamily="49" charset="-122"/>
              <a:cs typeface="Arial"/>
            </a:endParaRPr>
          </a:p>
          <a:p>
            <a:pPr marL="0" lvl="1" indent="0" algn="just" fontAlgn="base">
              <a:lnSpc>
                <a:spcPct val="150000"/>
              </a:lnSpc>
              <a:buFont typeface="Arial" panose="020B0604020202020204" pitchFamily="34" charset="0"/>
              <a:buNone/>
            </a:pPr>
            <a:endParaRPr lang="en-US" altLang="zh-CN" sz="1800" dirty="0">
              <a:solidFill>
                <a:srgbClr val="314371"/>
              </a:solidFill>
              <a:latin typeface="微软雅黑" panose="020B0503020204020204" pitchFamily="34" charset="-122"/>
              <a:ea typeface="微软雅黑" panose="020B0503020204020204" pitchFamily="34" charset="-122"/>
              <a:cs typeface="Arial"/>
            </a:endParaRPr>
          </a:p>
        </p:txBody>
      </p:sp>
      <p:sp>
        <p:nvSpPr>
          <p:cNvPr id="8" name="文本框 7">
            <a:extLst>
              <a:ext uri="{FF2B5EF4-FFF2-40B4-BE49-F238E27FC236}">
                <a16:creationId xmlns:a16="http://schemas.microsoft.com/office/drawing/2014/main" id="{A0C193B3-0F36-452F-B9F7-25D1F5596F7C}"/>
              </a:ext>
            </a:extLst>
          </p:cNvPr>
          <p:cNvSpPr txBox="1"/>
          <p:nvPr/>
        </p:nvSpPr>
        <p:spPr>
          <a:xfrm>
            <a:off x="925748" y="2983729"/>
            <a:ext cx="7300453" cy="2282356"/>
          </a:xfrm>
          <a:prstGeom prst="rect">
            <a:avLst/>
          </a:prstGeom>
          <a:noFill/>
        </p:spPr>
        <p:txBody>
          <a:bodyPr wrap="square">
            <a:spAutoFit/>
          </a:bodyPr>
          <a:lstStyle/>
          <a:p>
            <a:pPr marL="0" lvl="1" indent="0" algn="just" fontAlgn="base">
              <a:lnSpc>
                <a:spcPct val="150000"/>
              </a:lnSpc>
              <a:buNone/>
            </a:pPr>
            <a:endParaRPr lang="en-US" altLang="zh-CN" sz="1800" dirty="0">
              <a:solidFill>
                <a:srgbClr val="314371"/>
              </a:solidFill>
              <a:latin typeface="微软雅黑" panose="020B0503020204020204" pitchFamily="34" charset="-122"/>
              <a:ea typeface="微软雅黑" panose="020B0503020204020204" pitchFamily="34" charset="-122"/>
              <a:cs typeface="Arial"/>
            </a:endParaRPr>
          </a:p>
          <a:p>
            <a:pPr marL="342900" lvl="1" indent="-342900" algn="just" fontAlgn="base">
              <a:lnSpc>
                <a:spcPct val="150000"/>
              </a:lnSpc>
              <a:buFont typeface="Wingdings" panose="05000000000000000000" pitchFamily="2" charset="2"/>
              <a:buChar char="Ø"/>
            </a:pPr>
            <a:r>
              <a:rPr lang="zh-CN" altLang="en-US" sz="2000" b="1" dirty="0">
                <a:solidFill>
                  <a:srgbClr val="314371"/>
                </a:solidFill>
                <a:latin typeface="微软雅黑" panose="020B0503020204020204" pitchFamily="34" charset="-122"/>
                <a:ea typeface="微软雅黑" panose="020B0503020204020204" pitchFamily="34" charset="-122"/>
                <a:cs typeface="Arial"/>
              </a:rPr>
              <a:t>保护深度模型版权是创新强国战略的新型需求</a:t>
            </a:r>
            <a:endParaRPr lang="en-US" altLang="zh-CN" sz="2000" b="1" dirty="0">
              <a:solidFill>
                <a:srgbClr val="314371"/>
              </a:solidFill>
              <a:latin typeface="微软雅黑" panose="020B0503020204020204" pitchFamily="34" charset="-122"/>
              <a:ea typeface="微软雅黑" panose="020B0503020204020204" pitchFamily="34" charset="-122"/>
              <a:cs typeface="Arial"/>
            </a:endParaRPr>
          </a:p>
          <a:p>
            <a:pPr marL="0" lvl="1" indent="457200" algn="just" fontAlgn="base">
              <a:lnSpc>
                <a:spcPct val="150000"/>
              </a:lnSpc>
              <a:buNone/>
            </a:pPr>
            <a:r>
              <a:rPr lang="zh-CN" altLang="en-US" sz="2000" dirty="0">
                <a:latin typeface="楷体" panose="02010609060101010101" pitchFamily="49" charset="-122"/>
                <a:ea typeface="楷体" panose="02010609060101010101" pitchFamily="49" charset="-122"/>
                <a:cs typeface="Arial"/>
              </a:rPr>
              <a:t>使得</a:t>
            </a:r>
            <a:r>
              <a:rPr lang="zh-CN" altLang="en-US" sz="2000" b="1" dirty="0">
                <a:solidFill>
                  <a:srgbClr val="C00000"/>
                </a:solidFill>
                <a:latin typeface="楷体" panose="02010609060101010101" pitchFamily="49" charset="-122"/>
                <a:ea typeface="楷体" panose="02010609060101010101" pitchFamily="49" charset="-122"/>
                <a:cs typeface="Arial"/>
              </a:rPr>
              <a:t>版权保护</a:t>
            </a:r>
            <a:r>
              <a:rPr lang="zh-CN" altLang="en-US" sz="2000" dirty="0">
                <a:latin typeface="楷体" panose="02010609060101010101" pitchFamily="49" charset="-122"/>
                <a:ea typeface="楷体" panose="02010609060101010101" pitchFamily="49" charset="-122"/>
                <a:cs typeface="Arial"/>
              </a:rPr>
              <a:t>需求在新兴领域得以延续，有利于建立完善的技术体系与立法执法体系，对促进科技创新良性发展</a:t>
            </a:r>
            <a:r>
              <a:rPr lang="zh-CN" altLang="zh-CN" sz="2000" dirty="0">
                <a:latin typeface="楷体" panose="02010609060101010101" pitchFamily="49" charset="-122"/>
                <a:ea typeface="楷体" panose="02010609060101010101" pitchFamily="49" charset="-122"/>
                <a:cs typeface="Arial"/>
              </a:rPr>
              <a:t>具有重要的现实意义。</a:t>
            </a:r>
            <a:endParaRPr lang="zh-CN" altLang="en-US" sz="2000" dirty="0">
              <a:latin typeface="楷体" panose="02010609060101010101" pitchFamily="49" charset="-122"/>
              <a:ea typeface="楷体" panose="02010609060101010101" pitchFamily="49" charset="-122"/>
              <a:cs typeface="Arial"/>
            </a:endParaRPr>
          </a:p>
        </p:txBody>
      </p:sp>
      <p:sp>
        <p:nvSpPr>
          <p:cNvPr id="9" name="文本框 8">
            <a:extLst>
              <a:ext uri="{FF2B5EF4-FFF2-40B4-BE49-F238E27FC236}">
                <a16:creationId xmlns:a16="http://schemas.microsoft.com/office/drawing/2014/main" id="{77F2B57E-7813-4982-AF75-08CE32F0AC47}"/>
              </a:ext>
            </a:extLst>
          </p:cNvPr>
          <p:cNvSpPr txBox="1"/>
          <p:nvPr/>
        </p:nvSpPr>
        <p:spPr>
          <a:xfrm>
            <a:off x="8656494" y="2727833"/>
            <a:ext cx="836579" cy="830997"/>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人工</a:t>
            </a:r>
            <a:br>
              <a:rPr lang="en-US" altLang="zh-CN" sz="2400" b="1" dirty="0">
                <a:solidFill>
                  <a:srgbClr val="C00000"/>
                </a:solidFill>
                <a:latin typeface="微软雅黑" panose="020B0503020204020204" pitchFamily="34" charset="-122"/>
                <a:ea typeface="微软雅黑" panose="020B0503020204020204" pitchFamily="34" charset="-122"/>
              </a:rPr>
            </a:br>
            <a:r>
              <a:rPr lang="zh-CN" altLang="en-US" sz="2400" b="1" dirty="0">
                <a:solidFill>
                  <a:srgbClr val="C00000"/>
                </a:solidFill>
                <a:latin typeface="微软雅黑" panose="020B0503020204020204" pitchFamily="34" charset="-122"/>
                <a:ea typeface="微软雅黑" panose="020B0503020204020204" pitchFamily="34" charset="-122"/>
              </a:rPr>
              <a:t>智能</a:t>
            </a:r>
          </a:p>
        </p:txBody>
      </p:sp>
      <p:sp>
        <p:nvSpPr>
          <p:cNvPr id="10" name="文本框 9">
            <a:extLst>
              <a:ext uri="{FF2B5EF4-FFF2-40B4-BE49-F238E27FC236}">
                <a16:creationId xmlns:a16="http://schemas.microsoft.com/office/drawing/2014/main" id="{B24336D2-7B25-4746-9E4A-41C62420DD91}"/>
              </a:ext>
            </a:extLst>
          </p:cNvPr>
          <p:cNvSpPr txBox="1"/>
          <p:nvPr/>
        </p:nvSpPr>
        <p:spPr>
          <a:xfrm>
            <a:off x="10757076" y="2727832"/>
            <a:ext cx="889936" cy="830997"/>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版权</a:t>
            </a:r>
            <a:endParaRPr lang="en-US" altLang="zh-CN" sz="2400" b="1" dirty="0">
              <a:solidFill>
                <a:srgbClr val="C00000"/>
              </a:solidFill>
              <a:latin typeface="微软雅黑" panose="020B0503020204020204" pitchFamily="34" charset="-122"/>
              <a:ea typeface="微软雅黑" panose="020B0503020204020204" pitchFamily="34" charset="-122"/>
            </a:endParaRPr>
          </a:p>
          <a:p>
            <a:r>
              <a:rPr lang="zh-CN" altLang="en-US" sz="2400" b="1" dirty="0">
                <a:solidFill>
                  <a:srgbClr val="C00000"/>
                </a:solidFill>
                <a:latin typeface="微软雅黑" panose="020B0503020204020204" pitchFamily="34" charset="-122"/>
                <a:ea typeface="微软雅黑" panose="020B0503020204020204" pitchFamily="34" charset="-122"/>
              </a:rPr>
              <a:t>保护</a:t>
            </a:r>
          </a:p>
        </p:txBody>
      </p:sp>
      <p:sp>
        <p:nvSpPr>
          <p:cNvPr id="11" name="文本框 10">
            <a:extLst>
              <a:ext uri="{FF2B5EF4-FFF2-40B4-BE49-F238E27FC236}">
                <a16:creationId xmlns:a16="http://schemas.microsoft.com/office/drawing/2014/main" id="{EFBE47D0-2221-4394-A9BB-180FFAB3EAC8}"/>
              </a:ext>
            </a:extLst>
          </p:cNvPr>
          <p:cNvSpPr txBox="1"/>
          <p:nvPr/>
        </p:nvSpPr>
        <p:spPr>
          <a:xfrm>
            <a:off x="9750263" y="2727831"/>
            <a:ext cx="836579"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急需发展</a:t>
            </a:r>
          </a:p>
        </p:txBody>
      </p:sp>
    </p:spTree>
    <p:extLst>
      <p:ext uri="{BB962C8B-B14F-4D97-AF65-F5344CB8AC3E}">
        <p14:creationId xmlns:p14="http://schemas.microsoft.com/office/powerpoint/2010/main" val="9127971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鲁棒的文本生成模型水印</a:t>
            </a:r>
          </a:p>
        </p:txBody>
      </p:sp>
      <p:sp>
        <p:nvSpPr>
          <p:cNvPr id="6" name="矩形 5">
            <a:extLst>
              <a:ext uri="{FF2B5EF4-FFF2-40B4-BE49-F238E27FC236}">
                <a16:creationId xmlns:a16="http://schemas.microsoft.com/office/drawing/2014/main" id="{18681C5E-8996-478F-84C8-803EF23B5FB1}"/>
              </a:ext>
            </a:extLst>
          </p:cNvPr>
          <p:cNvSpPr/>
          <p:nvPr/>
        </p:nvSpPr>
        <p:spPr>
          <a:xfrm>
            <a:off x="875018" y="1737788"/>
            <a:ext cx="4624673" cy="3774695"/>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EF3CDB9B-62C8-48DE-B635-1D632998E4CC}"/>
              </a:ext>
            </a:extLst>
          </p:cNvPr>
          <p:cNvSpPr txBox="1"/>
          <p:nvPr/>
        </p:nvSpPr>
        <p:spPr>
          <a:xfrm>
            <a:off x="5824912" y="2378648"/>
            <a:ext cx="5354717" cy="2492974"/>
          </a:xfrm>
          <a:prstGeom prst="rect">
            <a:avLst/>
          </a:prstGeom>
          <a:noFill/>
        </p:spPr>
        <p:txBody>
          <a:bodyPr wrap="square" lIns="91424" tIns="45712" rIns="91424" bIns="45712" rtlCol="0">
            <a:spAutoFit/>
          </a:bodyPr>
          <a:lstStyle/>
          <a:p>
            <a:pPr algn="just">
              <a:lnSpc>
                <a:spcPct val="130000"/>
              </a:lnSpc>
            </a:pPr>
            <a:r>
              <a:rPr lang="zh-CN" altLang="en-US" sz="2000" dirty="0">
                <a:latin typeface="楷体" panose="02010609060101010101" pitchFamily="49" charset="-122"/>
                <a:ea typeface="楷体" panose="02010609060101010101" pitchFamily="49" charset="-122"/>
              </a:rPr>
              <a:t>此外，随着大规模预训练语言模型的发展，语言模型（如</a:t>
            </a:r>
            <a:r>
              <a:rPr lang="en-US" altLang="zh-CN" sz="2000" dirty="0">
                <a:latin typeface="楷体" panose="02010609060101010101" pitchFamily="49" charset="-122"/>
                <a:ea typeface="楷体" panose="02010609060101010101" pitchFamily="49" charset="-122"/>
              </a:rPr>
              <a:t>GPT-3</a:t>
            </a:r>
            <a:r>
              <a:rPr lang="zh-CN" altLang="en-US" sz="2000" dirty="0">
                <a:latin typeface="楷体" panose="02010609060101010101" pitchFamily="49" charset="-122"/>
                <a:ea typeface="楷体" panose="02010609060101010101" pitchFamily="49" charset="-122"/>
              </a:rPr>
              <a:t>）已经能够生成流畅且逼真的文本内容。恶意用户可以利用这些模型</a:t>
            </a:r>
            <a:r>
              <a:rPr lang="zh-CN" altLang="en-US" sz="2000" b="1" dirty="0">
                <a:solidFill>
                  <a:srgbClr val="1C4885"/>
                </a:solidFill>
                <a:latin typeface="楷体" panose="02010609060101010101" pitchFamily="49" charset="-122"/>
                <a:ea typeface="楷体" panose="02010609060101010101" pitchFamily="49" charset="-122"/>
              </a:rPr>
              <a:t>自动</a:t>
            </a:r>
            <a:r>
              <a:rPr lang="zh-CN" altLang="en-US" sz="2000" dirty="0">
                <a:latin typeface="楷体" panose="02010609060101010101" pitchFamily="49" charset="-122"/>
                <a:ea typeface="楷体" panose="02010609060101010101" pitchFamily="49" charset="-122"/>
              </a:rPr>
              <a:t>、</a:t>
            </a:r>
            <a:r>
              <a:rPr lang="zh-CN" altLang="en-US" sz="2000" b="1" dirty="0">
                <a:solidFill>
                  <a:srgbClr val="1C4885"/>
                </a:solidFill>
                <a:latin typeface="楷体" panose="02010609060101010101" pitchFamily="49" charset="-122"/>
                <a:ea typeface="楷体" panose="02010609060101010101" pitchFamily="49" charset="-122"/>
              </a:rPr>
              <a:t>大量</a:t>
            </a:r>
            <a:r>
              <a:rPr lang="zh-CN" altLang="en-US" sz="2000" dirty="0">
                <a:latin typeface="楷体" panose="02010609060101010101" pitchFamily="49" charset="-122"/>
                <a:ea typeface="楷体" panose="02010609060101010101" pitchFamily="49" charset="-122"/>
              </a:rPr>
              <a:t>地生成看起来真实可靠的虚假内容来</a:t>
            </a:r>
            <a:r>
              <a:rPr lang="zh-CN" altLang="en-US" sz="2000" b="1" dirty="0">
                <a:solidFill>
                  <a:srgbClr val="1C4885"/>
                </a:solidFill>
                <a:latin typeface="楷体" panose="02010609060101010101" pitchFamily="49" charset="-122"/>
                <a:ea typeface="楷体" panose="02010609060101010101" pitchFamily="49" charset="-122"/>
              </a:rPr>
              <a:t>误导</a:t>
            </a:r>
            <a:r>
              <a:rPr lang="zh-CN" altLang="en-US" sz="2000" dirty="0">
                <a:latin typeface="楷体" panose="02010609060101010101" pitchFamily="49" charset="-122"/>
                <a:ea typeface="楷体" panose="02010609060101010101" pitchFamily="49" charset="-122"/>
              </a:rPr>
              <a:t>大众，或者通过</a:t>
            </a:r>
            <a:r>
              <a:rPr lang="zh-CN" altLang="en-US" sz="2000" b="1" dirty="0">
                <a:solidFill>
                  <a:srgbClr val="1C4885"/>
                </a:solidFill>
                <a:latin typeface="楷体" panose="02010609060101010101" pitchFamily="49" charset="-122"/>
                <a:ea typeface="楷体" panose="02010609060101010101" pitchFamily="49" charset="-122"/>
              </a:rPr>
              <a:t>剽窃语言模型</a:t>
            </a:r>
            <a:r>
              <a:rPr lang="zh-CN" altLang="en-US" sz="2000" dirty="0">
                <a:latin typeface="楷体" panose="02010609060101010101" pitchFamily="49" charset="-122"/>
                <a:ea typeface="楷体" panose="02010609060101010101" pitchFamily="49" charset="-122"/>
              </a:rPr>
              <a:t>生成的具有商业价值的文本内容（如财报、小说）来谋取利益。</a:t>
            </a:r>
            <a:endParaRPr kumimoji="1" lang="en-US" altLang="zh-CN" sz="2000" dirty="0">
              <a:solidFill>
                <a:schemeClr val="bg1">
                  <a:lumMod val="65000"/>
                </a:schemeClr>
              </a:solidFill>
              <a:latin typeface="楷体" panose="02010609060101010101" pitchFamily="49" charset="-122"/>
              <a:ea typeface="楷体" panose="02010609060101010101" pitchFamily="49" charset="-122"/>
              <a:cs typeface="Arial"/>
            </a:endParaRPr>
          </a:p>
        </p:txBody>
      </p:sp>
      <p:pic>
        <p:nvPicPr>
          <p:cNvPr id="8" name="图片 7">
            <a:extLst>
              <a:ext uri="{FF2B5EF4-FFF2-40B4-BE49-F238E27FC236}">
                <a16:creationId xmlns:a16="http://schemas.microsoft.com/office/drawing/2014/main" id="{2A8E37A7-94AA-41F9-B30A-7E89C8521FFB}"/>
              </a:ext>
            </a:extLst>
          </p:cNvPr>
          <p:cNvPicPr>
            <a:picLocks noChangeAspect="1"/>
          </p:cNvPicPr>
          <p:nvPr/>
        </p:nvPicPr>
        <p:blipFill>
          <a:blip r:embed="rId3"/>
          <a:stretch>
            <a:fillRect/>
          </a:stretch>
        </p:blipFill>
        <p:spPr>
          <a:xfrm>
            <a:off x="901744" y="2554741"/>
            <a:ext cx="4548474" cy="1011275"/>
          </a:xfrm>
          <a:prstGeom prst="rect">
            <a:avLst/>
          </a:prstGeom>
        </p:spPr>
      </p:pic>
      <p:sp>
        <p:nvSpPr>
          <p:cNvPr id="12" name="TextBox 15">
            <a:extLst>
              <a:ext uri="{FF2B5EF4-FFF2-40B4-BE49-F238E27FC236}">
                <a16:creationId xmlns:a16="http://schemas.microsoft.com/office/drawing/2014/main" id="{FA997A23-A705-4EEC-9B1F-52A8481E5F63}"/>
              </a:ext>
            </a:extLst>
          </p:cNvPr>
          <p:cNvSpPr>
            <a:spLocks noChangeArrowheads="1"/>
          </p:cNvSpPr>
          <p:nvPr/>
        </p:nvSpPr>
        <p:spPr bwMode="auto">
          <a:xfrm>
            <a:off x="2606122" y="6065561"/>
            <a:ext cx="6916549"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defRPr/>
            </a:pPr>
            <a:r>
              <a:rPr lang="zh-CN" altLang="en-US" sz="2400" kern="0" dirty="0">
                <a:solidFill>
                  <a:srgbClr val="C00000"/>
                </a:solidFill>
                <a:latin typeface="微软雅黑" panose="020B0503020204020204" pitchFamily="34" charset="-122"/>
                <a:ea typeface="微软雅黑" panose="020B0503020204020204" pitchFamily="34" charset="-122"/>
              </a:rPr>
              <a:t>如何防止人类或</a:t>
            </a:r>
            <a:r>
              <a:rPr lang="en-US" altLang="zh-CN" sz="2400" kern="0" dirty="0">
                <a:solidFill>
                  <a:srgbClr val="C00000"/>
                </a:solidFill>
                <a:latin typeface="微软雅黑" panose="020B0503020204020204" pitchFamily="34" charset="-122"/>
                <a:ea typeface="微软雅黑" panose="020B0503020204020204" pitchFamily="34" charset="-122"/>
              </a:rPr>
              <a:t>AI</a:t>
            </a:r>
            <a:r>
              <a:rPr lang="zh-CN" altLang="en-US" sz="2400" kern="0" dirty="0">
                <a:solidFill>
                  <a:srgbClr val="C00000"/>
                </a:solidFill>
                <a:latin typeface="微软雅黑" panose="020B0503020204020204" pitchFamily="34" charset="-122"/>
                <a:ea typeface="微软雅黑" panose="020B0503020204020204" pitchFamily="34" charset="-122"/>
              </a:rPr>
              <a:t>创作的文本内容被窃取和</a:t>
            </a:r>
            <a:r>
              <a:rPr kumimoji="0" lang="zh-CN" altLang="en-US" sz="240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滥用？</a:t>
            </a:r>
            <a:endParaRPr kumimoji="0" lang="en-US" altLang="zh-CN" sz="240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3" name="图片 12">
            <a:extLst>
              <a:ext uri="{FF2B5EF4-FFF2-40B4-BE49-F238E27FC236}">
                <a16:creationId xmlns:a16="http://schemas.microsoft.com/office/drawing/2014/main" id="{E22F52F3-2F9C-492D-8841-E779E8FE021C}"/>
              </a:ext>
            </a:extLst>
          </p:cNvPr>
          <p:cNvPicPr>
            <a:picLocks noChangeAspect="1"/>
          </p:cNvPicPr>
          <p:nvPr/>
        </p:nvPicPr>
        <p:blipFill>
          <a:blip r:embed="rId4"/>
          <a:stretch>
            <a:fillRect/>
          </a:stretch>
        </p:blipFill>
        <p:spPr>
          <a:xfrm>
            <a:off x="913117" y="1785041"/>
            <a:ext cx="4548473" cy="722448"/>
          </a:xfrm>
          <a:prstGeom prst="rect">
            <a:avLst/>
          </a:prstGeom>
        </p:spPr>
      </p:pic>
      <p:pic>
        <p:nvPicPr>
          <p:cNvPr id="14" name="图片 13">
            <a:extLst>
              <a:ext uri="{FF2B5EF4-FFF2-40B4-BE49-F238E27FC236}">
                <a16:creationId xmlns:a16="http://schemas.microsoft.com/office/drawing/2014/main" id="{9419D0B4-58B7-4062-999A-26589F6C0504}"/>
              </a:ext>
            </a:extLst>
          </p:cNvPr>
          <p:cNvPicPr>
            <a:picLocks noChangeAspect="1"/>
          </p:cNvPicPr>
          <p:nvPr/>
        </p:nvPicPr>
        <p:blipFill>
          <a:blip r:embed="rId5"/>
          <a:stretch>
            <a:fillRect/>
          </a:stretch>
        </p:blipFill>
        <p:spPr>
          <a:xfrm>
            <a:off x="922641" y="3602144"/>
            <a:ext cx="4529423" cy="711448"/>
          </a:xfrm>
          <a:prstGeom prst="rect">
            <a:avLst/>
          </a:prstGeom>
        </p:spPr>
      </p:pic>
      <p:pic>
        <p:nvPicPr>
          <p:cNvPr id="15" name="图片 14">
            <a:extLst>
              <a:ext uri="{FF2B5EF4-FFF2-40B4-BE49-F238E27FC236}">
                <a16:creationId xmlns:a16="http://schemas.microsoft.com/office/drawing/2014/main" id="{DF8AAFA5-576D-4D8A-96B3-A19F6B25A680}"/>
              </a:ext>
            </a:extLst>
          </p:cNvPr>
          <p:cNvPicPr>
            <a:picLocks noChangeAspect="1"/>
          </p:cNvPicPr>
          <p:nvPr/>
        </p:nvPicPr>
        <p:blipFill>
          <a:blip r:embed="rId6"/>
          <a:stretch>
            <a:fillRect/>
          </a:stretch>
        </p:blipFill>
        <p:spPr>
          <a:xfrm>
            <a:off x="922641" y="4410559"/>
            <a:ext cx="4538949" cy="1080152"/>
          </a:xfrm>
          <a:prstGeom prst="rect">
            <a:avLst/>
          </a:prstGeom>
        </p:spPr>
      </p:pic>
      <p:cxnSp>
        <p:nvCxnSpPr>
          <p:cNvPr id="16" name="直接连接符 15">
            <a:extLst>
              <a:ext uri="{FF2B5EF4-FFF2-40B4-BE49-F238E27FC236}">
                <a16:creationId xmlns:a16="http://schemas.microsoft.com/office/drawing/2014/main" id="{E4BED321-86B9-451C-95C9-E61A52F3FF00}"/>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3DE5F5EB-1F6B-4CCE-8BFC-2DC3DD602875}"/>
              </a:ext>
            </a:extLst>
          </p:cNvPr>
          <p:cNvSpPr txBox="1"/>
          <p:nvPr/>
        </p:nvSpPr>
        <p:spPr>
          <a:xfrm>
            <a:off x="636505" y="1111324"/>
            <a:ext cx="5898301" cy="523220"/>
          </a:xfrm>
          <a:prstGeom prst="rect">
            <a:avLst/>
          </a:prstGeom>
          <a:noFill/>
        </p:spPr>
        <p:txBody>
          <a:bodyPr wrap="square" rtlCol="0">
            <a:spAutoFit/>
          </a:bodyPr>
          <a:lstStyle/>
          <a:p>
            <a:pPr algn="ctr"/>
            <a:r>
              <a:rPr lang="zh-CN" altLang="en-US" sz="2800" dirty="0">
                <a:solidFill>
                  <a:schemeClr val="tx1">
                    <a:lumMod val="85000"/>
                    <a:lumOff val="15000"/>
                  </a:schemeClr>
                </a:solidFill>
                <a:latin typeface="FZZhengHeiS-DB-GB" panose="02000000000000000000" pitchFamily="2" charset="0"/>
                <a:ea typeface="FZZhengHeiS-DB-GB" panose="02000000000000000000" pitchFamily="2" charset="0"/>
              </a:rPr>
              <a:t>研究背景</a:t>
            </a:r>
            <a:r>
              <a:rPr lang="en-US" altLang="zh-CN" sz="2800" dirty="0">
                <a:solidFill>
                  <a:schemeClr val="tx1">
                    <a:lumMod val="85000"/>
                    <a:lumOff val="15000"/>
                  </a:schemeClr>
                </a:solidFill>
                <a:latin typeface="FZZhengHeiS-DB-GB" panose="02000000000000000000" pitchFamily="2" charset="0"/>
                <a:ea typeface="FZZhengHeiS-DB-GB" panose="02000000000000000000" pitchFamily="2" charset="0"/>
              </a:rPr>
              <a:t>-AI</a:t>
            </a:r>
            <a:r>
              <a:rPr lang="zh-CN" altLang="en-US" sz="2800" dirty="0">
                <a:solidFill>
                  <a:schemeClr val="tx1">
                    <a:lumMod val="85000"/>
                    <a:lumOff val="15000"/>
                  </a:schemeClr>
                </a:solidFill>
                <a:latin typeface="FZZhengHeiS-DB-GB" panose="02000000000000000000" pitchFamily="2" charset="0"/>
                <a:ea typeface="FZZhengHeiS-DB-GB" panose="02000000000000000000" pitchFamily="2" charset="0"/>
              </a:rPr>
              <a:t>生成的文本内容被滥用</a:t>
            </a:r>
          </a:p>
        </p:txBody>
      </p:sp>
    </p:spTree>
    <p:extLst>
      <p:ext uri="{BB962C8B-B14F-4D97-AF65-F5344CB8AC3E}">
        <p14:creationId xmlns:p14="http://schemas.microsoft.com/office/powerpoint/2010/main" val="53316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鲁棒的文本生成模型水印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8E7D0C5C-F07A-4210-A1D7-4DCB4F5C2668}"/>
              </a:ext>
            </a:extLst>
          </p:cNvPr>
          <p:cNvSpPr txBox="1"/>
          <p:nvPr/>
        </p:nvSpPr>
        <p:spPr>
          <a:xfrm>
            <a:off x="796412" y="1189636"/>
            <a:ext cx="5070987" cy="523220"/>
          </a:xfrm>
          <a:prstGeom prst="rect">
            <a:avLst/>
          </a:prstGeom>
          <a:noFill/>
        </p:spPr>
        <p:txBody>
          <a:bodyPr wrap="square" rtlCol="0">
            <a:spAutoFit/>
          </a:bodyPr>
          <a:lstStyle/>
          <a:p>
            <a:pPr algn="ctr"/>
            <a:r>
              <a:rPr lang="zh-CN" altLang="en-US" sz="2800" dirty="0">
                <a:solidFill>
                  <a:schemeClr val="tx1">
                    <a:lumMod val="85000"/>
                    <a:lumOff val="15000"/>
                  </a:schemeClr>
                </a:solidFill>
                <a:latin typeface="FZZhengHeiS-DB-GB" panose="02000000000000000000" pitchFamily="2" charset="0"/>
                <a:ea typeface="FZZhengHeiS-DB-GB" panose="02000000000000000000" pitchFamily="2" charset="0"/>
              </a:rPr>
              <a:t>研究背景</a:t>
            </a:r>
            <a:r>
              <a:rPr lang="en-US" altLang="zh-CN" sz="2800" dirty="0">
                <a:solidFill>
                  <a:schemeClr val="tx1">
                    <a:lumMod val="85000"/>
                    <a:lumOff val="15000"/>
                  </a:schemeClr>
                </a:solidFill>
                <a:latin typeface="FZZhengHeiS-DB-GB" panose="02000000000000000000" pitchFamily="2" charset="0"/>
                <a:ea typeface="FZZhengHeiS-DB-GB" panose="02000000000000000000" pitchFamily="2" charset="0"/>
              </a:rPr>
              <a:t>-</a:t>
            </a:r>
            <a:r>
              <a:rPr lang="zh-CN" altLang="en-US" sz="2800" dirty="0">
                <a:solidFill>
                  <a:schemeClr val="tx1">
                    <a:lumMod val="85000"/>
                    <a:lumOff val="15000"/>
                  </a:schemeClr>
                </a:solidFill>
                <a:latin typeface="FZZhengHeiS-DB-GB" panose="02000000000000000000" pitchFamily="2" charset="0"/>
                <a:ea typeface="FZZhengHeiS-DB-GB" panose="02000000000000000000" pitchFamily="2" charset="0"/>
              </a:rPr>
              <a:t>数字水印与文本溯源</a:t>
            </a:r>
          </a:p>
        </p:txBody>
      </p:sp>
      <p:sp>
        <p:nvSpPr>
          <p:cNvPr id="12" name="矩形 11">
            <a:extLst>
              <a:ext uri="{FF2B5EF4-FFF2-40B4-BE49-F238E27FC236}">
                <a16:creationId xmlns:a16="http://schemas.microsoft.com/office/drawing/2014/main" id="{D0FE0A7D-BAED-47AE-817B-D602AA134623}"/>
              </a:ext>
            </a:extLst>
          </p:cNvPr>
          <p:cNvSpPr/>
          <p:nvPr/>
        </p:nvSpPr>
        <p:spPr>
          <a:xfrm>
            <a:off x="2001172" y="6091974"/>
            <a:ext cx="8109857" cy="461665"/>
          </a:xfrm>
          <a:prstGeom prst="rect">
            <a:avLst/>
          </a:prstGeom>
        </p:spPr>
        <p:txBody>
          <a:bodyPr wrap="square">
            <a:spAutoFit/>
          </a:bodyPr>
          <a:lstStyle/>
          <a:p>
            <a:pPr algn="ctr"/>
            <a:r>
              <a:rPr lang="zh-CN" altLang="en-US" sz="2400" kern="0" dirty="0">
                <a:solidFill>
                  <a:srgbClr val="C00000"/>
                </a:solidFill>
                <a:latin typeface="微软雅黑" panose="020B0503020204020204" pitchFamily="34" charset="-122"/>
                <a:ea typeface="微软雅黑" panose="020B0503020204020204" pitchFamily="34" charset="-122"/>
              </a:rPr>
              <a:t>精准责任定位</a:t>
            </a:r>
            <a:r>
              <a:rPr lang="en-US" altLang="zh-CN" sz="2400" kern="0" dirty="0">
                <a:solidFill>
                  <a:srgbClr val="C00000"/>
                </a:solidFill>
                <a:latin typeface="微软雅黑" panose="020B0503020204020204" pitchFamily="34" charset="-122"/>
                <a:ea typeface="微软雅黑" panose="020B0503020204020204" pitchFamily="34" charset="-122"/>
              </a:rPr>
              <a:t>  </a:t>
            </a:r>
            <a:r>
              <a:rPr lang="zh-CN" altLang="en-US" sz="2400" kern="0" dirty="0">
                <a:solidFill>
                  <a:srgbClr val="C00000"/>
                </a:solidFill>
                <a:latin typeface="微软雅黑" panose="020B0503020204020204" pitchFamily="34" charset="-122"/>
                <a:ea typeface="微软雅黑" panose="020B0503020204020204" pitchFamily="34" charset="-122"/>
              </a:rPr>
              <a:t>形成有效震慑</a:t>
            </a:r>
            <a:r>
              <a:rPr lang="en-US" altLang="zh-CN" sz="2400" kern="0" dirty="0">
                <a:solidFill>
                  <a:srgbClr val="C00000"/>
                </a:solidFill>
                <a:latin typeface="微软雅黑" panose="020B0503020204020204" pitchFamily="34" charset="-122"/>
                <a:ea typeface="微软雅黑" panose="020B0503020204020204" pitchFamily="34" charset="-122"/>
              </a:rPr>
              <a:t>  </a:t>
            </a:r>
            <a:r>
              <a:rPr lang="zh-CN" altLang="en-US" sz="2400" kern="0" dirty="0">
                <a:solidFill>
                  <a:srgbClr val="C00000"/>
                </a:solidFill>
                <a:latin typeface="微软雅黑" panose="020B0503020204020204" pitchFamily="34" charset="-122"/>
                <a:ea typeface="微软雅黑" panose="020B0503020204020204" pitchFamily="34" charset="-122"/>
              </a:rPr>
              <a:t>完善安全管理</a:t>
            </a:r>
            <a:endParaRPr lang="en-US" altLang="zh-CN" sz="2400" kern="0" dirty="0">
              <a:solidFill>
                <a:srgbClr val="C00000"/>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110B04DD-C495-4842-B490-0A81D802FA32}"/>
              </a:ext>
            </a:extLst>
          </p:cNvPr>
          <p:cNvSpPr/>
          <p:nvPr/>
        </p:nvSpPr>
        <p:spPr>
          <a:xfrm>
            <a:off x="796412" y="2186391"/>
            <a:ext cx="2409382" cy="1638997"/>
          </a:xfrm>
          <a:prstGeom prst="rect">
            <a:avLst/>
          </a:prstGeom>
          <a:no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B75AC835-FAEF-4B76-902E-953B86ECAB05}"/>
              </a:ext>
            </a:extLst>
          </p:cNvPr>
          <p:cNvSpPr/>
          <p:nvPr/>
        </p:nvSpPr>
        <p:spPr>
          <a:xfrm>
            <a:off x="796412" y="4166622"/>
            <a:ext cx="2409382" cy="1683010"/>
          </a:xfrm>
          <a:prstGeom prst="rect">
            <a:avLst/>
          </a:prstGeom>
          <a:no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a:extLst>
              <a:ext uri="{FF2B5EF4-FFF2-40B4-BE49-F238E27FC236}">
                <a16:creationId xmlns:a16="http://schemas.microsoft.com/office/drawing/2014/main" id="{2281C76F-519F-4683-B49B-5F4FD5BDFBC5}"/>
              </a:ext>
            </a:extLst>
          </p:cNvPr>
          <p:cNvGrpSpPr/>
          <p:nvPr/>
        </p:nvGrpSpPr>
        <p:grpSpPr>
          <a:xfrm>
            <a:off x="6299839" y="2180420"/>
            <a:ext cx="4927443" cy="3639604"/>
            <a:chOff x="1019179" y="1506692"/>
            <a:chExt cx="4927443" cy="3639604"/>
          </a:xfrm>
        </p:grpSpPr>
        <p:grpSp>
          <p:nvGrpSpPr>
            <p:cNvPr id="16" name="组合 15">
              <a:extLst>
                <a:ext uri="{FF2B5EF4-FFF2-40B4-BE49-F238E27FC236}">
                  <a16:creationId xmlns:a16="http://schemas.microsoft.com/office/drawing/2014/main" id="{B23B5953-DBEE-4B10-987C-714F52CE4E3C}"/>
                </a:ext>
              </a:extLst>
            </p:cNvPr>
            <p:cNvGrpSpPr/>
            <p:nvPr/>
          </p:nvGrpSpPr>
          <p:grpSpPr>
            <a:xfrm>
              <a:off x="1019179" y="3590342"/>
              <a:ext cx="1321963" cy="1274573"/>
              <a:chOff x="4784725" y="2301876"/>
              <a:chExt cx="841375" cy="811213"/>
            </a:xfrm>
          </p:grpSpPr>
          <p:sp>
            <p:nvSpPr>
              <p:cNvPr id="42" name="Freeform 82">
                <a:extLst>
                  <a:ext uri="{FF2B5EF4-FFF2-40B4-BE49-F238E27FC236}">
                    <a16:creationId xmlns:a16="http://schemas.microsoft.com/office/drawing/2014/main" id="{EB2D4F62-BAFA-4152-8F14-29D25B1D3B90}"/>
                  </a:ext>
                </a:extLst>
              </p:cNvPr>
              <p:cNvSpPr>
                <a:spLocks/>
              </p:cNvSpPr>
              <p:nvPr/>
            </p:nvSpPr>
            <p:spPr bwMode="auto">
              <a:xfrm>
                <a:off x="4784725" y="2662238"/>
                <a:ext cx="841375" cy="360363"/>
              </a:xfrm>
              <a:custGeom>
                <a:avLst/>
                <a:gdLst>
                  <a:gd name="T0" fmla="*/ 0 w 224"/>
                  <a:gd name="T1" fmla="*/ 80 h 96"/>
                  <a:gd name="T2" fmla="*/ 16 w 224"/>
                  <a:gd name="T3" fmla="*/ 96 h 96"/>
                  <a:gd name="T4" fmla="*/ 208 w 224"/>
                  <a:gd name="T5" fmla="*/ 96 h 96"/>
                  <a:gd name="T6" fmla="*/ 224 w 224"/>
                  <a:gd name="T7" fmla="*/ 80 h 96"/>
                  <a:gd name="T8" fmla="*/ 224 w 224"/>
                  <a:gd name="T9" fmla="*/ 0 h 96"/>
                  <a:gd name="T10" fmla="*/ 0 w 224"/>
                  <a:gd name="T11" fmla="*/ 0 h 96"/>
                  <a:gd name="T12" fmla="*/ 0 w 224"/>
                  <a:gd name="T13" fmla="*/ 80 h 96"/>
                </a:gdLst>
                <a:ahLst/>
                <a:cxnLst>
                  <a:cxn ang="0">
                    <a:pos x="T0" y="T1"/>
                  </a:cxn>
                  <a:cxn ang="0">
                    <a:pos x="T2" y="T3"/>
                  </a:cxn>
                  <a:cxn ang="0">
                    <a:pos x="T4" y="T5"/>
                  </a:cxn>
                  <a:cxn ang="0">
                    <a:pos x="T6" y="T7"/>
                  </a:cxn>
                  <a:cxn ang="0">
                    <a:pos x="T8" y="T9"/>
                  </a:cxn>
                  <a:cxn ang="0">
                    <a:pos x="T10" y="T11"/>
                  </a:cxn>
                  <a:cxn ang="0">
                    <a:pos x="T12" y="T13"/>
                  </a:cxn>
                </a:cxnLst>
                <a:rect l="0" t="0" r="r" b="b"/>
                <a:pathLst>
                  <a:path w="224" h="96">
                    <a:moveTo>
                      <a:pt x="0" y="80"/>
                    </a:moveTo>
                    <a:cubicBezTo>
                      <a:pt x="0" y="89"/>
                      <a:pt x="7" y="96"/>
                      <a:pt x="16" y="96"/>
                    </a:cubicBezTo>
                    <a:cubicBezTo>
                      <a:pt x="208" y="96"/>
                      <a:pt x="208" y="96"/>
                      <a:pt x="208" y="96"/>
                    </a:cubicBezTo>
                    <a:cubicBezTo>
                      <a:pt x="217" y="96"/>
                      <a:pt x="224" y="89"/>
                      <a:pt x="224" y="80"/>
                    </a:cubicBezTo>
                    <a:cubicBezTo>
                      <a:pt x="224" y="0"/>
                      <a:pt x="224" y="0"/>
                      <a:pt x="224" y="0"/>
                    </a:cubicBezTo>
                    <a:cubicBezTo>
                      <a:pt x="0" y="0"/>
                      <a:pt x="0" y="0"/>
                      <a:pt x="0" y="0"/>
                    </a:cubicBezTo>
                    <a:lnTo>
                      <a:pt x="0" y="8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83">
                <a:extLst>
                  <a:ext uri="{FF2B5EF4-FFF2-40B4-BE49-F238E27FC236}">
                    <a16:creationId xmlns:a16="http://schemas.microsoft.com/office/drawing/2014/main" id="{E5B39B5D-974B-469F-B24B-0E365355A7E7}"/>
                  </a:ext>
                </a:extLst>
              </p:cNvPr>
              <p:cNvSpPr>
                <a:spLocks/>
              </p:cNvSpPr>
              <p:nvPr/>
            </p:nvSpPr>
            <p:spPr bwMode="auto">
              <a:xfrm>
                <a:off x="4784725" y="2513013"/>
                <a:ext cx="841375" cy="149225"/>
              </a:xfrm>
              <a:custGeom>
                <a:avLst/>
                <a:gdLst>
                  <a:gd name="T0" fmla="*/ 208 w 224"/>
                  <a:gd name="T1" fmla="*/ 0 h 40"/>
                  <a:gd name="T2" fmla="*/ 16 w 224"/>
                  <a:gd name="T3" fmla="*/ 0 h 40"/>
                  <a:gd name="T4" fmla="*/ 0 w 224"/>
                  <a:gd name="T5" fmla="*/ 16 h 40"/>
                  <a:gd name="T6" fmla="*/ 0 w 224"/>
                  <a:gd name="T7" fmla="*/ 40 h 40"/>
                  <a:gd name="T8" fmla="*/ 224 w 224"/>
                  <a:gd name="T9" fmla="*/ 40 h 40"/>
                  <a:gd name="T10" fmla="*/ 224 w 224"/>
                  <a:gd name="T11" fmla="*/ 16 h 40"/>
                  <a:gd name="T12" fmla="*/ 208 w 224"/>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24" h="40">
                    <a:moveTo>
                      <a:pt x="208" y="0"/>
                    </a:moveTo>
                    <a:cubicBezTo>
                      <a:pt x="16" y="0"/>
                      <a:pt x="16" y="0"/>
                      <a:pt x="16" y="0"/>
                    </a:cubicBezTo>
                    <a:cubicBezTo>
                      <a:pt x="7" y="0"/>
                      <a:pt x="0" y="7"/>
                      <a:pt x="0" y="16"/>
                    </a:cubicBezTo>
                    <a:cubicBezTo>
                      <a:pt x="0" y="40"/>
                      <a:pt x="0" y="40"/>
                      <a:pt x="0" y="40"/>
                    </a:cubicBezTo>
                    <a:cubicBezTo>
                      <a:pt x="224" y="40"/>
                      <a:pt x="224" y="40"/>
                      <a:pt x="224" y="40"/>
                    </a:cubicBezTo>
                    <a:cubicBezTo>
                      <a:pt x="224" y="16"/>
                      <a:pt x="224" y="16"/>
                      <a:pt x="224" y="16"/>
                    </a:cubicBezTo>
                    <a:cubicBezTo>
                      <a:pt x="224" y="7"/>
                      <a:pt x="217" y="0"/>
                      <a:pt x="208" y="0"/>
                    </a:cubicBez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84">
                <a:extLst>
                  <a:ext uri="{FF2B5EF4-FFF2-40B4-BE49-F238E27FC236}">
                    <a16:creationId xmlns:a16="http://schemas.microsoft.com/office/drawing/2014/main" id="{236247CD-30C1-4D1F-AA8A-54D345233600}"/>
                  </a:ext>
                </a:extLst>
              </p:cNvPr>
              <p:cNvSpPr>
                <a:spLocks/>
              </p:cNvSpPr>
              <p:nvPr/>
            </p:nvSpPr>
            <p:spPr bwMode="auto">
              <a:xfrm>
                <a:off x="4905375" y="2513013"/>
                <a:ext cx="600075" cy="300038"/>
              </a:xfrm>
              <a:custGeom>
                <a:avLst/>
                <a:gdLst>
                  <a:gd name="T0" fmla="*/ 16 w 160"/>
                  <a:gd name="T1" fmla="*/ 80 h 80"/>
                  <a:gd name="T2" fmla="*/ 144 w 160"/>
                  <a:gd name="T3" fmla="*/ 80 h 80"/>
                  <a:gd name="T4" fmla="*/ 160 w 160"/>
                  <a:gd name="T5" fmla="*/ 64 h 80"/>
                  <a:gd name="T6" fmla="*/ 160 w 160"/>
                  <a:gd name="T7" fmla="*/ 0 h 80"/>
                  <a:gd name="T8" fmla="*/ 0 w 160"/>
                  <a:gd name="T9" fmla="*/ 0 h 80"/>
                  <a:gd name="T10" fmla="*/ 0 w 160"/>
                  <a:gd name="T11" fmla="*/ 64 h 80"/>
                  <a:gd name="T12" fmla="*/ 16 w 160"/>
                  <a:gd name="T13" fmla="*/ 80 h 80"/>
                </a:gdLst>
                <a:ahLst/>
                <a:cxnLst>
                  <a:cxn ang="0">
                    <a:pos x="T0" y="T1"/>
                  </a:cxn>
                  <a:cxn ang="0">
                    <a:pos x="T2" y="T3"/>
                  </a:cxn>
                  <a:cxn ang="0">
                    <a:pos x="T4" y="T5"/>
                  </a:cxn>
                  <a:cxn ang="0">
                    <a:pos x="T6" y="T7"/>
                  </a:cxn>
                  <a:cxn ang="0">
                    <a:pos x="T8" y="T9"/>
                  </a:cxn>
                  <a:cxn ang="0">
                    <a:pos x="T10" y="T11"/>
                  </a:cxn>
                  <a:cxn ang="0">
                    <a:pos x="T12" y="T13"/>
                  </a:cxn>
                </a:cxnLst>
                <a:rect l="0" t="0" r="r" b="b"/>
                <a:pathLst>
                  <a:path w="160" h="80">
                    <a:moveTo>
                      <a:pt x="16" y="80"/>
                    </a:moveTo>
                    <a:cubicBezTo>
                      <a:pt x="144" y="80"/>
                      <a:pt x="144" y="80"/>
                      <a:pt x="144" y="80"/>
                    </a:cubicBezTo>
                    <a:cubicBezTo>
                      <a:pt x="153" y="80"/>
                      <a:pt x="160" y="73"/>
                      <a:pt x="160" y="64"/>
                    </a:cubicBezTo>
                    <a:cubicBezTo>
                      <a:pt x="160" y="0"/>
                      <a:pt x="160" y="0"/>
                      <a:pt x="160" y="0"/>
                    </a:cubicBezTo>
                    <a:cubicBezTo>
                      <a:pt x="0" y="0"/>
                      <a:pt x="0" y="0"/>
                      <a:pt x="0" y="0"/>
                    </a:cubicBezTo>
                    <a:cubicBezTo>
                      <a:pt x="0" y="64"/>
                      <a:pt x="0" y="64"/>
                      <a:pt x="0" y="64"/>
                    </a:cubicBezTo>
                    <a:cubicBezTo>
                      <a:pt x="0" y="73"/>
                      <a:pt x="7" y="80"/>
                      <a:pt x="16" y="80"/>
                    </a:cubicBezTo>
                    <a:close/>
                  </a:path>
                </a:pathLst>
              </a:custGeom>
              <a:solidFill>
                <a:srgbClr val="27A2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85">
                <a:extLst>
                  <a:ext uri="{FF2B5EF4-FFF2-40B4-BE49-F238E27FC236}">
                    <a16:creationId xmlns:a16="http://schemas.microsoft.com/office/drawing/2014/main" id="{744674DE-6B1A-4BAA-BC79-AF2B79475857}"/>
                  </a:ext>
                </a:extLst>
              </p:cNvPr>
              <p:cNvSpPr>
                <a:spLocks/>
              </p:cNvSpPr>
              <p:nvPr/>
            </p:nvSpPr>
            <p:spPr bwMode="auto">
              <a:xfrm>
                <a:off x="4905375" y="2903538"/>
                <a:ext cx="600075" cy="119063"/>
              </a:xfrm>
              <a:custGeom>
                <a:avLst/>
                <a:gdLst>
                  <a:gd name="T0" fmla="*/ 160 w 160"/>
                  <a:gd name="T1" fmla="*/ 8 h 32"/>
                  <a:gd name="T2" fmla="*/ 152 w 160"/>
                  <a:gd name="T3" fmla="*/ 0 h 32"/>
                  <a:gd name="T4" fmla="*/ 8 w 160"/>
                  <a:gd name="T5" fmla="*/ 0 h 32"/>
                  <a:gd name="T6" fmla="*/ 0 w 160"/>
                  <a:gd name="T7" fmla="*/ 8 h 32"/>
                  <a:gd name="T8" fmla="*/ 0 w 160"/>
                  <a:gd name="T9" fmla="*/ 32 h 32"/>
                  <a:gd name="T10" fmla="*/ 160 w 160"/>
                  <a:gd name="T11" fmla="*/ 32 h 32"/>
                  <a:gd name="T12" fmla="*/ 160 w 160"/>
                  <a:gd name="T13" fmla="*/ 8 h 32"/>
                </a:gdLst>
                <a:ahLst/>
                <a:cxnLst>
                  <a:cxn ang="0">
                    <a:pos x="T0" y="T1"/>
                  </a:cxn>
                  <a:cxn ang="0">
                    <a:pos x="T2" y="T3"/>
                  </a:cxn>
                  <a:cxn ang="0">
                    <a:pos x="T4" y="T5"/>
                  </a:cxn>
                  <a:cxn ang="0">
                    <a:pos x="T6" y="T7"/>
                  </a:cxn>
                  <a:cxn ang="0">
                    <a:pos x="T8" y="T9"/>
                  </a:cxn>
                  <a:cxn ang="0">
                    <a:pos x="T10" y="T11"/>
                  </a:cxn>
                  <a:cxn ang="0">
                    <a:pos x="T12" y="T13"/>
                  </a:cxn>
                </a:cxnLst>
                <a:rect l="0" t="0" r="r" b="b"/>
                <a:pathLst>
                  <a:path w="160" h="32">
                    <a:moveTo>
                      <a:pt x="160" y="8"/>
                    </a:moveTo>
                    <a:cubicBezTo>
                      <a:pt x="160" y="4"/>
                      <a:pt x="156" y="0"/>
                      <a:pt x="152" y="0"/>
                    </a:cubicBezTo>
                    <a:cubicBezTo>
                      <a:pt x="8" y="0"/>
                      <a:pt x="8" y="0"/>
                      <a:pt x="8" y="0"/>
                    </a:cubicBezTo>
                    <a:cubicBezTo>
                      <a:pt x="4" y="0"/>
                      <a:pt x="0" y="4"/>
                      <a:pt x="0" y="8"/>
                    </a:cubicBezTo>
                    <a:cubicBezTo>
                      <a:pt x="0" y="32"/>
                      <a:pt x="0" y="32"/>
                      <a:pt x="0" y="32"/>
                    </a:cubicBezTo>
                    <a:cubicBezTo>
                      <a:pt x="160" y="32"/>
                      <a:pt x="160" y="32"/>
                      <a:pt x="160" y="32"/>
                    </a:cubicBezTo>
                    <a:lnTo>
                      <a:pt x="160" y="8"/>
                    </a:lnTo>
                    <a:close/>
                  </a:path>
                </a:pathLst>
              </a:custGeom>
              <a:solidFill>
                <a:srgbClr val="647A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Rectangle 86">
                <a:extLst>
                  <a:ext uri="{FF2B5EF4-FFF2-40B4-BE49-F238E27FC236}">
                    <a16:creationId xmlns:a16="http://schemas.microsoft.com/office/drawing/2014/main" id="{10707BBE-AF0D-4584-84BF-822B894AC476}"/>
                  </a:ext>
                </a:extLst>
              </p:cNvPr>
              <p:cNvSpPr>
                <a:spLocks noChangeArrowheads="1"/>
              </p:cNvSpPr>
              <p:nvPr/>
            </p:nvSpPr>
            <p:spPr bwMode="auto">
              <a:xfrm>
                <a:off x="5024438" y="2933701"/>
                <a:ext cx="360363" cy="149225"/>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Rectangle 87">
                <a:extLst>
                  <a:ext uri="{FF2B5EF4-FFF2-40B4-BE49-F238E27FC236}">
                    <a16:creationId xmlns:a16="http://schemas.microsoft.com/office/drawing/2014/main" id="{FA95E6D1-8464-4D14-B625-DE5A224119BE}"/>
                  </a:ext>
                </a:extLst>
              </p:cNvPr>
              <p:cNvSpPr>
                <a:spLocks noChangeArrowheads="1"/>
              </p:cNvSpPr>
              <p:nvPr/>
            </p:nvSpPr>
            <p:spPr bwMode="auto">
              <a:xfrm>
                <a:off x="5024438" y="3082926"/>
                <a:ext cx="360363" cy="30163"/>
              </a:xfrm>
              <a:prstGeom prst="rect">
                <a:avLst/>
              </a:prstGeom>
              <a:solidFill>
                <a:srgbClr val="D3D7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Rectangle 88">
                <a:extLst>
                  <a:ext uri="{FF2B5EF4-FFF2-40B4-BE49-F238E27FC236}">
                    <a16:creationId xmlns:a16="http://schemas.microsoft.com/office/drawing/2014/main" id="{55BE3844-4008-4BB9-98A4-F34D96E04776}"/>
                  </a:ext>
                </a:extLst>
              </p:cNvPr>
              <p:cNvSpPr>
                <a:spLocks noChangeArrowheads="1"/>
              </p:cNvSpPr>
              <p:nvPr/>
            </p:nvSpPr>
            <p:spPr bwMode="auto">
              <a:xfrm>
                <a:off x="4964113" y="2422526"/>
                <a:ext cx="481013" cy="90488"/>
              </a:xfrm>
              <a:prstGeom prst="rect">
                <a:avLst/>
              </a:prstGeom>
              <a:solidFill>
                <a:srgbClr val="D3D7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Rectangle 89">
                <a:extLst>
                  <a:ext uri="{FF2B5EF4-FFF2-40B4-BE49-F238E27FC236}">
                    <a16:creationId xmlns:a16="http://schemas.microsoft.com/office/drawing/2014/main" id="{9FDA7CBD-385F-4461-A650-CEA7DF7C50AE}"/>
                  </a:ext>
                </a:extLst>
              </p:cNvPr>
              <p:cNvSpPr>
                <a:spLocks noChangeArrowheads="1"/>
              </p:cNvSpPr>
              <p:nvPr/>
            </p:nvSpPr>
            <p:spPr bwMode="auto">
              <a:xfrm>
                <a:off x="4964113" y="2571751"/>
                <a:ext cx="481013" cy="60325"/>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Rectangle 90">
                <a:extLst>
                  <a:ext uri="{FF2B5EF4-FFF2-40B4-BE49-F238E27FC236}">
                    <a16:creationId xmlns:a16="http://schemas.microsoft.com/office/drawing/2014/main" id="{35F3A217-88CC-4537-9248-497EEF5AE6A1}"/>
                  </a:ext>
                </a:extLst>
              </p:cNvPr>
              <p:cNvSpPr>
                <a:spLocks noChangeArrowheads="1"/>
              </p:cNvSpPr>
              <p:nvPr/>
            </p:nvSpPr>
            <p:spPr bwMode="auto">
              <a:xfrm>
                <a:off x="5024438" y="2301876"/>
                <a:ext cx="360363" cy="300038"/>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Rectangle 91">
                <a:extLst>
                  <a:ext uri="{FF2B5EF4-FFF2-40B4-BE49-F238E27FC236}">
                    <a16:creationId xmlns:a16="http://schemas.microsoft.com/office/drawing/2014/main" id="{4D1DC466-7430-4390-997A-A7D9460814EF}"/>
                  </a:ext>
                </a:extLst>
              </p:cNvPr>
              <p:cNvSpPr>
                <a:spLocks noChangeArrowheads="1"/>
              </p:cNvSpPr>
              <p:nvPr/>
            </p:nvSpPr>
            <p:spPr bwMode="auto">
              <a:xfrm>
                <a:off x="5024438" y="2571751"/>
                <a:ext cx="360363" cy="30163"/>
              </a:xfrm>
              <a:prstGeom prst="rect">
                <a:avLst/>
              </a:prstGeom>
              <a:solidFill>
                <a:srgbClr val="D3D7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Oval 92">
                <a:extLst>
                  <a:ext uri="{FF2B5EF4-FFF2-40B4-BE49-F238E27FC236}">
                    <a16:creationId xmlns:a16="http://schemas.microsoft.com/office/drawing/2014/main" id="{E29DDC21-ADE7-4F59-A085-00A52EEDE54F}"/>
                  </a:ext>
                </a:extLst>
              </p:cNvPr>
              <p:cNvSpPr>
                <a:spLocks noChangeArrowheads="1"/>
              </p:cNvSpPr>
              <p:nvPr/>
            </p:nvSpPr>
            <p:spPr bwMode="auto">
              <a:xfrm>
                <a:off x="5340350" y="2752726"/>
                <a:ext cx="30163" cy="301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Oval 93">
                <a:extLst>
                  <a:ext uri="{FF2B5EF4-FFF2-40B4-BE49-F238E27FC236}">
                    <a16:creationId xmlns:a16="http://schemas.microsoft.com/office/drawing/2014/main" id="{DD3AAD02-6E81-4567-B9D3-7B165115B2BD}"/>
                  </a:ext>
                </a:extLst>
              </p:cNvPr>
              <p:cNvSpPr>
                <a:spLocks noChangeArrowheads="1"/>
              </p:cNvSpPr>
              <p:nvPr/>
            </p:nvSpPr>
            <p:spPr bwMode="auto">
              <a:xfrm>
                <a:off x="5280025" y="2752726"/>
                <a:ext cx="30163" cy="301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Oval 94">
                <a:extLst>
                  <a:ext uri="{FF2B5EF4-FFF2-40B4-BE49-F238E27FC236}">
                    <a16:creationId xmlns:a16="http://schemas.microsoft.com/office/drawing/2014/main" id="{CD1D62B6-54F2-4944-AFDB-1844430B1D5A}"/>
                  </a:ext>
                </a:extLst>
              </p:cNvPr>
              <p:cNvSpPr>
                <a:spLocks noChangeArrowheads="1"/>
              </p:cNvSpPr>
              <p:nvPr/>
            </p:nvSpPr>
            <p:spPr bwMode="auto">
              <a:xfrm>
                <a:off x="5400675" y="2752726"/>
                <a:ext cx="30163" cy="301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7" name="组合 16">
              <a:extLst>
                <a:ext uri="{FF2B5EF4-FFF2-40B4-BE49-F238E27FC236}">
                  <a16:creationId xmlns:a16="http://schemas.microsoft.com/office/drawing/2014/main" id="{456051F3-7939-4F46-ABE3-0E255D586CEF}"/>
                </a:ext>
              </a:extLst>
            </p:cNvPr>
            <p:cNvGrpSpPr/>
            <p:nvPr/>
          </p:nvGrpSpPr>
          <p:grpSpPr>
            <a:xfrm>
              <a:off x="1020190" y="1677706"/>
              <a:ext cx="1383478" cy="1296727"/>
              <a:chOff x="2014550" y="2835952"/>
              <a:chExt cx="2509565" cy="2352202"/>
            </a:xfrm>
          </p:grpSpPr>
          <p:grpSp>
            <p:nvGrpSpPr>
              <p:cNvPr id="31" name="组合 30">
                <a:extLst>
                  <a:ext uri="{FF2B5EF4-FFF2-40B4-BE49-F238E27FC236}">
                    <a16:creationId xmlns:a16="http://schemas.microsoft.com/office/drawing/2014/main" id="{795910D9-1A3F-48BF-81D1-4DE49AF575E4}"/>
                  </a:ext>
                </a:extLst>
              </p:cNvPr>
              <p:cNvGrpSpPr/>
              <p:nvPr/>
            </p:nvGrpSpPr>
            <p:grpSpPr>
              <a:xfrm>
                <a:off x="2014550" y="2835952"/>
                <a:ext cx="2509565" cy="2352202"/>
                <a:chOff x="4724400" y="709613"/>
                <a:chExt cx="962025" cy="901701"/>
              </a:xfrm>
            </p:grpSpPr>
            <p:sp>
              <p:nvSpPr>
                <p:cNvPr id="33" name="Freeform 13">
                  <a:extLst>
                    <a:ext uri="{FF2B5EF4-FFF2-40B4-BE49-F238E27FC236}">
                      <a16:creationId xmlns:a16="http://schemas.microsoft.com/office/drawing/2014/main" id="{D33E130E-1BD7-4973-AAF1-7D1D82E26E11}"/>
                    </a:ext>
                  </a:extLst>
                </p:cNvPr>
                <p:cNvSpPr>
                  <a:spLocks/>
                </p:cNvSpPr>
                <p:nvPr/>
              </p:nvSpPr>
              <p:spPr bwMode="auto">
                <a:xfrm>
                  <a:off x="5054600" y="1400176"/>
                  <a:ext cx="301625" cy="180975"/>
                </a:xfrm>
                <a:custGeom>
                  <a:avLst/>
                  <a:gdLst>
                    <a:gd name="T0" fmla="*/ 171 w 190"/>
                    <a:gd name="T1" fmla="*/ 0 h 114"/>
                    <a:gd name="T2" fmla="*/ 19 w 190"/>
                    <a:gd name="T3" fmla="*/ 0 h 114"/>
                    <a:gd name="T4" fmla="*/ 0 w 190"/>
                    <a:gd name="T5" fmla="*/ 114 h 114"/>
                    <a:gd name="T6" fmla="*/ 190 w 190"/>
                    <a:gd name="T7" fmla="*/ 114 h 114"/>
                    <a:gd name="T8" fmla="*/ 171 w 190"/>
                    <a:gd name="T9" fmla="*/ 0 h 114"/>
                  </a:gdLst>
                  <a:ahLst/>
                  <a:cxnLst>
                    <a:cxn ang="0">
                      <a:pos x="T0" y="T1"/>
                    </a:cxn>
                    <a:cxn ang="0">
                      <a:pos x="T2" y="T3"/>
                    </a:cxn>
                    <a:cxn ang="0">
                      <a:pos x="T4" y="T5"/>
                    </a:cxn>
                    <a:cxn ang="0">
                      <a:pos x="T6" y="T7"/>
                    </a:cxn>
                    <a:cxn ang="0">
                      <a:pos x="T8" y="T9"/>
                    </a:cxn>
                  </a:cxnLst>
                  <a:rect l="0" t="0" r="r" b="b"/>
                  <a:pathLst>
                    <a:path w="190" h="114">
                      <a:moveTo>
                        <a:pt x="171" y="0"/>
                      </a:moveTo>
                      <a:lnTo>
                        <a:pt x="19" y="0"/>
                      </a:lnTo>
                      <a:lnTo>
                        <a:pt x="0" y="114"/>
                      </a:lnTo>
                      <a:lnTo>
                        <a:pt x="190" y="114"/>
                      </a:lnTo>
                      <a:lnTo>
                        <a:pt x="171" y="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14">
                  <a:extLst>
                    <a:ext uri="{FF2B5EF4-FFF2-40B4-BE49-F238E27FC236}">
                      <a16:creationId xmlns:a16="http://schemas.microsoft.com/office/drawing/2014/main" id="{136EE066-044D-4054-BBD2-C0DA6F984E9A}"/>
                    </a:ext>
                  </a:extLst>
                </p:cNvPr>
                <p:cNvSpPr>
                  <a:spLocks/>
                </p:cNvSpPr>
                <p:nvPr/>
              </p:nvSpPr>
              <p:spPr bwMode="auto">
                <a:xfrm>
                  <a:off x="4724400" y="1279526"/>
                  <a:ext cx="962025" cy="120650"/>
                </a:xfrm>
                <a:custGeom>
                  <a:avLst/>
                  <a:gdLst>
                    <a:gd name="T0" fmla="*/ 0 w 256"/>
                    <a:gd name="T1" fmla="*/ 0 h 32"/>
                    <a:gd name="T2" fmla="*/ 0 w 256"/>
                    <a:gd name="T3" fmla="*/ 16 h 32"/>
                    <a:gd name="T4" fmla="*/ 16 w 256"/>
                    <a:gd name="T5" fmla="*/ 32 h 32"/>
                    <a:gd name="T6" fmla="*/ 240 w 256"/>
                    <a:gd name="T7" fmla="*/ 32 h 32"/>
                    <a:gd name="T8" fmla="*/ 256 w 256"/>
                    <a:gd name="T9" fmla="*/ 16 h 32"/>
                    <a:gd name="T10" fmla="*/ 256 w 256"/>
                    <a:gd name="T11" fmla="*/ 0 h 32"/>
                    <a:gd name="T12" fmla="*/ 0 w 25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56" h="32">
                      <a:moveTo>
                        <a:pt x="0" y="0"/>
                      </a:moveTo>
                      <a:cubicBezTo>
                        <a:pt x="0" y="16"/>
                        <a:pt x="0" y="16"/>
                        <a:pt x="0" y="16"/>
                      </a:cubicBezTo>
                      <a:cubicBezTo>
                        <a:pt x="0" y="25"/>
                        <a:pt x="7" y="32"/>
                        <a:pt x="16" y="32"/>
                      </a:cubicBezTo>
                      <a:cubicBezTo>
                        <a:pt x="240" y="32"/>
                        <a:pt x="240" y="32"/>
                        <a:pt x="240" y="32"/>
                      </a:cubicBezTo>
                      <a:cubicBezTo>
                        <a:pt x="249" y="32"/>
                        <a:pt x="256" y="25"/>
                        <a:pt x="256" y="16"/>
                      </a:cubicBezTo>
                      <a:cubicBezTo>
                        <a:pt x="256" y="0"/>
                        <a:pt x="256" y="0"/>
                        <a:pt x="256" y="0"/>
                      </a:cubicBezTo>
                      <a:lnTo>
                        <a:pt x="0"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15">
                  <a:extLst>
                    <a:ext uri="{FF2B5EF4-FFF2-40B4-BE49-F238E27FC236}">
                      <a16:creationId xmlns:a16="http://schemas.microsoft.com/office/drawing/2014/main" id="{A172C054-BA2E-448D-8BA9-E9A866110D88}"/>
                    </a:ext>
                  </a:extLst>
                </p:cNvPr>
                <p:cNvSpPr>
                  <a:spLocks/>
                </p:cNvSpPr>
                <p:nvPr/>
              </p:nvSpPr>
              <p:spPr bwMode="auto">
                <a:xfrm>
                  <a:off x="4724400" y="709613"/>
                  <a:ext cx="962025" cy="569913"/>
                </a:xfrm>
                <a:custGeom>
                  <a:avLst/>
                  <a:gdLst>
                    <a:gd name="T0" fmla="*/ 240 w 256"/>
                    <a:gd name="T1" fmla="*/ 0 h 152"/>
                    <a:gd name="T2" fmla="*/ 16 w 256"/>
                    <a:gd name="T3" fmla="*/ 0 h 152"/>
                    <a:gd name="T4" fmla="*/ 0 w 256"/>
                    <a:gd name="T5" fmla="*/ 16 h 152"/>
                    <a:gd name="T6" fmla="*/ 0 w 256"/>
                    <a:gd name="T7" fmla="*/ 152 h 152"/>
                    <a:gd name="T8" fmla="*/ 256 w 256"/>
                    <a:gd name="T9" fmla="*/ 152 h 152"/>
                    <a:gd name="T10" fmla="*/ 256 w 256"/>
                    <a:gd name="T11" fmla="*/ 16 h 152"/>
                    <a:gd name="T12" fmla="*/ 240 w 256"/>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56" h="152">
                      <a:moveTo>
                        <a:pt x="240" y="0"/>
                      </a:moveTo>
                      <a:cubicBezTo>
                        <a:pt x="16" y="0"/>
                        <a:pt x="16" y="0"/>
                        <a:pt x="16" y="0"/>
                      </a:cubicBezTo>
                      <a:cubicBezTo>
                        <a:pt x="7" y="0"/>
                        <a:pt x="0" y="7"/>
                        <a:pt x="0" y="16"/>
                      </a:cubicBezTo>
                      <a:cubicBezTo>
                        <a:pt x="0" y="152"/>
                        <a:pt x="0" y="152"/>
                        <a:pt x="0" y="152"/>
                      </a:cubicBezTo>
                      <a:cubicBezTo>
                        <a:pt x="256" y="152"/>
                        <a:pt x="256" y="152"/>
                        <a:pt x="256" y="152"/>
                      </a:cubicBezTo>
                      <a:cubicBezTo>
                        <a:pt x="256" y="16"/>
                        <a:pt x="256" y="16"/>
                        <a:pt x="256" y="16"/>
                      </a:cubicBezTo>
                      <a:cubicBezTo>
                        <a:pt x="256" y="7"/>
                        <a:pt x="249" y="0"/>
                        <a:pt x="240" y="0"/>
                      </a:cubicBezTo>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Rectangle 16">
                  <a:extLst>
                    <a:ext uri="{FF2B5EF4-FFF2-40B4-BE49-F238E27FC236}">
                      <a16:creationId xmlns:a16="http://schemas.microsoft.com/office/drawing/2014/main" id="{C141538F-ABFC-43FA-9C9D-9748820B78D4}"/>
                    </a:ext>
                  </a:extLst>
                </p:cNvPr>
                <p:cNvSpPr>
                  <a:spLocks noChangeArrowheads="1"/>
                </p:cNvSpPr>
                <p:nvPr/>
              </p:nvSpPr>
              <p:spPr bwMode="auto">
                <a:xfrm>
                  <a:off x="4784725" y="768351"/>
                  <a:ext cx="841375" cy="450850"/>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Rectangle 17">
                  <a:extLst>
                    <a:ext uri="{FF2B5EF4-FFF2-40B4-BE49-F238E27FC236}">
                      <a16:creationId xmlns:a16="http://schemas.microsoft.com/office/drawing/2014/main" id="{D1C47E91-E182-47F4-8085-ACAA1DBC9CB1}"/>
                    </a:ext>
                  </a:extLst>
                </p:cNvPr>
                <p:cNvSpPr>
                  <a:spLocks noChangeArrowheads="1"/>
                </p:cNvSpPr>
                <p:nvPr/>
              </p:nvSpPr>
              <p:spPr bwMode="auto">
                <a:xfrm>
                  <a:off x="4784725" y="768351"/>
                  <a:ext cx="84137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8">
                  <a:extLst>
                    <a:ext uri="{FF2B5EF4-FFF2-40B4-BE49-F238E27FC236}">
                      <a16:creationId xmlns:a16="http://schemas.microsoft.com/office/drawing/2014/main" id="{8673D7A5-7820-4A26-BD0A-5F0614FD6925}"/>
                    </a:ext>
                  </a:extLst>
                </p:cNvPr>
                <p:cNvSpPr>
                  <a:spLocks/>
                </p:cNvSpPr>
                <p:nvPr/>
              </p:nvSpPr>
              <p:spPr bwMode="auto">
                <a:xfrm>
                  <a:off x="5010150" y="1581151"/>
                  <a:ext cx="390525" cy="30163"/>
                </a:xfrm>
                <a:custGeom>
                  <a:avLst/>
                  <a:gdLst>
                    <a:gd name="T0" fmla="*/ 236 w 246"/>
                    <a:gd name="T1" fmla="*/ 0 h 19"/>
                    <a:gd name="T2" fmla="*/ 9 w 246"/>
                    <a:gd name="T3" fmla="*/ 0 h 19"/>
                    <a:gd name="T4" fmla="*/ 0 w 246"/>
                    <a:gd name="T5" fmla="*/ 19 h 19"/>
                    <a:gd name="T6" fmla="*/ 246 w 246"/>
                    <a:gd name="T7" fmla="*/ 19 h 19"/>
                    <a:gd name="T8" fmla="*/ 236 w 246"/>
                    <a:gd name="T9" fmla="*/ 0 h 19"/>
                  </a:gdLst>
                  <a:ahLst/>
                  <a:cxnLst>
                    <a:cxn ang="0">
                      <a:pos x="T0" y="T1"/>
                    </a:cxn>
                    <a:cxn ang="0">
                      <a:pos x="T2" y="T3"/>
                    </a:cxn>
                    <a:cxn ang="0">
                      <a:pos x="T4" y="T5"/>
                    </a:cxn>
                    <a:cxn ang="0">
                      <a:pos x="T6" y="T7"/>
                    </a:cxn>
                    <a:cxn ang="0">
                      <a:pos x="T8" y="T9"/>
                    </a:cxn>
                  </a:cxnLst>
                  <a:rect l="0" t="0" r="r" b="b"/>
                  <a:pathLst>
                    <a:path w="246" h="19">
                      <a:moveTo>
                        <a:pt x="236" y="0"/>
                      </a:moveTo>
                      <a:lnTo>
                        <a:pt x="9" y="0"/>
                      </a:lnTo>
                      <a:lnTo>
                        <a:pt x="0" y="19"/>
                      </a:lnTo>
                      <a:lnTo>
                        <a:pt x="246" y="19"/>
                      </a:lnTo>
                      <a:lnTo>
                        <a:pt x="236"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19">
                  <a:extLst>
                    <a:ext uri="{FF2B5EF4-FFF2-40B4-BE49-F238E27FC236}">
                      <a16:creationId xmlns:a16="http://schemas.microsoft.com/office/drawing/2014/main" id="{E6C884E7-4156-4332-9390-BBEC36EF8F25}"/>
                    </a:ext>
                  </a:extLst>
                </p:cNvPr>
                <p:cNvSpPr>
                  <a:spLocks/>
                </p:cNvSpPr>
                <p:nvPr/>
              </p:nvSpPr>
              <p:spPr bwMode="auto">
                <a:xfrm>
                  <a:off x="4724400" y="709613"/>
                  <a:ext cx="511175" cy="569913"/>
                </a:xfrm>
                <a:custGeom>
                  <a:avLst/>
                  <a:gdLst>
                    <a:gd name="T0" fmla="*/ 136 w 136"/>
                    <a:gd name="T1" fmla="*/ 0 h 152"/>
                    <a:gd name="T2" fmla="*/ 16 w 136"/>
                    <a:gd name="T3" fmla="*/ 0 h 152"/>
                    <a:gd name="T4" fmla="*/ 0 w 136"/>
                    <a:gd name="T5" fmla="*/ 16 h 152"/>
                    <a:gd name="T6" fmla="*/ 0 w 136"/>
                    <a:gd name="T7" fmla="*/ 152 h 152"/>
                    <a:gd name="T8" fmla="*/ 84 w 136"/>
                    <a:gd name="T9" fmla="*/ 152 h 152"/>
                    <a:gd name="T10" fmla="*/ 89 w 136"/>
                    <a:gd name="T11" fmla="*/ 136 h 152"/>
                    <a:gd name="T12" fmla="*/ 16 w 136"/>
                    <a:gd name="T13" fmla="*/ 136 h 152"/>
                    <a:gd name="T14" fmla="*/ 16 w 136"/>
                    <a:gd name="T15" fmla="*/ 16 h 152"/>
                    <a:gd name="T16" fmla="*/ 131 w 136"/>
                    <a:gd name="T17" fmla="*/ 16 h 152"/>
                    <a:gd name="T18" fmla="*/ 136 w 136"/>
                    <a:gd name="T19"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52">
                      <a:moveTo>
                        <a:pt x="136" y="0"/>
                      </a:moveTo>
                      <a:cubicBezTo>
                        <a:pt x="16" y="0"/>
                        <a:pt x="16" y="0"/>
                        <a:pt x="16" y="0"/>
                      </a:cubicBezTo>
                      <a:cubicBezTo>
                        <a:pt x="7" y="0"/>
                        <a:pt x="0" y="7"/>
                        <a:pt x="0" y="16"/>
                      </a:cubicBezTo>
                      <a:cubicBezTo>
                        <a:pt x="0" y="152"/>
                        <a:pt x="0" y="152"/>
                        <a:pt x="0" y="152"/>
                      </a:cubicBezTo>
                      <a:cubicBezTo>
                        <a:pt x="84" y="152"/>
                        <a:pt x="84" y="152"/>
                        <a:pt x="84" y="152"/>
                      </a:cubicBezTo>
                      <a:cubicBezTo>
                        <a:pt x="89" y="136"/>
                        <a:pt x="89" y="136"/>
                        <a:pt x="89" y="136"/>
                      </a:cubicBezTo>
                      <a:cubicBezTo>
                        <a:pt x="16" y="136"/>
                        <a:pt x="16" y="136"/>
                        <a:pt x="16" y="136"/>
                      </a:cubicBezTo>
                      <a:cubicBezTo>
                        <a:pt x="16" y="16"/>
                        <a:pt x="16" y="16"/>
                        <a:pt x="16" y="16"/>
                      </a:cubicBezTo>
                      <a:cubicBezTo>
                        <a:pt x="131" y="16"/>
                        <a:pt x="131" y="16"/>
                        <a:pt x="131" y="16"/>
                      </a:cubicBezTo>
                      <a:cubicBezTo>
                        <a:pt x="136" y="0"/>
                        <a:pt x="136" y="0"/>
                        <a:pt x="136" y="0"/>
                      </a:cubicBezTo>
                    </a:path>
                  </a:pathLst>
                </a:custGeom>
                <a:solidFill>
                  <a:srgbClr val="5758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0">
                  <a:extLst>
                    <a:ext uri="{FF2B5EF4-FFF2-40B4-BE49-F238E27FC236}">
                      <a16:creationId xmlns:a16="http://schemas.microsoft.com/office/drawing/2014/main" id="{9B04F47F-00F9-4C77-81D8-EEA47F3918A9}"/>
                    </a:ext>
                  </a:extLst>
                </p:cNvPr>
                <p:cNvSpPr>
                  <a:spLocks/>
                </p:cNvSpPr>
                <p:nvPr/>
              </p:nvSpPr>
              <p:spPr bwMode="auto">
                <a:xfrm>
                  <a:off x="4784725" y="768351"/>
                  <a:ext cx="431800" cy="450850"/>
                </a:xfrm>
                <a:custGeom>
                  <a:avLst/>
                  <a:gdLst>
                    <a:gd name="T0" fmla="*/ 272 w 272"/>
                    <a:gd name="T1" fmla="*/ 0 h 284"/>
                    <a:gd name="T2" fmla="*/ 0 w 272"/>
                    <a:gd name="T3" fmla="*/ 0 h 284"/>
                    <a:gd name="T4" fmla="*/ 0 w 272"/>
                    <a:gd name="T5" fmla="*/ 284 h 284"/>
                    <a:gd name="T6" fmla="*/ 173 w 272"/>
                    <a:gd name="T7" fmla="*/ 284 h 284"/>
                    <a:gd name="T8" fmla="*/ 272 w 272"/>
                    <a:gd name="T9" fmla="*/ 0 h 284"/>
                  </a:gdLst>
                  <a:ahLst/>
                  <a:cxnLst>
                    <a:cxn ang="0">
                      <a:pos x="T0" y="T1"/>
                    </a:cxn>
                    <a:cxn ang="0">
                      <a:pos x="T2" y="T3"/>
                    </a:cxn>
                    <a:cxn ang="0">
                      <a:pos x="T4" y="T5"/>
                    </a:cxn>
                    <a:cxn ang="0">
                      <a:pos x="T6" y="T7"/>
                    </a:cxn>
                    <a:cxn ang="0">
                      <a:pos x="T8" y="T9"/>
                    </a:cxn>
                  </a:cxnLst>
                  <a:rect l="0" t="0" r="r" b="b"/>
                  <a:pathLst>
                    <a:path w="272" h="284">
                      <a:moveTo>
                        <a:pt x="272" y="0"/>
                      </a:moveTo>
                      <a:lnTo>
                        <a:pt x="0" y="0"/>
                      </a:lnTo>
                      <a:lnTo>
                        <a:pt x="0" y="284"/>
                      </a:lnTo>
                      <a:lnTo>
                        <a:pt x="173" y="284"/>
                      </a:lnTo>
                      <a:lnTo>
                        <a:pt x="272" y="0"/>
                      </a:lnTo>
                      <a:close/>
                    </a:path>
                  </a:pathLst>
                </a:custGeom>
                <a:solidFill>
                  <a:srgbClr val="8D9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1">
                  <a:extLst>
                    <a:ext uri="{FF2B5EF4-FFF2-40B4-BE49-F238E27FC236}">
                      <a16:creationId xmlns:a16="http://schemas.microsoft.com/office/drawing/2014/main" id="{6223DD7E-6608-44B6-BE8E-C3EB1A13FE06}"/>
                    </a:ext>
                  </a:extLst>
                </p:cNvPr>
                <p:cNvSpPr>
                  <a:spLocks/>
                </p:cNvSpPr>
                <p:nvPr/>
              </p:nvSpPr>
              <p:spPr bwMode="auto">
                <a:xfrm>
                  <a:off x="4784725" y="768351"/>
                  <a:ext cx="431800" cy="450850"/>
                </a:xfrm>
                <a:custGeom>
                  <a:avLst/>
                  <a:gdLst>
                    <a:gd name="T0" fmla="*/ 272 w 272"/>
                    <a:gd name="T1" fmla="*/ 0 h 284"/>
                    <a:gd name="T2" fmla="*/ 0 w 272"/>
                    <a:gd name="T3" fmla="*/ 0 h 284"/>
                    <a:gd name="T4" fmla="*/ 0 w 272"/>
                    <a:gd name="T5" fmla="*/ 284 h 284"/>
                    <a:gd name="T6" fmla="*/ 173 w 272"/>
                    <a:gd name="T7" fmla="*/ 284 h 284"/>
                    <a:gd name="T8" fmla="*/ 272 w 272"/>
                    <a:gd name="T9" fmla="*/ 0 h 284"/>
                  </a:gdLst>
                  <a:ahLst/>
                  <a:cxnLst>
                    <a:cxn ang="0">
                      <a:pos x="T0" y="T1"/>
                    </a:cxn>
                    <a:cxn ang="0">
                      <a:pos x="T2" y="T3"/>
                    </a:cxn>
                    <a:cxn ang="0">
                      <a:pos x="T4" y="T5"/>
                    </a:cxn>
                    <a:cxn ang="0">
                      <a:pos x="T6" y="T7"/>
                    </a:cxn>
                    <a:cxn ang="0">
                      <a:pos x="T8" y="T9"/>
                    </a:cxn>
                  </a:cxnLst>
                  <a:rect l="0" t="0" r="r" b="b"/>
                  <a:pathLst>
                    <a:path w="272" h="284">
                      <a:moveTo>
                        <a:pt x="272" y="0"/>
                      </a:moveTo>
                      <a:lnTo>
                        <a:pt x="0" y="0"/>
                      </a:lnTo>
                      <a:lnTo>
                        <a:pt x="0" y="284"/>
                      </a:lnTo>
                      <a:lnTo>
                        <a:pt x="173" y="284"/>
                      </a:lnTo>
                      <a:lnTo>
                        <a:pt x="2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32" name="图片 31">
                <a:extLst>
                  <a:ext uri="{FF2B5EF4-FFF2-40B4-BE49-F238E27FC236}">
                    <a16:creationId xmlns:a16="http://schemas.microsoft.com/office/drawing/2014/main" id="{3A8D2C9F-CA27-499F-8DA8-5B6625B070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2552" y="2989177"/>
                <a:ext cx="2175714" cy="1185649"/>
              </a:xfrm>
              <a:prstGeom prst="rect">
                <a:avLst/>
              </a:prstGeom>
            </p:spPr>
          </p:pic>
        </p:grpSp>
        <p:pic>
          <p:nvPicPr>
            <p:cNvPr id="18" name="图片 17">
              <a:extLst>
                <a:ext uri="{FF2B5EF4-FFF2-40B4-BE49-F238E27FC236}">
                  <a16:creationId xmlns:a16="http://schemas.microsoft.com/office/drawing/2014/main" id="{BE3DD878-A488-4A89-AC3A-F9B7EEB45F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455" t="17481" r="19685" b="4529"/>
            <a:stretch/>
          </p:blipFill>
          <p:spPr>
            <a:xfrm rot="10800000">
              <a:off x="1323140" y="4590753"/>
              <a:ext cx="733657" cy="545657"/>
            </a:xfrm>
            <a:prstGeom prst="rect">
              <a:avLst/>
            </a:prstGeom>
          </p:spPr>
        </p:pic>
        <p:grpSp>
          <p:nvGrpSpPr>
            <p:cNvPr id="19" name="组合 18">
              <a:extLst>
                <a:ext uri="{FF2B5EF4-FFF2-40B4-BE49-F238E27FC236}">
                  <a16:creationId xmlns:a16="http://schemas.microsoft.com/office/drawing/2014/main" id="{09B475FA-3934-43F4-ACB7-BBBBA8960E19}"/>
                </a:ext>
              </a:extLst>
            </p:cNvPr>
            <p:cNvGrpSpPr/>
            <p:nvPr/>
          </p:nvGrpSpPr>
          <p:grpSpPr>
            <a:xfrm>
              <a:off x="1208744" y="1906366"/>
              <a:ext cx="1939974" cy="1095101"/>
              <a:chOff x="1725647" y="1877160"/>
              <a:chExt cx="3406099" cy="1922719"/>
            </a:xfrm>
          </p:grpSpPr>
          <p:pic>
            <p:nvPicPr>
              <p:cNvPr id="29" name="图片 28">
                <a:extLst>
                  <a:ext uri="{FF2B5EF4-FFF2-40B4-BE49-F238E27FC236}">
                    <a16:creationId xmlns:a16="http://schemas.microsoft.com/office/drawing/2014/main" id="{4FE41E61-5A8C-45BD-8329-886B2038176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45" b="100000" l="10000" r="100000"/>
                        </a14:imgEffect>
                      </a14:imgLayer>
                    </a14:imgProps>
                  </a:ext>
                </a:extLst>
              </a:blip>
              <a:srcRect r="14542" b="12309"/>
              <a:stretch/>
            </p:blipFill>
            <p:spPr>
              <a:xfrm>
                <a:off x="1725647" y="1877160"/>
                <a:ext cx="3406099" cy="1922719"/>
              </a:xfrm>
              <a:prstGeom prst="roundRect">
                <a:avLst/>
              </a:prstGeom>
            </p:spPr>
          </p:pic>
          <p:pic>
            <p:nvPicPr>
              <p:cNvPr id="30" name="图片 29">
                <a:extLst>
                  <a:ext uri="{FF2B5EF4-FFF2-40B4-BE49-F238E27FC236}">
                    <a16:creationId xmlns:a16="http://schemas.microsoft.com/office/drawing/2014/main" id="{7EF349B1-7893-424D-9847-A955D092E1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1778" y="2503151"/>
                <a:ext cx="1331694" cy="852756"/>
              </a:xfrm>
              <a:prstGeom prst="rect">
                <a:avLst/>
              </a:prstGeom>
            </p:spPr>
          </p:pic>
        </p:grpSp>
        <p:grpSp>
          <p:nvGrpSpPr>
            <p:cNvPr id="20" name="组合 19">
              <a:extLst>
                <a:ext uri="{FF2B5EF4-FFF2-40B4-BE49-F238E27FC236}">
                  <a16:creationId xmlns:a16="http://schemas.microsoft.com/office/drawing/2014/main" id="{21D76ADC-D25D-4472-A595-EAF9FDDAC6CE}"/>
                </a:ext>
              </a:extLst>
            </p:cNvPr>
            <p:cNvGrpSpPr/>
            <p:nvPr/>
          </p:nvGrpSpPr>
          <p:grpSpPr>
            <a:xfrm>
              <a:off x="1208744" y="4020184"/>
              <a:ext cx="1939974" cy="1095101"/>
              <a:chOff x="1725647" y="1877160"/>
              <a:chExt cx="3406099" cy="1922719"/>
            </a:xfrm>
          </p:grpSpPr>
          <p:pic>
            <p:nvPicPr>
              <p:cNvPr id="27" name="图片 26">
                <a:extLst>
                  <a:ext uri="{FF2B5EF4-FFF2-40B4-BE49-F238E27FC236}">
                    <a16:creationId xmlns:a16="http://schemas.microsoft.com/office/drawing/2014/main" id="{DB855747-2321-4FFA-98CE-6589CDC4E88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45" b="100000" l="10000" r="100000"/>
                        </a14:imgEffect>
                      </a14:imgLayer>
                    </a14:imgProps>
                  </a:ext>
                </a:extLst>
              </a:blip>
              <a:srcRect r="14542" b="12309"/>
              <a:stretch/>
            </p:blipFill>
            <p:spPr>
              <a:xfrm>
                <a:off x="1725647" y="1877160"/>
                <a:ext cx="3406099" cy="1922719"/>
              </a:xfrm>
              <a:prstGeom prst="roundRect">
                <a:avLst/>
              </a:prstGeom>
            </p:spPr>
          </p:pic>
          <p:pic>
            <p:nvPicPr>
              <p:cNvPr id="28" name="图片 27">
                <a:extLst>
                  <a:ext uri="{FF2B5EF4-FFF2-40B4-BE49-F238E27FC236}">
                    <a16:creationId xmlns:a16="http://schemas.microsoft.com/office/drawing/2014/main" id="{F37930E4-BB35-44E3-8BF8-2D5F93E332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1778" y="2503151"/>
                <a:ext cx="1331694" cy="852756"/>
              </a:xfrm>
              <a:prstGeom prst="rect">
                <a:avLst/>
              </a:prstGeom>
            </p:spPr>
          </p:pic>
        </p:grpSp>
        <p:sp>
          <p:nvSpPr>
            <p:cNvPr id="21" name="矩形 20">
              <a:extLst>
                <a:ext uri="{FF2B5EF4-FFF2-40B4-BE49-F238E27FC236}">
                  <a16:creationId xmlns:a16="http://schemas.microsoft.com/office/drawing/2014/main" id="{C0B8FB76-B267-4CF9-9D6E-466889379CFD}"/>
                </a:ext>
              </a:extLst>
            </p:cNvPr>
            <p:cNvSpPr/>
            <p:nvPr/>
          </p:nvSpPr>
          <p:spPr>
            <a:xfrm>
              <a:off x="1792480" y="2483255"/>
              <a:ext cx="754730" cy="174152"/>
            </a:xfrm>
            <a:prstGeom prst="rect">
              <a:avLst/>
            </a:prstGeom>
            <a:gradFill>
              <a:gsLst>
                <a:gs pos="0">
                  <a:srgbClr val="FF3741">
                    <a:alpha val="34000"/>
                  </a:srgbClr>
                </a:gs>
                <a:gs pos="10000">
                  <a:srgbClr val="FF3741">
                    <a:tint val="44500"/>
                    <a:satMod val="160000"/>
                    <a:alpha val="40000"/>
                  </a:srgbClr>
                </a:gs>
                <a:gs pos="99000">
                  <a:srgbClr val="FFFFFF">
                    <a:alpha val="1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2" name="矩形 21">
              <a:extLst>
                <a:ext uri="{FF2B5EF4-FFF2-40B4-BE49-F238E27FC236}">
                  <a16:creationId xmlns:a16="http://schemas.microsoft.com/office/drawing/2014/main" id="{3735D061-C74C-41C4-9CF5-B1FF75129440}"/>
                </a:ext>
              </a:extLst>
            </p:cNvPr>
            <p:cNvSpPr/>
            <p:nvPr/>
          </p:nvSpPr>
          <p:spPr>
            <a:xfrm>
              <a:off x="1754511" y="4635665"/>
              <a:ext cx="754730" cy="174152"/>
            </a:xfrm>
            <a:prstGeom prst="rect">
              <a:avLst/>
            </a:prstGeom>
            <a:gradFill>
              <a:gsLst>
                <a:gs pos="0">
                  <a:srgbClr val="FF3741">
                    <a:alpha val="34000"/>
                  </a:srgbClr>
                </a:gs>
                <a:gs pos="10000">
                  <a:srgbClr val="FF3741">
                    <a:tint val="44500"/>
                    <a:satMod val="160000"/>
                    <a:alpha val="40000"/>
                  </a:srgbClr>
                </a:gs>
                <a:gs pos="99000">
                  <a:srgbClr val="FFFFFF">
                    <a:alpha val="1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23" name="图片 22">
              <a:extLst>
                <a:ext uri="{FF2B5EF4-FFF2-40B4-BE49-F238E27FC236}">
                  <a16:creationId xmlns:a16="http://schemas.microsoft.com/office/drawing/2014/main" id="{2FBAD034-333F-4612-8EB9-B25FBE8FB635}"/>
                </a:ext>
              </a:extLst>
            </p:cNvPr>
            <p:cNvPicPr>
              <a:picLocks noChangeAspect="1"/>
            </p:cNvPicPr>
            <p:nvPr/>
          </p:nvPicPr>
          <p:blipFill>
            <a:blip r:embed="rId7"/>
            <a:stretch>
              <a:fillRect/>
            </a:stretch>
          </p:blipFill>
          <p:spPr>
            <a:xfrm>
              <a:off x="3647626" y="1506692"/>
              <a:ext cx="2298996" cy="1638997"/>
            </a:xfrm>
            <a:prstGeom prst="rect">
              <a:avLst/>
            </a:prstGeom>
            <a:ln w="12700">
              <a:solidFill>
                <a:schemeClr val="tx1"/>
              </a:solidFill>
            </a:ln>
          </p:spPr>
        </p:pic>
        <p:pic>
          <p:nvPicPr>
            <p:cNvPr id="24" name="图片 23">
              <a:extLst>
                <a:ext uri="{FF2B5EF4-FFF2-40B4-BE49-F238E27FC236}">
                  <a16:creationId xmlns:a16="http://schemas.microsoft.com/office/drawing/2014/main" id="{6F556D24-CA1D-4A86-B3AE-367D429CB6C5}"/>
                </a:ext>
              </a:extLst>
            </p:cNvPr>
            <p:cNvPicPr>
              <a:picLocks noChangeAspect="1"/>
            </p:cNvPicPr>
            <p:nvPr/>
          </p:nvPicPr>
          <p:blipFill>
            <a:blip r:embed="rId8"/>
            <a:stretch>
              <a:fillRect/>
            </a:stretch>
          </p:blipFill>
          <p:spPr>
            <a:xfrm>
              <a:off x="3640513" y="3502228"/>
              <a:ext cx="2306109" cy="1644068"/>
            </a:xfrm>
            <a:prstGeom prst="rect">
              <a:avLst/>
            </a:prstGeom>
            <a:ln w="12700">
              <a:solidFill>
                <a:schemeClr val="tx1"/>
              </a:solidFill>
            </a:ln>
          </p:spPr>
        </p:pic>
        <p:cxnSp>
          <p:nvCxnSpPr>
            <p:cNvPr id="25" name="直接箭头连接符 24">
              <a:extLst>
                <a:ext uri="{FF2B5EF4-FFF2-40B4-BE49-F238E27FC236}">
                  <a16:creationId xmlns:a16="http://schemas.microsoft.com/office/drawing/2014/main" id="{C6F09B08-9B96-4030-B98D-574BB3BAD39B}"/>
                </a:ext>
              </a:extLst>
            </p:cNvPr>
            <p:cNvCxnSpPr/>
            <p:nvPr/>
          </p:nvCxnSpPr>
          <p:spPr>
            <a:xfrm flipV="1">
              <a:off x="3107825" y="2326191"/>
              <a:ext cx="409169" cy="17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D1B3DF03-9D51-4B3C-852F-3A54D1FA0EC6}"/>
                </a:ext>
              </a:extLst>
            </p:cNvPr>
            <p:cNvCxnSpPr/>
            <p:nvPr/>
          </p:nvCxnSpPr>
          <p:spPr>
            <a:xfrm flipV="1">
              <a:off x="3096939" y="4324262"/>
              <a:ext cx="402056" cy="59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组合 54">
            <a:extLst>
              <a:ext uri="{FF2B5EF4-FFF2-40B4-BE49-F238E27FC236}">
                <a16:creationId xmlns:a16="http://schemas.microsoft.com/office/drawing/2014/main" id="{66E5AFED-3320-48DC-BA4D-B0FD066154FB}"/>
              </a:ext>
            </a:extLst>
          </p:cNvPr>
          <p:cNvGrpSpPr/>
          <p:nvPr/>
        </p:nvGrpSpPr>
        <p:grpSpPr>
          <a:xfrm>
            <a:off x="782977" y="2178979"/>
            <a:ext cx="4973599" cy="3641045"/>
            <a:chOff x="6295845" y="1510924"/>
            <a:chExt cx="4973599" cy="3641045"/>
          </a:xfrm>
        </p:grpSpPr>
        <p:sp>
          <p:nvSpPr>
            <p:cNvPr id="56" name="文本框 55">
              <a:extLst>
                <a:ext uri="{FF2B5EF4-FFF2-40B4-BE49-F238E27FC236}">
                  <a16:creationId xmlns:a16="http://schemas.microsoft.com/office/drawing/2014/main" id="{81EF988C-1717-49C3-A50F-C090FD20A594}"/>
                </a:ext>
              </a:extLst>
            </p:cNvPr>
            <p:cNvSpPr txBox="1"/>
            <p:nvPr/>
          </p:nvSpPr>
          <p:spPr>
            <a:xfrm>
              <a:off x="6295845" y="2880192"/>
              <a:ext cx="4914569" cy="892536"/>
            </a:xfrm>
            <a:prstGeom prst="rect">
              <a:avLst/>
            </a:prstGeom>
            <a:noFill/>
          </p:spPr>
          <p:txBody>
            <a:bodyPr wrap="square" lIns="91424" tIns="45712" rIns="91424" bIns="45712" rtlCol="0">
              <a:spAutoFit/>
            </a:bodyPr>
            <a:lstStyle/>
            <a:p>
              <a:pPr algn="just">
                <a:lnSpc>
                  <a:spcPct val="130000"/>
                </a:lnSpc>
              </a:pPr>
              <a:r>
                <a:rPr lang="zh-CN" altLang="en-US" sz="2000" dirty="0">
                  <a:latin typeface="微软雅黑" panose="020B0503020204020204" pitchFamily="34" charset="-122"/>
                  <a:ea typeface="微软雅黑" panose="020B0503020204020204" pitchFamily="34" charset="-122"/>
                </a:rPr>
                <a:t>数字水印技术通过在载体中嵌入水印信息，载体泄露后对其提取出特定信息进行溯源。</a:t>
              </a:r>
              <a:endParaRPr kumimoji="1" lang="en-US" altLang="zh-CN" sz="2000" dirty="0">
                <a:solidFill>
                  <a:schemeClr val="bg1">
                    <a:lumMod val="65000"/>
                  </a:schemeClr>
                </a:solidFill>
                <a:latin typeface="微软雅黑" panose="020B0503020204020204" pitchFamily="34" charset="-122"/>
                <a:ea typeface="微软雅黑" panose="020B0503020204020204" pitchFamily="34" charset="-122"/>
                <a:cs typeface="Arial"/>
              </a:endParaRPr>
            </a:p>
          </p:txBody>
        </p:sp>
        <p:grpSp>
          <p:nvGrpSpPr>
            <p:cNvPr id="57" name="组合 56">
              <a:extLst>
                <a:ext uri="{FF2B5EF4-FFF2-40B4-BE49-F238E27FC236}">
                  <a16:creationId xmlns:a16="http://schemas.microsoft.com/office/drawing/2014/main" id="{446A0760-0EB2-45DE-8B57-A9DEBB5E338C}"/>
                </a:ext>
              </a:extLst>
            </p:cNvPr>
            <p:cNvGrpSpPr/>
            <p:nvPr/>
          </p:nvGrpSpPr>
          <p:grpSpPr>
            <a:xfrm>
              <a:off x="6354459" y="1510924"/>
              <a:ext cx="4914984" cy="1204652"/>
              <a:chOff x="707216" y="1644735"/>
              <a:chExt cx="10090912" cy="2473260"/>
            </a:xfrm>
          </p:grpSpPr>
          <p:pic>
            <p:nvPicPr>
              <p:cNvPr id="63" name="图片 62">
                <a:extLst>
                  <a:ext uri="{FF2B5EF4-FFF2-40B4-BE49-F238E27FC236}">
                    <a16:creationId xmlns:a16="http://schemas.microsoft.com/office/drawing/2014/main" id="{1C901716-7185-4D4D-8272-3AD8DE0605D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07216" y="1644735"/>
                <a:ext cx="4884692" cy="2473260"/>
              </a:xfrm>
              <a:prstGeom prst="rect">
                <a:avLst/>
              </a:prstGeom>
              <a:ln w="12700">
                <a:solidFill>
                  <a:schemeClr val="tx1"/>
                </a:solidFill>
              </a:ln>
            </p:spPr>
          </p:pic>
          <p:pic>
            <p:nvPicPr>
              <p:cNvPr id="64" name="图片 63">
                <a:extLst>
                  <a:ext uri="{FF2B5EF4-FFF2-40B4-BE49-F238E27FC236}">
                    <a16:creationId xmlns:a16="http://schemas.microsoft.com/office/drawing/2014/main" id="{44678779-8827-4F94-A82D-4265D1154D4C}"/>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913433" y="1653758"/>
                <a:ext cx="4884695" cy="2464237"/>
              </a:xfrm>
              <a:prstGeom prst="rect">
                <a:avLst/>
              </a:prstGeom>
              <a:ln w="12700">
                <a:solidFill>
                  <a:schemeClr val="tx1"/>
                </a:solidFill>
              </a:ln>
            </p:spPr>
          </p:pic>
          <p:sp>
            <p:nvSpPr>
              <p:cNvPr id="65" name="矩形 64">
                <a:extLst>
                  <a:ext uri="{FF2B5EF4-FFF2-40B4-BE49-F238E27FC236}">
                    <a16:creationId xmlns:a16="http://schemas.microsoft.com/office/drawing/2014/main" id="{D66C0F78-B33F-4362-87E3-F66CED4EC522}"/>
                  </a:ext>
                </a:extLst>
              </p:cNvPr>
              <p:cNvSpPr/>
              <p:nvPr/>
            </p:nvSpPr>
            <p:spPr bwMode="auto">
              <a:xfrm>
                <a:off x="707216" y="3766303"/>
                <a:ext cx="4884692" cy="351692"/>
              </a:xfrm>
              <a:prstGeom prst="rect">
                <a:avLst/>
              </a:prstGeom>
              <a:solidFill>
                <a:schemeClr val="tx1">
                  <a:lumMod val="75000"/>
                  <a:lumOff val="2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部门、姓名、工号</a:t>
                </a:r>
              </a:p>
            </p:txBody>
          </p:sp>
          <p:sp>
            <p:nvSpPr>
              <p:cNvPr id="66" name="矩形 65">
                <a:extLst>
                  <a:ext uri="{FF2B5EF4-FFF2-40B4-BE49-F238E27FC236}">
                    <a16:creationId xmlns:a16="http://schemas.microsoft.com/office/drawing/2014/main" id="{B4734133-6DD2-4046-A945-0C54C8C95029}"/>
                  </a:ext>
                </a:extLst>
              </p:cNvPr>
              <p:cNvSpPr/>
              <p:nvPr/>
            </p:nvSpPr>
            <p:spPr bwMode="auto">
              <a:xfrm>
                <a:off x="5912583" y="3751960"/>
                <a:ext cx="4884693" cy="351692"/>
              </a:xfrm>
              <a:prstGeom prst="rect">
                <a:avLst/>
              </a:prstGeom>
              <a:solidFill>
                <a:schemeClr val="tx1">
                  <a:lumMod val="75000"/>
                  <a:lumOff val="25000"/>
                </a:schemeClr>
              </a:solidFill>
              <a:ln>
                <a:solidFill>
                  <a:schemeClr val="tx1">
                    <a:lumMod val="75000"/>
                    <a:lumOff val="2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lang="zh-CN" altLang="en-US" sz="1200" dirty="0">
                    <a:solidFill>
                      <a:schemeClr val="bg1"/>
                    </a:solidFill>
                    <a:latin typeface="微软雅黑" panose="020B0503020204020204" pitchFamily="34" charset="-122"/>
                    <a:ea typeface="微软雅黑" panose="020B0503020204020204" pitchFamily="34" charset="-122"/>
                  </a:rPr>
                  <a:t>点阵标识</a:t>
                </a:r>
                <a:endParaRPr kumimoji="0" lang="zh-CN" altLang="en-US" sz="12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p:txBody>
          </p:sp>
        </p:grpSp>
        <p:pic>
          <p:nvPicPr>
            <p:cNvPr id="58" name="图片 57">
              <a:extLst>
                <a:ext uri="{FF2B5EF4-FFF2-40B4-BE49-F238E27FC236}">
                  <a16:creationId xmlns:a16="http://schemas.microsoft.com/office/drawing/2014/main" id="{19A47322-41E6-44AE-8B9D-BCBECBDB56DA}"/>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8892463" y="4005297"/>
              <a:ext cx="2376981" cy="1145255"/>
            </a:xfrm>
            <a:prstGeom prst="rect">
              <a:avLst/>
            </a:prstGeom>
            <a:ln w="12700">
              <a:solidFill>
                <a:schemeClr val="tx1"/>
              </a:solidFill>
            </a:ln>
          </p:spPr>
        </p:pic>
        <p:sp>
          <p:nvSpPr>
            <p:cNvPr id="59" name="矩形 58">
              <a:extLst>
                <a:ext uri="{FF2B5EF4-FFF2-40B4-BE49-F238E27FC236}">
                  <a16:creationId xmlns:a16="http://schemas.microsoft.com/office/drawing/2014/main" id="{5FE9A48F-3904-4087-9FFF-CF26C1D91723}"/>
                </a:ext>
              </a:extLst>
            </p:cNvPr>
            <p:cNvSpPr/>
            <p:nvPr/>
          </p:nvSpPr>
          <p:spPr bwMode="auto">
            <a:xfrm>
              <a:off x="8892462" y="4989116"/>
              <a:ext cx="2376981" cy="162853"/>
            </a:xfrm>
            <a:prstGeom prst="rect">
              <a:avLst/>
            </a:prstGeom>
            <a:solidFill>
              <a:schemeClr val="tx1">
                <a:lumMod val="75000"/>
                <a:lumOff val="2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lstStyle/>
            <a:p>
              <a:pPr marR="0" indent="0" algn="ctr" eaLnBrk="0" fontAlgn="base" hangingPunct="0">
                <a:lnSpc>
                  <a:spcPct val="100000"/>
                </a:lnSpc>
                <a:spcBef>
                  <a:spcPct val="0"/>
                </a:spcBef>
                <a:spcAft>
                  <a:spcPct val="0"/>
                </a:spcAft>
                <a:buClrTx/>
                <a:buSzTx/>
                <a:buFont typeface="Arial" panose="020B0604020202020204" pitchFamily="34" charset="0"/>
                <a:buNone/>
              </a:pPr>
              <a:r>
                <a:rPr lang="zh-CN" altLang="en-US" sz="1200" dirty="0">
                  <a:solidFill>
                    <a:schemeClr val="bg1"/>
                  </a:solidFill>
                  <a:latin typeface="微软雅黑" panose="020B0503020204020204" pitchFamily="34" charset="-122"/>
                  <a:ea typeface="微软雅黑" panose="020B0503020204020204" pitchFamily="34" charset="-122"/>
                </a:rPr>
                <a:t>二维码</a:t>
              </a:r>
            </a:p>
          </p:txBody>
        </p:sp>
        <p:grpSp>
          <p:nvGrpSpPr>
            <p:cNvPr id="60" name="组合 59">
              <a:extLst>
                <a:ext uri="{FF2B5EF4-FFF2-40B4-BE49-F238E27FC236}">
                  <a16:creationId xmlns:a16="http://schemas.microsoft.com/office/drawing/2014/main" id="{BB63A3CE-A431-4A08-88FE-AD969BD1160E}"/>
                </a:ext>
              </a:extLst>
            </p:cNvPr>
            <p:cNvGrpSpPr/>
            <p:nvPr/>
          </p:nvGrpSpPr>
          <p:grpSpPr>
            <a:xfrm>
              <a:off x="6354462" y="4007840"/>
              <a:ext cx="2377020" cy="1142713"/>
              <a:chOff x="7120410" y="2302451"/>
              <a:chExt cx="2270023" cy="1091276"/>
            </a:xfrm>
          </p:grpSpPr>
          <p:pic>
            <p:nvPicPr>
              <p:cNvPr id="61" name="图片 60">
                <a:extLst>
                  <a:ext uri="{FF2B5EF4-FFF2-40B4-BE49-F238E27FC236}">
                    <a16:creationId xmlns:a16="http://schemas.microsoft.com/office/drawing/2014/main" id="{63FA9DB8-1A6E-44BF-9956-7716572F9228}"/>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120411" y="2302451"/>
                <a:ext cx="2270022" cy="1091276"/>
              </a:xfrm>
              <a:prstGeom prst="rect">
                <a:avLst/>
              </a:prstGeom>
              <a:ln w="12700">
                <a:solidFill>
                  <a:schemeClr val="tx1"/>
                </a:solidFill>
              </a:ln>
            </p:spPr>
          </p:pic>
          <p:sp>
            <p:nvSpPr>
              <p:cNvPr id="62" name="矩形 61">
                <a:extLst>
                  <a:ext uri="{FF2B5EF4-FFF2-40B4-BE49-F238E27FC236}">
                    <a16:creationId xmlns:a16="http://schemas.microsoft.com/office/drawing/2014/main" id="{7BA6225E-178C-473F-94AA-35F85CEF7619}"/>
                  </a:ext>
                </a:extLst>
              </p:cNvPr>
              <p:cNvSpPr/>
              <p:nvPr/>
            </p:nvSpPr>
            <p:spPr bwMode="auto">
              <a:xfrm>
                <a:off x="7120410" y="3230873"/>
                <a:ext cx="2270022" cy="162853"/>
              </a:xfrm>
              <a:prstGeom prst="rect">
                <a:avLst/>
              </a:prstGeom>
              <a:solidFill>
                <a:schemeClr val="tx1">
                  <a:lumMod val="75000"/>
                  <a:lumOff val="2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lstStyle/>
              <a:p>
                <a:pPr algn="ctr" eaLnBrk="0" fontAlgn="base" hangingPunct="0">
                  <a:spcBef>
                    <a:spcPct val="0"/>
                  </a:spcBef>
                  <a:spcAft>
                    <a:spcPct val="0"/>
                  </a:spcAft>
                </a:pPr>
                <a:r>
                  <a:rPr lang="zh-CN" altLang="en-US" sz="1200" dirty="0">
                    <a:solidFill>
                      <a:schemeClr val="bg1"/>
                    </a:solidFill>
                    <a:latin typeface="微软雅黑" panose="020B0503020204020204" pitchFamily="34" charset="-122"/>
                    <a:ea typeface="微软雅黑" panose="020B0503020204020204" pitchFamily="34" charset="-122"/>
                  </a:rPr>
                  <a:t>图示、</a:t>
                </a:r>
                <a:r>
                  <a:rPr lang="en-US" altLang="zh-CN" sz="1200" dirty="0">
                    <a:solidFill>
                      <a:schemeClr val="bg1"/>
                    </a:solidFill>
                    <a:latin typeface="微软雅黑" panose="020B0503020204020204" pitchFamily="34" charset="-122"/>
                    <a:ea typeface="微软雅黑" panose="020B0503020204020204" pitchFamily="34" charset="-122"/>
                  </a:rPr>
                  <a:t>Logo</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spTree>
    <p:extLst>
      <p:ext uri="{BB962C8B-B14F-4D97-AF65-F5344CB8AC3E}">
        <p14:creationId xmlns:p14="http://schemas.microsoft.com/office/powerpoint/2010/main" val="39930416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鲁棒的文本生成模型水印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7CDA567F-AE66-4C3E-8F41-3F0A8A586832}"/>
              </a:ext>
            </a:extLst>
          </p:cNvPr>
          <p:cNvSpPr txBox="1"/>
          <p:nvPr/>
        </p:nvSpPr>
        <p:spPr>
          <a:xfrm>
            <a:off x="686053" y="1162846"/>
            <a:ext cx="5070987" cy="523220"/>
          </a:xfrm>
          <a:prstGeom prst="rect">
            <a:avLst/>
          </a:prstGeom>
          <a:noFill/>
        </p:spPr>
        <p:txBody>
          <a:bodyPr wrap="square" rtlCol="0">
            <a:spAutoFit/>
          </a:bodyPr>
          <a:lstStyle/>
          <a:p>
            <a:pPr algn="ctr"/>
            <a:r>
              <a:rPr lang="zh-CN" altLang="en-US" sz="2800" dirty="0">
                <a:solidFill>
                  <a:schemeClr val="tx1">
                    <a:lumMod val="85000"/>
                    <a:lumOff val="15000"/>
                  </a:schemeClr>
                </a:solidFill>
                <a:latin typeface="FZZhengHeiS-DB-GB" panose="02000000000000000000" pitchFamily="2" charset="0"/>
                <a:ea typeface="FZZhengHeiS-DB-GB" panose="02000000000000000000" pitchFamily="2" charset="0"/>
              </a:rPr>
              <a:t>研究背景</a:t>
            </a:r>
            <a:r>
              <a:rPr lang="en-US" altLang="zh-CN" sz="2800" dirty="0">
                <a:solidFill>
                  <a:schemeClr val="tx1">
                    <a:lumMod val="85000"/>
                    <a:lumOff val="15000"/>
                  </a:schemeClr>
                </a:solidFill>
                <a:latin typeface="FZZhengHeiS-DB-GB" panose="02000000000000000000" pitchFamily="2" charset="0"/>
                <a:ea typeface="FZZhengHeiS-DB-GB" panose="02000000000000000000" pitchFamily="2" charset="0"/>
              </a:rPr>
              <a:t>-</a:t>
            </a:r>
            <a:r>
              <a:rPr lang="zh-CN" altLang="en-US" sz="2800" dirty="0">
                <a:solidFill>
                  <a:schemeClr val="tx1">
                    <a:lumMod val="85000"/>
                    <a:lumOff val="15000"/>
                  </a:schemeClr>
                </a:solidFill>
                <a:latin typeface="FZZhengHeiS-DB-GB" panose="02000000000000000000" pitchFamily="2" charset="0"/>
                <a:ea typeface="FZZhengHeiS-DB-GB" panose="02000000000000000000" pitchFamily="2" charset="0"/>
              </a:rPr>
              <a:t>数字水印与文本溯源</a:t>
            </a:r>
          </a:p>
        </p:txBody>
      </p:sp>
      <p:pic>
        <p:nvPicPr>
          <p:cNvPr id="10" name="图片 9" descr="屏幕剪辑">
            <a:extLst>
              <a:ext uri="{FF2B5EF4-FFF2-40B4-BE49-F238E27FC236}">
                <a16:creationId xmlns:a16="http://schemas.microsoft.com/office/drawing/2014/main" id="{A446701A-4E8F-4761-9EB0-68644CEE4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413" y="1885125"/>
            <a:ext cx="4728088" cy="3241109"/>
          </a:xfrm>
          <a:prstGeom prst="rect">
            <a:avLst/>
          </a:prstGeom>
        </p:spPr>
      </p:pic>
      <p:sp>
        <p:nvSpPr>
          <p:cNvPr id="11" name="文本框 10">
            <a:extLst>
              <a:ext uri="{FF2B5EF4-FFF2-40B4-BE49-F238E27FC236}">
                <a16:creationId xmlns:a16="http://schemas.microsoft.com/office/drawing/2014/main" id="{30553EC9-529B-4AA7-8D47-8DDBBA6551CE}"/>
              </a:ext>
            </a:extLst>
          </p:cNvPr>
          <p:cNvSpPr txBox="1"/>
          <p:nvPr/>
        </p:nvSpPr>
        <p:spPr>
          <a:xfrm>
            <a:off x="6200773" y="1801784"/>
            <a:ext cx="4810126" cy="2492974"/>
          </a:xfrm>
          <a:prstGeom prst="rect">
            <a:avLst/>
          </a:prstGeom>
          <a:noFill/>
        </p:spPr>
        <p:txBody>
          <a:bodyPr wrap="square" lIns="91424" tIns="45712" rIns="91424" bIns="45712" rtlCol="0">
            <a:spAutoFit/>
          </a:bodyPr>
          <a:lstStyle/>
          <a:p>
            <a:pPr algn="just">
              <a:lnSpc>
                <a:spcPct val="130000"/>
              </a:lnSpc>
            </a:pPr>
            <a:r>
              <a:rPr lang="zh-CN" altLang="en-US" sz="2000" dirty="0">
                <a:latin typeface="楷体" panose="02010609060101010101" pitchFamily="49" charset="-122"/>
                <a:ea typeface="楷体" panose="02010609060101010101" pitchFamily="49" charset="-122"/>
              </a:rPr>
              <a:t>与音频、图像等载体具有足够的</a:t>
            </a:r>
            <a:r>
              <a:rPr lang="zh-CN" altLang="en-US" sz="2000" b="1" dirty="0">
                <a:solidFill>
                  <a:srgbClr val="1C4885"/>
                </a:solidFill>
                <a:latin typeface="楷体" panose="02010609060101010101" pitchFamily="49" charset="-122"/>
                <a:ea typeface="楷体" panose="02010609060101010101" pitchFamily="49" charset="-122"/>
              </a:rPr>
              <a:t>冗余</a:t>
            </a:r>
            <a:r>
              <a:rPr lang="zh-CN" altLang="en-US" sz="2000" dirty="0">
                <a:latin typeface="楷体" panose="02010609060101010101" pitchFamily="49" charset="-122"/>
                <a:ea typeface="楷体" panose="02010609060101010101" pitchFamily="49" charset="-122"/>
              </a:rPr>
              <a:t>来承载</a:t>
            </a:r>
            <a:r>
              <a:rPr lang="zh-CN" altLang="en-US" sz="2000" b="1" dirty="0">
                <a:solidFill>
                  <a:srgbClr val="1C4885"/>
                </a:solidFill>
                <a:latin typeface="楷体" panose="02010609060101010101" pitchFamily="49" charset="-122"/>
                <a:ea typeface="楷体" panose="02010609060101010101" pitchFamily="49" charset="-122"/>
              </a:rPr>
              <a:t>不可感知</a:t>
            </a:r>
            <a:r>
              <a:rPr lang="zh-CN" altLang="en-US" sz="2000" dirty="0">
                <a:latin typeface="楷体" panose="02010609060101010101" pitchFamily="49" charset="-122"/>
                <a:ea typeface="楷体" panose="02010609060101010101" pitchFamily="49" charset="-122"/>
              </a:rPr>
              <a:t>的水印信息不同，由于</a:t>
            </a:r>
            <a:r>
              <a:rPr lang="zh-CN" altLang="en-US" sz="2000" b="1" dirty="0">
                <a:solidFill>
                  <a:srgbClr val="1C4885"/>
                </a:solidFill>
                <a:latin typeface="楷体" panose="02010609060101010101" pitchFamily="49" charset="-122"/>
                <a:ea typeface="楷体" panose="02010609060101010101" pitchFamily="49" charset="-122"/>
              </a:rPr>
              <a:t>文本</a:t>
            </a:r>
            <a:r>
              <a:rPr lang="zh-CN" altLang="en-US" sz="2000" dirty="0">
                <a:latin typeface="楷体" panose="02010609060101010101" pitchFamily="49" charset="-122"/>
                <a:ea typeface="楷体" panose="02010609060101010101" pitchFamily="49" charset="-122"/>
              </a:rPr>
              <a:t>载体天然的</a:t>
            </a:r>
            <a:r>
              <a:rPr lang="zh-CN" altLang="en-US" sz="2000" b="1" dirty="0">
                <a:solidFill>
                  <a:srgbClr val="1C4885"/>
                </a:solidFill>
                <a:latin typeface="楷体" panose="02010609060101010101" pitchFamily="49" charset="-122"/>
                <a:ea typeface="楷体" panose="02010609060101010101" pitchFamily="49" charset="-122"/>
              </a:rPr>
              <a:t>离散</a:t>
            </a:r>
            <a:r>
              <a:rPr lang="zh-CN" altLang="en-US" sz="2000" dirty="0">
                <a:latin typeface="楷体" panose="02010609060101010101" pitchFamily="49" charset="-122"/>
                <a:ea typeface="楷体" panose="02010609060101010101" pitchFamily="49" charset="-122"/>
              </a:rPr>
              <a:t>属性，对文本内容嵌入人眼难以感知的水印信息非常有挑战性。</a:t>
            </a:r>
            <a:endParaRPr lang="en-US" altLang="zh-CN" sz="2000" dirty="0">
              <a:latin typeface="楷体" panose="02010609060101010101" pitchFamily="49" charset="-122"/>
              <a:ea typeface="楷体" panose="02010609060101010101" pitchFamily="49" charset="-122"/>
            </a:endParaRPr>
          </a:p>
          <a:p>
            <a:pPr algn="just">
              <a:lnSpc>
                <a:spcPct val="130000"/>
              </a:lnSpc>
            </a:pPr>
            <a:r>
              <a:rPr lang="zh-CN" altLang="en-US" sz="2000" dirty="0">
                <a:latin typeface="楷体" panose="02010609060101010101" pitchFamily="49" charset="-122"/>
                <a:ea typeface="楷体" panose="02010609060101010101" pitchFamily="49" charset="-122"/>
              </a:rPr>
              <a:t>对于一个细心的读者，字符级别上的细微修改也会很明显，也很容易被检测。</a:t>
            </a:r>
            <a:endParaRPr kumimoji="1" lang="en-US" altLang="zh-CN" sz="2000" dirty="0">
              <a:solidFill>
                <a:schemeClr val="bg1">
                  <a:lumMod val="65000"/>
                </a:schemeClr>
              </a:solidFill>
              <a:latin typeface="楷体" panose="02010609060101010101" pitchFamily="49" charset="-122"/>
              <a:ea typeface="楷体" panose="02010609060101010101" pitchFamily="49" charset="-122"/>
              <a:cs typeface="Arial"/>
            </a:endParaRPr>
          </a:p>
        </p:txBody>
      </p:sp>
      <p:sp>
        <p:nvSpPr>
          <p:cNvPr id="12" name="矩形 11">
            <a:extLst>
              <a:ext uri="{FF2B5EF4-FFF2-40B4-BE49-F238E27FC236}">
                <a16:creationId xmlns:a16="http://schemas.microsoft.com/office/drawing/2014/main" id="{C5A99172-2902-427C-82A1-4A74376818BE}"/>
              </a:ext>
            </a:extLst>
          </p:cNvPr>
          <p:cNvSpPr/>
          <p:nvPr/>
        </p:nvSpPr>
        <p:spPr>
          <a:xfrm>
            <a:off x="1267509" y="5234110"/>
            <a:ext cx="646331"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原图</a:t>
            </a:r>
            <a:endParaRPr lang="zh-CN" altLang="en-US" dirty="0"/>
          </a:p>
        </p:txBody>
      </p:sp>
      <p:sp>
        <p:nvSpPr>
          <p:cNvPr id="13" name="矩形 12">
            <a:extLst>
              <a:ext uri="{FF2B5EF4-FFF2-40B4-BE49-F238E27FC236}">
                <a16:creationId xmlns:a16="http://schemas.microsoft.com/office/drawing/2014/main" id="{8E9AD676-29AC-4B62-B04D-3431675303CA}"/>
              </a:ext>
            </a:extLst>
          </p:cNvPr>
          <p:cNvSpPr/>
          <p:nvPr/>
        </p:nvSpPr>
        <p:spPr>
          <a:xfrm>
            <a:off x="2491043" y="5234110"/>
            <a:ext cx="1338828"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嵌入水印后</a:t>
            </a:r>
            <a:endParaRPr lang="zh-CN" altLang="en-US" dirty="0"/>
          </a:p>
        </p:txBody>
      </p:sp>
      <p:sp>
        <p:nvSpPr>
          <p:cNvPr id="14" name="矩形 13">
            <a:extLst>
              <a:ext uri="{FF2B5EF4-FFF2-40B4-BE49-F238E27FC236}">
                <a16:creationId xmlns:a16="http://schemas.microsoft.com/office/drawing/2014/main" id="{2C2A1F98-5A9B-4116-BB55-DB6B83010ECA}"/>
              </a:ext>
            </a:extLst>
          </p:cNvPr>
          <p:cNvSpPr/>
          <p:nvPr/>
        </p:nvSpPr>
        <p:spPr>
          <a:xfrm>
            <a:off x="4349925" y="5234110"/>
            <a:ext cx="875561"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残差图</a:t>
            </a:r>
            <a:endParaRPr lang="zh-CN" altLang="en-US" dirty="0"/>
          </a:p>
        </p:txBody>
      </p:sp>
      <p:sp>
        <p:nvSpPr>
          <p:cNvPr id="15" name="矩形 14">
            <a:extLst>
              <a:ext uri="{FF2B5EF4-FFF2-40B4-BE49-F238E27FC236}">
                <a16:creationId xmlns:a16="http://schemas.microsoft.com/office/drawing/2014/main" id="{69CAF83C-EA5A-486C-8EA7-B03567915B83}"/>
              </a:ext>
            </a:extLst>
          </p:cNvPr>
          <p:cNvSpPr/>
          <p:nvPr/>
        </p:nvSpPr>
        <p:spPr>
          <a:xfrm>
            <a:off x="2001172" y="5973732"/>
            <a:ext cx="8109857" cy="461665"/>
          </a:xfrm>
          <a:prstGeom prst="rect">
            <a:avLst/>
          </a:prstGeom>
        </p:spPr>
        <p:txBody>
          <a:bodyPr wrap="square">
            <a:spAutoFit/>
          </a:bodyPr>
          <a:lstStyle/>
          <a:p>
            <a:pPr algn="ctr"/>
            <a:r>
              <a:rPr lang="zh-CN" altLang="en-US" sz="2400" kern="0" dirty="0">
                <a:solidFill>
                  <a:srgbClr val="C00000"/>
                </a:solidFill>
                <a:latin typeface="微软雅黑" panose="020B0503020204020204" pitchFamily="34" charset="-122"/>
                <a:ea typeface="微软雅黑" panose="020B0503020204020204" pitchFamily="34" charset="-122"/>
              </a:rPr>
              <a:t>文本水印技术尚未得到充分研究</a:t>
            </a:r>
            <a:endParaRPr lang="en-US" altLang="zh-CN" sz="2400" kern="0" dirty="0">
              <a:solidFill>
                <a:srgbClr val="C00000"/>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CDF3B6CD-C78B-4A76-84AF-13538C983AB9}"/>
              </a:ext>
            </a:extLst>
          </p:cNvPr>
          <p:cNvSpPr/>
          <p:nvPr/>
        </p:nvSpPr>
        <p:spPr>
          <a:xfrm>
            <a:off x="8010524" y="4479903"/>
            <a:ext cx="1190625" cy="646331"/>
          </a:xfrm>
          <a:prstGeom prst="rect">
            <a:avLst/>
          </a:prstGeom>
        </p:spPr>
        <p:txBody>
          <a:bodyPr wrap="square">
            <a:spAutoFit/>
          </a:bodyPr>
          <a:lstStyle/>
          <a:p>
            <a:pPr algn="just">
              <a:spcAft>
                <a:spcPts val="0"/>
              </a:spcAft>
            </a:pPr>
            <a:r>
              <a:rPr lang="en-US" altLang="zh-CN" kern="100" dirty="0">
                <a:latin typeface="Times New Roman_YX" panose="02020603050405020304" pitchFamily="18" charset="0"/>
                <a:ea typeface="等线" panose="02010600030101010101" pitchFamily="2" charset="-122"/>
                <a:cs typeface="Times New Roman" panose="02020603050405020304" pitchFamily="18" charset="0"/>
              </a:rPr>
              <a:t>I love you.</a:t>
            </a: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algn="just">
              <a:spcAft>
                <a:spcPts val="0"/>
              </a:spcAft>
            </a:pPr>
            <a:r>
              <a:rPr lang="en-US" altLang="zh-CN" kern="100" dirty="0">
                <a:latin typeface="Times New Roman_YX" panose="02020603050405020304" pitchFamily="18" charset="0"/>
                <a:ea typeface="等线" panose="02010600030101010101" pitchFamily="2" charset="-122"/>
                <a:cs typeface="Times New Roman" panose="02020603050405020304" pitchFamily="18" charset="0"/>
              </a:rPr>
              <a:t>l 1ove y0u.</a:t>
            </a: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5803442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鲁棒的文本生成模型水印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4118A689-73B1-4E3C-8A51-98D59ABA3380}"/>
              </a:ext>
            </a:extLst>
          </p:cNvPr>
          <p:cNvSpPr txBox="1"/>
          <p:nvPr/>
        </p:nvSpPr>
        <p:spPr>
          <a:xfrm>
            <a:off x="796412" y="1229052"/>
            <a:ext cx="4012351" cy="523220"/>
          </a:xfrm>
          <a:prstGeom prst="rect">
            <a:avLst/>
          </a:prstGeom>
          <a:noFill/>
        </p:spPr>
        <p:txBody>
          <a:bodyPr wrap="square" rtlCol="0">
            <a:spAutoFit/>
          </a:bodyPr>
          <a:lstStyle/>
          <a:p>
            <a:pPr algn="ctr"/>
            <a:r>
              <a:rPr lang="zh-CN" altLang="en-US" sz="2800" dirty="0">
                <a:solidFill>
                  <a:schemeClr val="tx1">
                    <a:lumMod val="85000"/>
                    <a:lumOff val="15000"/>
                  </a:schemeClr>
                </a:solidFill>
                <a:latin typeface="FZZhengHeiS-DB-GB" panose="02000000000000000000" pitchFamily="2" charset="0"/>
                <a:ea typeface="FZZhengHeiS-DB-GB" panose="02000000000000000000" pitchFamily="2" charset="0"/>
              </a:rPr>
              <a:t>研究背景</a:t>
            </a:r>
            <a:r>
              <a:rPr lang="en-US" altLang="zh-CN" sz="2800" dirty="0">
                <a:solidFill>
                  <a:schemeClr val="tx1">
                    <a:lumMod val="85000"/>
                    <a:lumOff val="15000"/>
                  </a:schemeClr>
                </a:solidFill>
                <a:latin typeface="FZZhengHeiS-DB-GB" panose="02000000000000000000" pitchFamily="2" charset="0"/>
                <a:ea typeface="FZZhengHeiS-DB-GB" panose="02000000000000000000" pitchFamily="2" charset="0"/>
              </a:rPr>
              <a:t>-</a:t>
            </a:r>
            <a:r>
              <a:rPr lang="zh-CN" altLang="en-US" sz="2800" dirty="0">
                <a:solidFill>
                  <a:schemeClr val="tx1">
                    <a:lumMod val="85000"/>
                    <a:lumOff val="15000"/>
                  </a:schemeClr>
                </a:solidFill>
                <a:latin typeface="FZZhengHeiS-DB-GB" panose="02000000000000000000" pitchFamily="2" charset="0"/>
                <a:ea typeface="FZZhengHeiS-DB-GB" panose="02000000000000000000" pitchFamily="2" charset="0"/>
              </a:rPr>
              <a:t>传统文本水印</a:t>
            </a:r>
          </a:p>
        </p:txBody>
      </p:sp>
      <p:pic>
        <p:nvPicPr>
          <p:cNvPr id="10" name="图片 9">
            <a:extLst>
              <a:ext uri="{FF2B5EF4-FFF2-40B4-BE49-F238E27FC236}">
                <a16:creationId xmlns:a16="http://schemas.microsoft.com/office/drawing/2014/main" id="{FCD0E68C-8CDC-4B97-A543-DC634A7972E6}"/>
              </a:ext>
            </a:extLst>
          </p:cNvPr>
          <p:cNvPicPr>
            <a:picLocks noChangeAspect="1"/>
          </p:cNvPicPr>
          <p:nvPr/>
        </p:nvPicPr>
        <p:blipFill>
          <a:blip r:embed="rId3"/>
          <a:stretch>
            <a:fillRect/>
          </a:stretch>
        </p:blipFill>
        <p:spPr>
          <a:xfrm>
            <a:off x="1054553" y="2050134"/>
            <a:ext cx="4996543" cy="1593178"/>
          </a:xfrm>
          <a:prstGeom prst="rect">
            <a:avLst/>
          </a:prstGeom>
        </p:spPr>
      </p:pic>
      <p:pic>
        <p:nvPicPr>
          <p:cNvPr id="11" name="图片 10">
            <a:extLst>
              <a:ext uri="{FF2B5EF4-FFF2-40B4-BE49-F238E27FC236}">
                <a16:creationId xmlns:a16="http://schemas.microsoft.com/office/drawing/2014/main" id="{C647F89C-DE35-4B38-B90E-78F0C6795CAD}"/>
              </a:ext>
            </a:extLst>
          </p:cNvPr>
          <p:cNvPicPr>
            <a:picLocks noChangeAspect="1"/>
          </p:cNvPicPr>
          <p:nvPr/>
        </p:nvPicPr>
        <p:blipFill>
          <a:blip r:embed="rId4"/>
          <a:stretch>
            <a:fillRect/>
          </a:stretch>
        </p:blipFill>
        <p:spPr>
          <a:xfrm>
            <a:off x="1054553" y="4538419"/>
            <a:ext cx="4996543" cy="873629"/>
          </a:xfrm>
          <a:prstGeom prst="rect">
            <a:avLst/>
          </a:prstGeom>
        </p:spPr>
      </p:pic>
      <p:sp>
        <p:nvSpPr>
          <p:cNvPr id="12" name="文本框 11">
            <a:extLst>
              <a:ext uri="{FF2B5EF4-FFF2-40B4-BE49-F238E27FC236}">
                <a16:creationId xmlns:a16="http://schemas.microsoft.com/office/drawing/2014/main" id="{0112DAD8-6973-42DF-AF71-66ED912F04EA}"/>
              </a:ext>
            </a:extLst>
          </p:cNvPr>
          <p:cNvSpPr txBox="1"/>
          <p:nvPr/>
        </p:nvSpPr>
        <p:spPr>
          <a:xfrm>
            <a:off x="2416201" y="3643312"/>
            <a:ext cx="2273245"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改变行间距嵌入信息</a:t>
            </a:r>
          </a:p>
        </p:txBody>
      </p:sp>
      <p:sp>
        <p:nvSpPr>
          <p:cNvPr id="13" name="文本框 12">
            <a:extLst>
              <a:ext uri="{FF2B5EF4-FFF2-40B4-BE49-F238E27FC236}">
                <a16:creationId xmlns:a16="http://schemas.microsoft.com/office/drawing/2014/main" id="{F4E0E519-FD50-44D1-9EFE-758C8032D590}"/>
              </a:ext>
            </a:extLst>
          </p:cNvPr>
          <p:cNvSpPr txBox="1"/>
          <p:nvPr/>
        </p:nvSpPr>
        <p:spPr>
          <a:xfrm>
            <a:off x="2416201" y="5412048"/>
            <a:ext cx="2273245"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改变词间距嵌入信息</a:t>
            </a:r>
          </a:p>
        </p:txBody>
      </p:sp>
      <p:sp>
        <p:nvSpPr>
          <p:cNvPr id="14" name="矩形 13">
            <a:extLst>
              <a:ext uri="{FF2B5EF4-FFF2-40B4-BE49-F238E27FC236}">
                <a16:creationId xmlns:a16="http://schemas.microsoft.com/office/drawing/2014/main" id="{AE75A4A7-C30B-4D21-80DA-EC818F5243E2}"/>
              </a:ext>
            </a:extLst>
          </p:cNvPr>
          <p:cNvSpPr/>
          <p:nvPr/>
        </p:nvSpPr>
        <p:spPr>
          <a:xfrm>
            <a:off x="0" y="6273225"/>
            <a:ext cx="12192000" cy="584775"/>
          </a:xfrm>
          <a:prstGeom prst="rect">
            <a:avLst/>
          </a:prstGeom>
        </p:spPr>
        <p:txBody>
          <a:bodyPr wrap="square">
            <a:spAutoFit/>
          </a:bodyPr>
          <a:lstStyle/>
          <a:p>
            <a:r>
              <a:rPr lang="en-US" altLang="zh-CN" sz="1600" dirty="0">
                <a:latin typeface="+mj-ea"/>
                <a:ea typeface="+mj-ea"/>
              </a:rPr>
              <a:t>[1] </a:t>
            </a:r>
            <a:r>
              <a:rPr lang="en-US" altLang="zh-CN" sz="1600" dirty="0" err="1">
                <a:latin typeface="+mj-ea"/>
                <a:ea typeface="+mj-ea"/>
              </a:rPr>
              <a:t>Brassil</a:t>
            </a:r>
            <a:r>
              <a:rPr lang="en-US" altLang="zh-CN" sz="1600" dirty="0">
                <a:latin typeface="+mj-ea"/>
                <a:ea typeface="+mj-ea"/>
              </a:rPr>
              <a:t>, J. T.; Low, S.; and </a:t>
            </a:r>
            <a:r>
              <a:rPr lang="en-US" altLang="zh-CN" sz="1600" dirty="0" err="1">
                <a:latin typeface="+mj-ea"/>
                <a:ea typeface="+mj-ea"/>
              </a:rPr>
              <a:t>Maxemchuk</a:t>
            </a:r>
            <a:r>
              <a:rPr lang="en-US" altLang="zh-CN" sz="1600" dirty="0">
                <a:latin typeface="+mj-ea"/>
                <a:ea typeface="+mj-ea"/>
              </a:rPr>
              <a:t>, N. F. 1999. Copyright protection for the electronic distribution of text documents. Proceedings of the IEEE, 87(7): 1181–1196.</a:t>
            </a:r>
            <a:endParaRPr lang="zh-CN" altLang="en-US" sz="1600" dirty="0">
              <a:latin typeface="+mj-ea"/>
              <a:ea typeface="+mj-ea"/>
            </a:endParaRPr>
          </a:p>
        </p:txBody>
      </p:sp>
      <p:cxnSp>
        <p:nvCxnSpPr>
          <p:cNvPr id="15" name="直接连接符 14">
            <a:extLst>
              <a:ext uri="{FF2B5EF4-FFF2-40B4-BE49-F238E27FC236}">
                <a16:creationId xmlns:a16="http://schemas.microsoft.com/office/drawing/2014/main" id="{567A8D21-7675-41D6-9DEE-920DEAD556D9}"/>
              </a:ext>
            </a:extLst>
          </p:cNvPr>
          <p:cNvCxnSpPr/>
          <p:nvPr/>
        </p:nvCxnSpPr>
        <p:spPr>
          <a:xfrm>
            <a:off x="0" y="6273225"/>
            <a:ext cx="121920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6" name="图片 15">
            <a:extLst>
              <a:ext uri="{FF2B5EF4-FFF2-40B4-BE49-F238E27FC236}">
                <a16:creationId xmlns:a16="http://schemas.microsoft.com/office/drawing/2014/main" id="{6AD578AE-F25E-4F44-A0DE-7B6DB78D48E0}"/>
              </a:ext>
            </a:extLst>
          </p:cNvPr>
          <p:cNvPicPr>
            <a:picLocks noChangeAspect="1"/>
          </p:cNvPicPr>
          <p:nvPr/>
        </p:nvPicPr>
        <p:blipFill>
          <a:blip r:embed="rId5"/>
          <a:stretch>
            <a:fillRect/>
          </a:stretch>
        </p:blipFill>
        <p:spPr>
          <a:xfrm>
            <a:off x="7241294" y="3062414"/>
            <a:ext cx="3090863" cy="1590547"/>
          </a:xfrm>
          <a:prstGeom prst="rect">
            <a:avLst/>
          </a:prstGeom>
        </p:spPr>
      </p:pic>
      <p:sp>
        <p:nvSpPr>
          <p:cNvPr id="17" name="文本框 16">
            <a:extLst>
              <a:ext uri="{FF2B5EF4-FFF2-40B4-BE49-F238E27FC236}">
                <a16:creationId xmlns:a16="http://schemas.microsoft.com/office/drawing/2014/main" id="{4E2C62B6-AA74-4976-ABFA-DC8329CE0CC9}"/>
              </a:ext>
            </a:extLst>
          </p:cNvPr>
          <p:cNvSpPr txBox="1"/>
          <p:nvPr/>
        </p:nvSpPr>
        <p:spPr>
          <a:xfrm>
            <a:off x="7525426" y="4652962"/>
            <a:ext cx="2522598"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改变字符间距嵌入信息</a:t>
            </a:r>
          </a:p>
        </p:txBody>
      </p:sp>
    </p:spTree>
    <p:extLst>
      <p:ext uri="{BB962C8B-B14F-4D97-AF65-F5344CB8AC3E}">
        <p14:creationId xmlns:p14="http://schemas.microsoft.com/office/powerpoint/2010/main" val="35016579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鲁棒的文本生成模型水印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AE9F2F88-2BA7-4E42-A0B4-E2BB46B2ACA1}"/>
              </a:ext>
            </a:extLst>
          </p:cNvPr>
          <p:cNvSpPr/>
          <p:nvPr/>
        </p:nvSpPr>
        <p:spPr>
          <a:xfrm>
            <a:off x="0" y="6263700"/>
            <a:ext cx="12192000" cy="584775"/>
          </a:xfrm>
          <a:prstGeom prst="rect">
            <a:avLst/>
          </a:prstGeom>
        </p:spPr>
        <p:txBody>
          <a:bodyPr wrap="square">
            <a:spAutoFit/>
          </a:bodyPr>
          <a:lstStyle/>
          <a:p>
            <a:r>
              <a:rPr lang="en-US" altLang="zh-CN" sz="1600" dirty="0">
                <a:latin typeface="+mj-ea"/>
                <a:ea typeface="+mj-ea"/>
              </a:rPr>
              <a:t>[2] Qi, W.; </a:t>
            </a:r>
            <a:r>
              <a:rPr lang="en-US" altLang="zh-CN" sz="1600" dirty="0" err="1">
                <a:latin typeface="+mj-ea"/>
                <a:ea typeface="+mj-ea"/>
              </a:rPr>
              <a:t>Guo</a:t>
            </a:r>
            <a:r>
              <a:rPr lang="en-US" altLang="zh-CN" sz="1600" dirty="0">
                <a:latin typeface="+mj-ea"/>
                <a:ea typeface="+mj-ea"/>
              </a:rPr>
              <a:t>, W.; Zhang, T.; Liu, Y.; </a:t>
            </a:r>
            <a:r>
              <a:rPr lang="en-US" altLang="zh-CN" sz="1600" dirty="0" err="1">
                <a:latin typeface="+mj-ea"/>
                <a:ea typeface="+mj-ea"/>
              </a:rPr>
              <a:t>Guo</a:t>
            </a:r>
            <a:r>
              <a:rPr lang="en-US" altLang="zh-CN" sz="1600" dirty="0">
                <a:latin typeface="+mj-ea"/>
                <a:ea typeface="+mj-ea"/>
              </a:rPr>
              <a:t>, Z. M.; and Fang, X. 2019. Robust authentication for paper-based text documents based on text watermarking technology. Mathematical biosciences and engineering, 16 4: 2233–2249.</a:t>
            </a:r>
          </a:p>
        </p:txBody>
      </p:sp>
      <p:cxnSp>
        <p:nvCxnSpPr>
          <p:cNvPr id="11" name="直接连接符 10">
            <a:extLst>
              <a:ext uri="{FF2B5EF4-FFF2-40B4-BE49-F238E27FC236}">
                <a16:creationId xmlns:a16="http://schemas.microsoft.com/office/drawing/2014/main" id="{40ED0979-484C-41BB-8846-04765684CEAF}"/>
              </a:ext>
            </a:extLst>
          </p:cNvPr>
          <p:cNvCxnSpPr/>
          <p:nvPr/>
        </p:nvCxnSpPr>
        <p:spPr>
          <a:xfrm>
            <a:off x="0" y="6263700"/>
            <a:ext cx="121920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33B2A336-AC9B-40B1-BD61-F08A2B72557F}"/>
              </a:ext>
            </a:extLst>
          </p:cNvPr>
          <p:cNvPicPr>
            <a:picLocks noChangeAspect="1"/>
          </p:cNvPicPr>
          <p:nvPr/>
        </p:nvPicPr>
        <p:blipFill>
          <a:blip r:embed="rId3"/>
          <a:stretch>
            <a:fillRect/>
          </a:stretch>
        </p:blipFill>
        <p:spPr>
          <a:xfrm>
            <a:off x="796412" y="3579369"/>
            <a:ext cx="4659590" cy="1491987"/>
          </a:xfrm>
          <a:prstGeom prst="rect">
            <a:avLst/>
          </a:prstGeom>
          <a:ln>
            <a:solidFill>
              <a:schemeClr val="tx1"/>
            </a:solidFill>
            <a:prstDash val="sysDash"/>
          </a:ln>
          <a:effectLst>
            <a:outerShdw blurRad="50800" dist="38100" dir="2700000" algn="tl" rotWithShape="0">
              <a:prstClr val="black">
                <a:alpha val="40000"/>
              </a:prstClr>
            </a:outerShdw>
          </a:effectLst>
        </p:spPr>
      </p:pic>
      <p:pic>
        <p:nvPicPr>
          <p:cNvPr id="13" name="图片 12">
            <a:extLst>
              <a:ext uri="{FF2B5EF4-FFF2-40B4-BE49-F238E27FC236}">
                <a16:creationId xmlns:a16="http://schemas.microsoft.com/office/drawing/2014/main" id="{CC9D85E1-E67F-41CA-BD41-45785CFFDCC6}"/>
              </a:ext>
            </a:extLst>
          </p:cNvPr>
          <p:cNvPicPr>
            <a:picLocks noChangeAspect="1"/>
          </p:cNvPicPr>
          <p:nvPr/>
        </p:nvPicPr>
        <p:blipFill>
          <a:blip r:embed="rId4"/>
          <a:stretch>
            <a:fillRect/>
          </a:stretch>
        </p:blipFill>
        <p:spPr>
          <a:xfrm>
            <a:off x="6590170" y="3589133"/>
            <a:ext cx="4665560" cy="1503347"/>
          </a:xfrm>
          <a:prstGeom prst="rect">
            <a:avLst/>
          </a:prstGeom>
          <a:ln>
            <a:solidFill>
              <a:schemeClr val="tx1"/>
            </a:solidFill>
            <a:prstDash val="sysDash"/>
          </a:ln>
          <a:effectLst>
            <a:outerShdw blurRad="50800" dist="38100" dir="2700000" algn="tl" rotWithShape="0">
              <a:prstClr val="black">
                <a:alpha val="40000"/>
              </a:prstClr>
            </a:outerShdw>
          </a:effectLst>
        </p:spPr>
      </p:pic>
      <p:sp>
        <p:nvSpPr>
          <p:cNvPr id="14" name="矩形 13">
            <a:extLst>
              <a:ext uri="{FF2B5EF4-FFF2-40B4-BE49-F238E27FC236}">
                <a16:creationId xmlns:a16="http://schemas.microsoft.com/office/drawing/2014/main" id="{96FF0600-73B4-4AAF-9099-9959300D6502}"/>
              </a:ext>
            </a:extLst>
          </p:cNvPr>
          <p:cNvSpPr/>
          <p:nvPr/>
        </p:nvSpPr>
        <p:spPr>
          <a:xfrm>
            <a:off x="6874329" y="4093881"/>
            <a:ext cx="220435" cy="2413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A37A3CD9-2D6C-40F0-8238-9B7AB0AF6CFE}"/>
              </a:ext>
            </a:extLst>
          </p:cNvPr>
          <p:cNvSpPr txBox="1"/>
          <p:nvPr/>
        </p:nvSpPr>
        <p:spPr>
          <a:xfrm>
            <a:off x="3762157" y="5678926"/>
            <a:ext cx="4800817"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修改字形嵌入信息 </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模板匹配提取信息</a:t>
            </a:r>
          </a:p>
        </p:txBody>
      </p:sp>
      <p:sp>
        <p:nvSpPr>
          <p:cNvPr id="16" name="矩形 15">
            <a:extLst>
              <a:ext uri="{FF2B5EF4-FFF2-40B4-BE49-F238E27FC236}">
                <a16:creationId xmlns:a16="http://schemas.microsoft.com/office/drawing/2014/main" id="{8CA7A051-9934-4D56-8E5E-395C82245A55}"/>
              </a:ext>
            </a:extLst>
          </p:cNvPr>
          <p:cNvSpPr/>
          <p:nvPr/>
        </p:nvSpPr>
        <p:spPr>
          <a:xfrm>
            <a:off x="7316049" y="4335238"/>
            <a:ext cx="220435" cy="2413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64E5003D-B866-4A2C-A61D-94AE419F6FB8}"/>
              </a:ext>
            </a:extLst>
          </p:cNvPr>
          <p:cNvPicPr>
            <a:picLocks noChangeAspect="1"/>
          </p:cNvPicPr>
          <p:nvPr/>
        </p:nvPicPr>
        <p:blipFill>
          <a:blip r:embed="rId5"/>
          <a:stretch>
            <a:fillRect/>
          </a:stretch>
        </p:blipFill>
        <p:spPr>
          <a:xfrm>
            <a:off x="6965562" y="1512669"/>
            <a:ext cx="3914775" cy="1190625"/>
          </a:xfrm>
          <a:prstGeom prst="rect">
            <a:avLst/>
          </a:prstGeom>
          <a:ln>
            <a:solidFill>
              <a:schemeClr val="tx1"/>
            </a:solidFill>
            <a:prstDash val="sysDash"/>
          </a:ln>
          <a:effectLst>
            <a:outerShdw blurRad="50800" dist="38100" dir="2700000" algn="tl" rotWithShape="0">
              <a:prstClr val="black">
                <a:alpha val="40000"/>
              </a:prstClr>
            </a:outerShdw>
          </a:effectLst>
        </p:spPr>
      </p:pic>
      <p:pic>
        <p:nvPicPr>
          <p:cNvPr id="18" name="图片 17">
            <a:extLst>
              <a:ext uri="{FF2B5EF4-FFF2-40B4-BE49-F238E27FC236}">
                <a16:creationId xmlns:a16="http://schemas.microsoft.com/office/drawing/2014/main" id="{4C23D343-193F-41A5-BE90-F3DBECCF49C1}"/>
              </a:ext>
            </a:extLst>
          </p:cNvPr>
          <p:cNvPicPr>
            <a:picLocks noChangeAspect="1"/>
          </p:cNvPicPr>
          <p:nvPr/>
        </p:nvPicPr>
        <p:blipFill>
          <a:blip r:embed="rId6"/>
          <a:stretch>
            <a:fillRect/>
          </a:stretch>
        </p:blipFill>
        <p:spPr>
          <a:xfrm>
            <a:off x="982009" y="1359215"/>
            <a:ext cx="4288396" cy="1497535"/>
          </a:xfrm>
          <a:prstGeom prst="rect">
            <a:avLst/>
          </a:prstGeom>
          <a:ln>
            <a:solidFill>
              <a:schemeClr val="tx1"/>
            </a:solidFill>
            <a:prstDash val="sysDash"/>
          </a:ln>
          <a:effectLst>
            <a:outerShdw blurRad="50800" dist="38100" dir="2700000" algn="tl" rotWithShape="0">
              <a:prstClr val="black">
                <a:alpha val="40000"/>
              </a:prstClr>
            </a:outerShdw>
          </a:effectLst>
        </p:spPr>
      </p:pic>
      <p:sp>
        <p:nvSpPr>
          <p:cNvPr id="19" name="矩形 18">
            <a:extLst>
              <a:ext uri="{FF2B5EF4-FFF2-40B4-BE49-F238E27FC236}">
                <a16:creationId xmlns:a16="http://schemas.microsoft.com/office/drawing/2014/main" id="{55E74924-D90C-4211-9736-1E70DC79E23E}"/>
              </a:ext>
            </a:extLst>
          </p:cNvPr>
          <p:cNvSpPr/>
          <p:nvPr/>
        </p:nvSpPr>
        <p:spPr>
          <a:xfrm>
            <a:off x="4272424" y="3004359"/>
            <a:ext cx="3754554"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移动笔划生成同一字形的不同变体</a:t>
            </a:r>
            <a:endParaRPr lang="zh-CN" altLang="en-US" dirty="0"/>
          </a:p>
        </p:txBody>
      </p:sp>
      <p:sp>
        <p:nvSpPr>
          <p:cNvPr id="20" name="矩形 19">
            <a:extLst>
              <a:ext uri="{FF2B5EF4-FFF2-40B4-BE49-F238E27FC236}">
                <a16:creationId xmlns:a16="http://schemas.microsoft.com/office/drawing/2014/main" id="{E9A8563F-0587-4A90-A1A9-160606F5DAED}"/>
              </a:ext>
            </a:extLst>
          </p:cNvPr>
          <p:cNvSpPr/>
          <p:nvPr/>
        </p:nvSpPr>
        <p:spPr>
          <a:xfrm>
            <a:off x="2802587" y="5088422"/>
            <a:ext cx="646331"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原文</a:t>
            </a:r>
            <a:endParaRPr lang="zh-CN" altLang="en-US" dirty="0"/>
          </a:p>
        </p:txBody>
      </p:sp>
      <p:sp>
        <p:nvSpPr>
          <p:cNvPr id="21" name="矩形 20">
            <a:extLst>
              <a:ext uri="{FF2B5EF4-FFF2-40B4-BE49-F238E27FC236}">
                <a16:creationId xmlns:a16="http://schemas.microsoft.com/office/drawing/2014/main" id="{7D02B4F8-FD73-48B6-9208-C2B027C16AA9}"/>
              </a:ext>
            </a:extLst>
          </p:cNvPr>
          <p:cNvSpPr/>
          <p:nvPr/>
        </p:nvSpPr>
        <p:spPr>
          <a:xfrm>
            <a:off x="8253535" y="5075771"/>
            <a:ext cx="1338828"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嵌入水印后</a:t>
            </a:r>
            <a:endParaRPr lang="zh-CN" altLang="en-US" dirty="0"/>
          </a:p>
        </p:txBody>
      </p:sp>
    </p:spTree>
    <p:extLst>
      <p:ext uri="{BB962C8B-B14F-4D97-AF65-F5344CB8AC3E}">
        <p14:creationId xmlns:p14="http://schemas.microsoft.com/office/powerpoint/2010/main" val="12217960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鲁棒的文本生成模型水印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9349FBEA-2ECE-4149-AFBF-85C09831B446}"/>
              </a:ext>
            </a:extLst>
          </p:cNvPr>
          <p:cNvSpPr/>
          <p:nvPr/>
        </p:nvSpPr>
        <p:spPr>
          <a:xfrm>
            <a:off x="0" y="6263700"/>
            <a:ext cx="12192000" cy="584775"/>
          </a:xfrm>
          <a:prstGeom prst="rect">
            <a:avLst/>
          </a:prstGeom>
        </p:spPr>
        <p:txBody>
          <a:bodyPr wrap="square">
            <a:spAutoFit/>
          </a:bodyPr>
          <a:lstStyle/>
          <a:p>
            <a:r>
              <a:rPr lang="en-US" altLang="zh-CN" sz="1600" dirty="0">
                <a:latin typeface="+mj-ea"/>
              </a:rPr>
              <a:t>[3] Xiao, C.; Zhang, C.; and Zheng, C. 2018. </a:t>
            </a:r>
            <a:r>
              <a:rPr lang="en-US" altLang="zh-CN" sz="1600" dirty="0" err="1">
                <a:latin typeface="+mj-ea"/>
              </a:rPr>
              <a:t>FontCode</a:t>
            </a:r>
            <a:r>
              <a:rPr lang="en-US" altLang="zh-CN" sz="1600" dirty="0">
                <a:latin typeface="+mj-ea"/>
              </a:rPr>
              <a:t>: Embedding Information in Text Documents using Glyph Perturbation. ACM Transactions on Graphics, 37: 15:1–15:16.</a:t>
            </a:r>
            <a:endParaRPr lang="zh-CN" altLang="en-US" sz="1600" dirty="0">
              <a:latin typeface="+mj-ea"/>
            </a:endParaRPr>
          </a:p>
        </p:txBody>
      </p:sp>
      <p:cxnSp>
        <p:nvCxnSpPr>
          <p:cNvPr id="11" name="直接连接符 10">
            <a:extLst>
              <a:ext uri="{FF2B5EF4-FFF2-40B4-BE49-F238E27FC236}">
                <a16:creationId xmlns:a16="http://schemas.microsoft.com/office/drawing/2014/main" id="{B3293AD6-A2B8-4AAB-A300-6253F61FCBEF}"/>
              </a:ext>
            </a:extLst>
          </p:cNvPr>
          <p:cNvCxnSpPr/>
          <p:nvPr/>
        </p:nvCxnSpPr>
        <p:spPr>
          <a:xfrm>
            <a:off x="0" y="6263700"/>
            <a:ext cx="121920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23291EB1-FC2F-488B-A7EF-A61F041C3C97}"/>
              </a:ext>
            </a:extLst>
          </p:cNvPr>
          <p:cNvSpPr txBox="1"/>
          <p:nvPr/>
        </p:nvSpPr>
        <p:spPr>
          <a:xfrm>
            <a:off x="3762157" y="5678926"/>
            <a:ext cx="4800817"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修改字形嵌入信息 </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分类网络提取信息</a:t>
            </a:r>
          </a:p>
        </p:txBody>
      </p:sp>
      <p:pic>
        <p:nvPicPr>
          <p:cNvPr id="13" name="图片 12">
            <a:extLst>
              <a:ext uri="{FF2B5EF4-FFF2-40B4-BE49-F238E27FC236}">
                <a16:creationId xmlns:a16="http://schemas.microsoft.com/office/drawing/2014/main" id="{7D9C2894-5F01-429D-A7C8-BF64BEBE0BD7}"/>
              </a:ext>
            </a:extLst>
          </p:cNvPr>
          <p:cNvPicPr>
            <a:picLocks noChangeAspect="1"/>
          </p:cNvPicPr>
          <p:nvPr/>
        </p:nvPicPr>
        <p:blipFill>
          <a:blip r:embed="rId3"/>
          <a:stretch>
            <a:fillRect/>
          </a:stretch>
        </p:blipFill>
        <p:spPr>
          <a:xfrm>
            <a:off x="1026318" y="1394543"/>
            <a:ext cx="5477848" cy="1411073"/>
          </a:xfrm>
          <a:prstGeom prst="rect">
            <a:avLst/>
          </a:prstGeom>
          <a:ln>
            <a:solidFill>
              <a:schemeClr val="tx1"/>
            </a:solidFill>
            <a:prstDash val="sysDash"/>
          </a:ln>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891A49C9-2393-45BF-BB91-A9C425B056A1}"/>
              </a:ext>
            </a:extLst>
          </p:cNvPr>
          <p:cNvPicPr>
            <a:picLocks noChangeAspect="1"/>
          </p:cNvPicPr>
          <p:nvPr/>
        </p:nvPicPr>
        <p:blipFill>
          <a:blip r:embed="rId4"/>
          <a:stretch>
            <a:fillRect/>
          </a:stretch>
        </p:blipFill>
        <p:spPr>
          <a:xfrm>
            <a:off x="1026318" y="3490778"/>
            <a:ext cx="10139363" cy="1868643"/>
          </a:xfrm>
          <a:prstGeom prst="rect">
            <a:avLst/>
          </a:prstGeom>
          <a:effectLst>
            <a:outerShdw blurRad="50800" dist="38100" dir="2700000" algn="tl" rotWithShape="0">
              <a:prstClr val="black">
                <a:alpha val="40000"/>
              </a:prstClr>
            </a:outerShdw>
          </a:effectLst>
        </p:spPr>
      </p:pic>
      <p:pic>
        <p:nvPicPr>
          <p:cNvPr id="15" name="图片 14">
            <a:extLst>
              <a:ext uri="{FF2B5EF4-FFF2-40B4-BE49-F238E27FC236}">
                <a16:creationId xmlns:a16="http://schemas.microsoft.com/office/drawing/2014/main" id="{A5F8103F-2634-4F13-9C8F-4077CCEC8BA3}"/>
              </a:ext>
            </a:extLst>
          </p:cNvPr>
          <p:cNvPicPr>
            <a:picLocks noChangeAspect="1"/>
          </p:cNvPicPr>
          <p:nvPr/>
        </p:nvPicPr>
        <p:blipFill>
          <a:blip r:embed="rId5"/>
          <a:stretch>
            <a:fillRect/>
          </a:stretch>
        </p:blipFill>
        <p:spPr>
          <a:xfrm>
            <a:off x="6617887" y="1378289"/>
            <a:ext cx="4547794" cy="1427328"/>
          </a:xfrm>
          <a:prstGeom prst="rect">
            <a:avLst/>
          </a:prstGeom>
          <a:effectLst>
            <a:outerShdw blurRad="50800" dist="38100" dir="2700000" algn="tl" rotWithShape="0">
              <a:prstClr val="black">
                <a:alpha val="40000"/>
              </a:prstClr>
            </a:outerShdw>
          </a:effectLst>
        </p:spPr>
      </p:pic>
      <p:sp>
        <p:nvSpPr>
          <p:cNvPr id="16" name="矩形 15">
            <a:extLst>
              <a:ext uri="{FF2B5EF4-FFF2-40B4-BE49-F238E27FC236}">
                <a16:creationId xmlns:a16="http://schemas.microsoft.com/office/drawing/2014/main" id="{5D94C262-E608-4521-9BBD-CFEE226831E7}"/>
              </a:ext>
            </a:extLst>
          </p:cNvPr>
          <p:cNvSpPr/>
          <p:nvPr/>
        </p:nvSpPr>
        <p:spPr>
          <a:xfrm>
            <a:off x="4272424" y="3004359"/>
            <a:ext cx="4192173"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利用字形流图生成同一字形的不同变体</a:t>
            </a:r>
            <a:endParaRPr lang="zh-CN" altLang="en-US" dirty="0"/>
          </a:p>
        </p:txBody>
      </p:sp>
    </p:spTree>
    <p:extLst>
      <p:ext uri="{BB962C8B-B14F-4D97-AF65-F5344CB8AC3E}">
        <p14:creationId xmlns:p14="http://schemas.microsoft.com/office/powerpoint/2010/main" val="3530064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鲁棒的文本生成模型水印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FA2E6C9F-DDF7-41B1-B56A-DA4AC5695C8E}"/>
              </a:ext>
            </a:extLst>
          </p:cNvPr>
          <p:cNvSpPr txBox="1"/>
          <p:nvPr/>
        </p:nvSpPr>
        <p:spPr>
          <a:xfrm>
            <a:off x="843708" y="1158324"/>
            <a:ext cx="4012351" cy="523220"/>
          </a:xfrm>
          <a:prstGeom prst="rect">
            <a:avLst/>
          </a:prstGeom>
          <a:noFill/>
        </p:spPr>
        <p:txBody>
          <a:bodyPr wrap="square" rtlCol="0">
            <a:spAutoFit/>
          </a:bodyPr>
          <a:lstStyle/>
          <a:p>
            <a:pPr algn="ctr"/>
            <a:r>
              <a:rPr lang="zh-CN" altLang="en-US" sz="2800" dirty="0">
                <a:solidFill>
                  <a:schemeClr val="tx1">
                    <a:lumMod val="85000"/>
                    <a:lumOff val="15000"/>
                  </a:schemeClr>
                </a:solidFill>
                <a:latin typeface="FZZhengHeiS-DB-GB" panose="02000000000000000000" pitchFamily="2" charset="0"/>
                <a:ea typeface="FZZhengHeiS-DB-GB" panose="02000000000000000000" pitchFamily="2" charset="0"/>
              </a:rPr>
              <a:t>研究背景</a:t>
            </a:r>
            <a:r>
              <a:rPr lang="en-US" altLang="zh-CN" sz="2800" dirty="0">
                <a:solidFill>
                  <a:schemeClr val="tx1">
                    <a:lumMod val="85000"/>
                    <a:lumOff val="15000"/>
                  </a:schemeClr>
                </a:solidFill>
                <a:latin typeface="FZZhengHeiS-DB-GB" panose="02000000000000000000" pitchFamily="2" charset="0"/>
                <a:ea typeface="FZZhengHeiS-DB-GB" panose="02000000000000000000" pitchFamily="2" charset="0"/>
              </a:rPr>
              <a:t>-</a:t>
            </a:r>
            <a:r>
              <a:rPr lang="zh-CN" altLang="en-US" sz="2800" dirty="0">
                <a:solidFill>
                  <a:schemeClr val="tx1">
                    <a:lumMod val="85000"/>
                    <a:lumOff val="15000"/>
                  </a:schemeClr>
                </a:solidFill>
                <a:latin typeface="FZZhengHeiS-DB-GB" panose="02000000000000000000" pitchFamily="2" charset="0"/>
                <a:ea typeface="FZZhengHeiS-DB-GB" panose="02000000000000000000" pitchFamily="2" charset="0"/>
              </a:rPr>
              <a:t>传统文本水印</a:t>
            </a:r>
          </a:p>
        </p:txBody>
      </p:sp>
      <p:sp>
        <p:nvSpPr>
          <p:cNvPr id="10" name="矩形 9">
            <a:extLst>
              <a:ext uri="{FF2B5EF4-FFF2-40B4-BE49-F238E27FC236}">
                <a16:creationId xmlns:a16="http://schemas.microsoft.com/office/drawing/2014/main" id="{BBBCA6F7-2C63-4D41-8EFD-EDF0AE412A01}"/>
              </a:ext>
            </a:extLst>
          </p:cNvPr>
          <p:cNvSpPr/>
          <p:nvPr/>
        </p:nvSpPr>
        <p:spPr>
          <a:xfrm>
            <a:off x="843708" y="1961636"/>
            <a:ext cx="7951216" cy="1938992"/>
          </a:xfrm>
          <a:prstGeom prst="rect">
            <a:avLst/>
          </a:prstGeom>
        </p:spPr>
        <p:txBody>
          <a:bodyPr wrap="none">
            <a:spAutoFit/>
          </a:bodyPr>
          <a:lstStyle/>
          <a:p>
            <a:pPr marL="342900" indent="-342900">
              <a:lnSpc>
                <a:spcPct val="150000"/>
              </a:lnSpc>
              <a:buFont typeface="Wingdings" panose="05000000000000000000" pitchFamily="2" charset="2"/>
              <a:buChar char="Ø"/>
            </a:pPr>
            <a:r>
              <a:rPr lang="zh-CN" altLang="en-US" sz="2000" dirty="0">
                <a:latin typeface="楷体" panose="02010609060101010101" pitchFamily="49" charset="-122"/>
                <a:ea typeface="楷体" panose="02010609060101010101" pitchFamily="49" charset="-122"/>
              </a:rPr>
              <a:t>传统文本水印方法的局限</a:t>
            </a:r>
            <a:endParaRPr lang="en-US" altLang="zh-CN" sz="2000" dirty="0">
              <a:latin typeface="楷体" panose="02010609060101010101" pitchFamily="49" charset="-122"/>
              <a:ea typeface="楷体" panose="02010609060101010101" pitchFamily="49" charset="-122"/>
            </a:endParaRPr>
          </a:p>
          <a:p>
            <a:pPr marL="800100" lvl="1" indent="-342900">
              <a:lnSpc>
                <a:spcPct val="150000"/>
              </a:lnSpc>
              <a:buFont typeface="Arial" panose="020B0604020202020204" pitchFamily="34" charset="0"/>
              <a:buChar char="•"/>
            </a:pPr>
            <a:r>
              <a:rPr lang="zh-CN" altLang="en-US" sz="2000" dirty="0">
                <a:latin typeface="楷体" panose="02010609060101010101" pitchFamily="49" charset="-122"/>
                <a:ea typeface="楷体" panose="02010609060101010101" pitchFamily="49" charset="-122"/>
              </a:rPr>
              <a:t>截屏压缩、屏幕拍摄、</a:t>
            </a:r>
            <a:r>
              <a:rPr lang="en-US" altLang="zh-CN" sz="2000" dirty="0">
                <a:latin typeface="楷体" panose="02010609060101010101" pitchFamily="49" charset="-122"/>
                <a:ea typeface="楷体" panose="02010609060101010101" pitchFamily="49" charset="-122"/>
              </a:rPr>
              <a:t>OCR</a:t>
            </a:r>
            <a:r>
              <a:rPr lang="zh-CN" altLang="en-US" sz="2000" dirty="0">
                <a:latin typeface="楷体" panose="02010609060101010101" pitchFamily="49" charset="-122"/>
                <a:ea typeface="楷体" panose="02010609060101010101" pitchFamily="49" charset="-122"/>
              </a:rPr>
              <a:t>等过程带来的失真会抹去水印信息</a:t>
            </a:r>
            <a:endParaRPr lang="en-US" altLang="zh-CN" sz="2000" dirty="0">
              <a:latin typeface="楷体" panose="02010609060101010101" pitchFamily="49" charset="-122"/>
              <a:ea typeface="楷体" panose="02010609060101010101" pitchFamily="49" charset="-122"/>
            </a:endParaRPr>
          </a:p>
          <a:p>
            <a:pPr marL="800100" lvl="1" indent="-342900">
              <a:lnSpc>
                <a:spcPct val="150000"/>
              </a:lnSpc>
              <a:buFont typeface="Arial" panose="020B0604020202020204" pitchFamily="34" charset="0"/>
              <a:buChar char="•"/>
            </a:pPr>
            <a:r>
              <a:rPr lang="zh-CN" altLang="en-US" sz="2000" dirty="0">
                <a:latin typeface="楷体" panose="02010609060101010101" pitchFamily="49" charset="-122"/>
                <a:ea typeface="楷体" panose="02010609060101010101" pitchFamily="49" charset="-122"/>
              </a:rPr>
              <a:t>在</a:t>
            </a:r>
            <a:r>
              <a:rPr lang="en-US" altLang="zh-CN" sz="2000" dirty="0">
                <a:latin typeface="楷体" panose="02010609060101010101" pitchFamily="49" charset="-122"/>
                <a:ea typeface="楷体" panose="02010609060101010101" pitchFamily="49" charset="-122"/>
              </a:rPr>
              <a:t>AI</a:t>
            </a:r>
            <a:r>
              <a:rPr lang="zh-CN" altLang="en-US" sz="2000" dirty="0">
                <a:latin typeface="楷体" panose="02010609060101010101" pitchFamily="49" charset="-122"/>
                <a:ea typeface="楷体" panose="02010609060101010101" pitchFamily="49" charset="-122"/>
              </a:rPr>
              <a:t>生成文本内容被滥用的场景下不适用</a:t>
            </a:r>
            <a:endParaRPr lang="en-US" altLang="zh-CN" sz="2000" dirty="0">
              <a:latin typeface="楷体" panose="02010609060101010101" pitchFamily="49" charset="-122"/>
              <a:ea typeface="楷体" panose="02010609060101010101" pitchFamily="49" charset="-122"/>
            </a:endParaRPr>
          </a:p>
          <a:p>
            <a:pPr marL="800100" lvl="1" indent="-342900">
              <a:lnSpc>
                <a:spcPct val="150000"/>
              </a:lnSpc>
              <a:buFont typeface="Arial" panose="020B0604020202020204" pitchFamily="34" charset="0"/>
              <a:buChar char="•"/>
            </a:pPr>
            <a:r>
              <a:rPr lang="zh-CN" altLang="en-US" sz="2000" dirty="0">
                <a:latin typeface="楷体" panose="02010609060101010101" pitchFamily="49" charset="-122"/>
                <a:ea typeface="楷体" panose="02010609060101010101" pitchFamily="49" charset="-122"/>
              </a:rPr>
              <a:t>本质上仍然是从图像的角度出发解决问题</a:t>
            </a:r>
          </a:p>
        </p:txBody>
      </p:sp>
      <p:sp>
        <p:nvSpPr>
          <p:cNvPr id="11" name="矩形 10">
            <a:extLst>
              <a:ext uri="{FF2B5EF4-FFF2-40B4-BE49-F238E27FC236}">
                <a16:creationId xmlns:a16="http://schemas.microsoft.com/office/drawing/2014/main" id="{B56DFFC8-B9BE-4C9B-9159-AA50B19C515E}"/>
              </a:ext>
            </a:extLst>
          </p:cNvPr>
          <p:cNvSpPr/>
          <p:nvPr/>
        </p:nvSpPr>
        <p:spPr>
          <a:xfrm>
            <a:off x="843708" y="4424503"/>
            <a:ext cx="7664278" cy="943528"/>
          </a:xfrm>
          <a:prstGeom prst="rect">
            <a:avLst/>
          </a:prstGeom>
        </p:spPr>
        <p:txBody>
          <a:bodyPr wrap="none">
            <a:spAutoFit/>
          </a:bodyPr>
          <a:lstStyle/>
          <a:p>
            <a:pPr marL="342900" indent="-342900">
              <a:lnSpc>
                <a:spcPct val="150000"/>
              </a:lnSpc>
              <a:buFont typeface="Wingdings" panose="05000000000000000000" pitchFamily="2" charset="2"/>
              <a:buChar char="Ø"/>
            </a:pPr>
            <a:r>
              <a:rPr lang="zh-CN" altLang="en-US" sz="2000" dirty="0">
                <a:latin typeface="楷体" panose="02010609060101010101" pitchFamily="49" charset="-122"/>
                <a:ea typeface="楷体" panose="02010609060101010101" pitchFamily="49" charset="-122"/>
              </a:rPr>
              <a:t>如何根据语言本身的特点来设计水印算法？</a:t>
            </a:r>
            <a:endParaRPr lang="en-US" altLang="zh-CN" sz="2000" dirty="0">
              <a:latin typeface="楷体" panose="02010609060101010101" pitchFamily="49" charset="-122"/>
              <a:ea typeface="楷体" panose="02010609060101010101" pitchFamily="49" charset="-122"/>
            </a:endParaRPr>
          </a:p>
          <a:p>
            <a:pPr marL="800100" lvl="1" indent="-342900">
              <a:lnSpc>
                <a:spcPct val="150000"/>
              </a:lnSpc>
              <a:buFont typeface="Arial" panose="020B0604020202020204" pitchFamily="34" charset="0"/>
              <a:buChar char="•"/>
            </a:pPr>
            <a:r>
              <a:rPr lang="zh-CN" altLang="en-US" sz="2000" dirty="0">
                <a:latin typeface="楷体" panose="02010609060101010101" pitchFamily="49" charset="-122"/>
                <a:ea typeface="楷体" panose="02010609060101010101" pitchFamily="49" charset="-122"/>
              </a:rPr>
              <a:t>语义维度的信息具有对上述失真</a:t>
            </a:r>
            <a:r>
              <a:rPr lang="zh-CN" altLang="en-US" sz="2000" b="1" dirty="0">
                <a:solidFill>
                  <a:srgbClr val="1C4885"/>
                </a:solidFill>
                <a:latin typeface="楷体" panose="02010609060101010101" pitchFamily="49" charset="-122"/>
                <a:ea typeface="楷体" panose="02010609060101010101" pitchFamily="49" charset="-122"/>
              </a:rPr>
              <a:t>天然</a:t>
            </a:r>
            <a:r>
              <a:rPr lang="zh-CN" altLang="en-US" sz="2000" dirty="0">
                <a:latin typeface="楷体" panose="02010609060101010101" pitchFamily="49" charset="-122"/>
                <a:ea typeface="楷体" panose="02010609060101010101" pitchFamily="49" charset="-122"/>
              </a:rPr>
              <a:t>的鲁棒性，如何利用？</a:t>
            </a:r>
            <a:endParaRPr lang="en-US" altLang="zh-CN" sz="2000" dirty="0">
              <a:latin typeface="楷体" panose="02010609060101010101" pitchFamily="49" charset="-122"/>
              <a:ea typeface="楷体" panose="02010609060101010101" pitchFamily="49" charset="-122"/>
            </a:endParaRPr>
          </a:p>
        </p:txBody>
      </p:sp>
      <p:sp>
        <p:nvSpPr>
          <p:cNvPr id="12" name="矩形 11">
            <a:extLst>
              <a:ext uri="{FF2B5EF4-FFF2-40B4-BE49-F238E27FC236}">
                <a16:creationId xmlns:a16="http://schemas.microsoft.com/office/drawing/2014/main" id="{552CC056-0944-440B-AF32-73F04E4E30EC}"/>
              </a:ext>
            </a:extLst>
          </p:cNvPr>
          <p:cNvSpPr/>
          <p:nvPr/>
        </p:nvSpPr>
        <p:spPr>
          <a:xfrm>
            <a:off x="2038943" y="5964041"/>
            <a:ext cx="8109857" cy="461665"/>
          </a:xfrm>
          <a:prstGeom prst="rect">
            <a:avLst/>
          </a:prstGeom>
        </p:spPr>
        <p:txBody>
          <a:bodyPr wrap="square">
            <a:spAutoFit/>
          </a:bodyPr>
          <a:lstStyle/>
          <a:p>
            <a:pPr algn="ctr"/>
            <a:r>
              <a:rPr lang="zh-CN" altLang="en-US" sz="2400" b="1" kern="0" dirty="0">
                <a:solidFill>
                  <a:srgbClr val="C00000"/>
                </a:solidFill>
                <a:latin typeface="微软雅黑" panose="020B0503020204020204" pitchFamily="34" charset="-122"/>
                <a:ea typeface="微软雅黑" panose="020B0503020204020204" pitchFamily="34" charset="-122"/>
              </a:rPr>
              <a:t>自然语言水印</a:t>
            </a:r>
            <a:endParaRPr lang="en-US" altLang="zh-CN" sz="2400" b="1" kern="0"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8868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鲁棒的文本生成模型水印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044CA208-18B7-4F46-8EFF-AD378F8E6EAB}"/>
              </a:ext>
            </a:extLst>
          </p:cNvPr>
          <p:cNvCxnSpPr/>
          <p:nvPr/>
        </p:nvCxnSpPr>
        <p:spPr>
          <a:xfrm>
            <a:off x="843710" y="1292776"/>
            <a:ext cx="0" cy="632244"/>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50B77981-6623-45EB-8F5A-B0420D7EB0C7}"/>
              </a:ext>
            </a:extLst>
          </p:cNvPr>
          <p:cNvSpPr/>
          <p:nvPr/>
        </p:nvSpPr>
        <p:spPr>
          <a:xfrm>
            <a:off x="843709" y="2272853"/>
            <a:ext cx="8225329" cy="499624"/>
          </a:xfrm>
          <a:prstGeom prst="rect">
            <a:avLst/>
          </a:prstGeom>
        </p:spPr>
        <p:txBody>
          <a:bodyPr wrap="none">
            <a:spAutoFit/>
          </a:bodyPr>
          <a:lstStyle/>
          <a:p>
            <a:pPr marL="342900" indent="-342900">
              <a:lnSpc>
                <a:spcPct val="150000"/>
              </a:lnSpc>
              <a:buFont typeface="Wingdings" panose="05000000000000000000" pitchFamily="2" charset="2"/>
              <a:buChar char="Ø"/>
            </a:pPr>
            <a:r>
              <a:rPr lang="zh-CN" altLang="en-US" sz="2000" dirty="0">
                <a:latin typeface="楷体" panose="02010609060101010101" pitchFamily="49" charset="-122"/>
                <a:ea typeface="楷体" panose="02010609060101010101" pitchFamily="49" charset="-122"/>
              </a:rPr>
              <a:t>自然语言水印的目标：通过对文本进行语义维度的处理来嵌入水印。</a:t>
            </a:r>
            <a:endParaRPr lang="en-US" altLang="zh-CN" sz="2000" dirty="0">
              <a:latin typeface="楷体" panose="02010609060101010101" pitchFamily="49" charset="-122"/>
              <a:ea typeface="楷体" panose="02010609060101010101" pitchFamily="49" charset="-122"/>
            </a:endParaRPr>
          </a:p>
        </p:txBody>
      </p:sp>
      <p:sp>
        <p:nvSpPr>
          <p:cNvPr id="15" name="文本框 14">
            <a:extLst>
              <a:ext uri="{FF2B5EF4-FFF2-40B4-BE49-F238E27FC236}">
                <a16:creationId xmlns:a16="http://schemas.microsoft.com/office/drawing/2014/main" id="{AA428271-EA00-4D0F-B450-D63185793995}"/>
              </a:ext>
            </a:extLst>
          </p:cNvPr>
          <p:cNvSpPr txBox="1"/>
          <p:nvPr/>
        </p:nvSpPr>
        <p:spPr>
          <a:xfrm>
            <a:off x="843710" y="1347288"/>
            <a:ext cx="1710024" cy="523220"/>
          </a:xfrm>
          <a:prstGeom prst="rect">
            <a:avLst/>
          </a:prstGeom>
          <a:noFill/>
        </p:spPr>
        <p:txBody>
          <a:bodyPr wrap="square" rtlCol="0">
            <a:spAutoFit/>
          </a:bodyPr>
          <a:lstStyle/>
          <a:p>
            <a:pPr algn="ctr"/>
            <a:r>
              <a:rPr lang="zh-CN" altLang="en-US" sz="2800" dirty="0">
                <a:solidFill>
                  <a:schemeClr val="tx1">
                    <a:lumMod val="85000"/>
                    <a:lumOff val="15000"/>
                  </a:schemeClr>
                </a:solidFill>
                <a:latin typeface="FZZhengHeiS-DB-GB" panose="02000000000000000000" pitchFamily="2" charset="0"/>
                <a:ea typeface="FZZhengHeiS-DB-GB" panose="02000000000000000000" pitchFamily="2" charset="0"/>
              </a:rPr>
              <a:t>相关工作</a:t>
            </a:r>
          </a:p>
        </p:txBody>
      </p:sp>
      <p:sp>
        <p:nvSpPr>
          <p:cNvPr id="16" name="矩形 15">
            <a:extLst>
              <a:ext uri="{FF2B5EF4-FFF2-40B4-BE49-F238E27FC236}">
                <a16:creationId xmlns:a16="http://schemas.microsoft.com/office/drawing/2014/main" id="{E8AC6AD9-5A4C-40B7-AD50-A3AB2221747B}"/>
              </a:ext>
            </a:extLst>
          </p:cNvPr>
          <p:cNvSpPr/>
          <p:nvPr/>
        </p:nvSpPr>
        <p:spPr>
          <a:xfrm>
            <a:off x="843709" y="3174822"/>
            <a:ext cx="5559022" cy="2862322"/>
          </a:xfrm>
          <a:prstGeom prst="rect">
            <a:avLst/>
          </a:prstGeom>
        </p:spPr>
        <p:txBody>
          <a:bodyPr wrap="none">
            <a:spAutoFit/>
          </a:bodyPr>
          <a:lstStyle/>
          <a:p>
            <a:pPr marL="342900" indent="-342900">
              <a:lnSpc>
                <a:spcPct val="150000"/>
              </a:lnSpc>
              <a:buFont typeface="Wingdings" panose="05000000000000000000" pitchFamily="2" charset="2"/>
              <a:buChar char="Ø"/>
            </a:pPr>
            <a:r>
              <a:rPr lang="zh-CN" altLang="en-US" sz="2000" dirty="0">
                <a:latin typeface="楷体" panose="02010609060101010101" pitchFamily="49" charset="-122"/>
                <a:ea typeface="楷体" panose="02010609060101010101" pitchFamily="49" charset="-122"/>
              </a:rPr>
              <a:t>哪些</a:t>
            </a:r>
            <a:r>
              <a:rPr lang="en-US" altLang="zh-CN" sz="2000" dirty="0">
                <a:latin typeface="楷体" panose="02010609060101010101" pitchFamily="49" charset="-122"/>
                <a:ea typeface="楷体" panose="02010609060101010101" pitchFamily="49" charset="-122"/>
              </a:rPr>
              <a:t>NLP</a:t>
            </a:r>
            <a:r>
              <a:rPr lang="zh-CN" altLang="en-US" sz="2000" dirty="0">
                <a:latin typeface="楷体" panose="02010609060101010101" pitchFamily="49" charset="-122"/>
                <a:ea typeface="楷体" panose="02010609060101010101" pitchFamily="49" charset="-122"/>
              </a:rPr>
              <a:t>领域的常见任务可能会与此相关？</a:t>
            </a:r>
            <a:endParaRPr lang="en-US" altLang="zh-CN" sz="2000" dirty="0">
              <a:latin typeface="楷体" panose="02010609060101010101" pitchFamily="49" charset="-122"/>
              <a:ea typeface="楷体" panose="02010609060101010101" pitchFamily="49" charset="-122"/>
            </a:endParaRPr>
          </a:p>
          <a:p>
            <a:pPr marL="800100" lvl="1" indent="-342900">
              <a:lnSpc>
                <a:spcPct val="150000"/>
              </a:lnSpc>
              <a:buFont typeface="Arial" panose="020B0604020202020204" pitchFamily="34" charset="0"/>
              <a:buChar char="•"/>
            </a:pPr>
            <a:r>
              <a:rPr lang="zh-CN" altLang="en-US" sz="2000" dirty="0">
                <a:latin typeface="楷体" panose="02010609060101010101" pitchFamily="49" charset="-122"/>
                <a:ea typeface="楷体" panose="02010609060101010101" pitchFamily="49" charset="-122"/>
              </a:rPr>
              <a:t>句法变换（</a:t>
            </a:r>
            <a:r>
              <a:rPr lang="en-US" altLang="zh-CN" sz="2000" dirty="0">
                <a:latin typeface="楷体" panose="02010609060101010101" pitchFamily="49" charset="-122"/>
                <a:ea typeface="楷体" panose="02010609060101010101" pitchFamily="49" charset="-122"/>
              </a:rPr>
              <a:t>Syntactic Transformation</a:t>
            </a:r>
            <a:r>
              <a:rPr lang="zh-CN" altLang="en-US" sz="2000" dirty="0">
                <a:latin typeface="楷体" panose="02010609060101010101" pitchFamily="49" charset="-122"/>
                <a:ea typeface="楷体" panose="02010609060101010101" pitchFamily="49" charset="-122"/>
              </a:rPr>
              <a:t>）</a:t>
            </a:r>
          </a:p>
          <a:p>
            <a:pPr marL="800100" lvl="1" indent="-342900">
              <a:lnSpc>
                <a:spcPct val="150000"/>
              </a:lnSpc>
              <a:buFont typeface="Arial" panose="020B0604020202020204" pitchFamily="34" charset="0"/>
              <a:buChar char="•"/>
            </a:pPr>
            <a:r>
              <a:rPr lang="zh-CN" altLang="en-US" sz="2000" dirty="0">
                <a:latin typeface="楷体" panose="02010609060101010101" pitchFamily="49" charset="-122"/>
                <a:ea typeface="楷体" panose="02010609060101010101" pitchFamily="49" charset="-122"/>
              </a:rPr>
              <a:t>文本生成（</a:t>
            </a:r>
            <a:r>
              <a:rPr lang="en-US" altLang="zh-CN" sz="2000" dirty="0">
                <a:latin typeface="楷体" panose="02010609060101010101" pitchFamily="49" charset="-122"/>
                <a:ea typeface="楷体" panose="02010609060101010101" pitchFamily="49" charset="-122"/>
              </a:rPr>
              <a:t>Text Generation</a:t>
            </a:r>
            <a:r>
              <a:rPr lang="zh-CN" altLang="en-US" sz="2000" dirty="0">
                <a:latin typeface="楷体" panose="02010609060101010101" pitchFamily="49" charset="-122"/>
                <a:ea typeface="楷体" panose="02010609060101010101" pitchFamily="49" charset="-122"/>
              </a:rPr>
              <a:t>）</a:t>
            </a:r>
            <a:endParaRPr lang="en-US" altLang="zh-CN" sz="2000" dirty="0">
              <a:latin typeface="楷体" panose="02010609060101010101" pitchFamily="49" charset="-122"/>
              <a:ea typeface="楷体" panose="02010609060101010101" pitchFamily="49" charset="-122"/>
            </a:endParaRPr>
          </a:p>
          <a:p>
            <a:pPr marL="800100" lvl="1" indent="-342900">
              <a:lnSpc>
                <a:spcPct val="150000"/>
              </a:lnSpc>
              <a:buFont typeface="Arial" panose="020B0604020202020204" pitchFamily="34" charset="0"/>
              <a:buChar char="•"/>
            </a:pPr>
            <a:r>
              <a:rPr lang="zh-CN" altLang="en-US" sz="2000" dirty="0">
                <a:latin typeface="楷体" panose="02010609060101010101" pitchFamily="49" charset="-122"/>
                <a:ea typeface="楷体" panose="02010609060101010101" pitchFamily="49" charset="-122"/>
              </a:rPr>
              <a:t>词汇替换（</a:t>
            </a:r>
            <a:r>
              <a:rPr lang="en-US" altLang="zh-CN" sz="2000" dirty="0">
                <a:latin typeface="楷体" panose="02010609060101010101" pitchFamily="49" charset="-122"/>
                <a:ea typeface="楷体" panose="02010609060101010101" pitchFamily="49" charset="-122"/>
              </a:rPr>
              <a:t>Lexical Substitution</a:t>
            </a:r>
            <a:r>
              <a:rPr lang="zh-CN" altLang="en-US" sz="2000" dirty="0">
                <a:latin typeface="楷体" panose="02010609060101010101" pitchFamily="49" charset="-122"/>
                <a:ea typeface="楷体" panose="02010609060101010101" pitchFamily="49" charset="-122"/>
              </a:rPr>
              <a:t>）</a:t>
            </a:r>
            <a:endParaRPr lang="en-US" altLang="zh-CN" sz="2000" dirty="0">
              <a:latin typeface="楷体" panose="02010609060101010101" pitchFamily="49" charset="-122"/>
              <a:ea typeface="楷体" panose="02010609060101010101" pitchFamily="49" charset="-122"/>
            </a:endParaRPr>
          </a:p>
          <a:p>
            <a:pPr lvl="1">
              <a:lnSpc>
                <a:spcPct val="150000"/>
              </a:lnSpc>
            </a:pPr>
            <a:r>
              <a:rPr lang="en-US" altLang="zh-CN" sz="2000" dirty="0">
                <a:latin typeface="楷体" panose="02010609060101010101" pitchFamily="49" charset="-122"/>
                <a:ea typeface="楷体" panose="02010609060101010101" pitchFamily="49" charset="-122"/>
              </a:rPr>
              <a:t>……</a:t>
            </a:r>
          </a:p>
          <a:p>
            <a:pPr marL="800100" lvl="1" indent="-342900">
              <a:lnSpc>
                <a:spcPct val="150000"/>
              </a:lnSpc>
              <a:buFont typeface="Arial" panose="020B0604020202020204" pitchFamily="34" charset="0"/>
              <a:buChar char="•"/>
            </a:pPr>
            <a:endParaRPr lang="en-US" altLang="zh-CN" sz="20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41054260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鲁棒的文本生成模型水印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C5C7EEB7-9A9A-4F05-A0BD-123C4B0B42A0}"/>
              </a:ext>
            </a:extLst>
          </p:cNvPr>
          <p:cNvCxnSpPr/>
          <p:nvPr/>
        </p:nvCxnSpPr>
        <p:spPr>
          <a:xfrm>
            <a:off x="796413" y="1253364"/>
            <a:ext cx="0" cy="632244"/>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C53895B3-63C8-41A4-A3DA-F47510D054C5}"/>
              </a:ext>
            </a:extLst>
          </p:cNvPr>
          <p:cNvSpPr/>
          <p:nvPr/>
        </p:nvSpPr>
        <p:spPr>
          <a:xfrm>
            <a:off x="796412" y="2233441"/>
            <a:ext cx="8558753" cy="943528"/>
          </a:xfrm>
          <a:prstGeom prst="rect">
            <a:avLst/>
          </a:prstGeom>
        </p:spPr>
        <p:txBody>
          <a:bodyPr wrap="none">
            <a:spAutoFit/>
          </a:bodyPr>
          <a:lstStyle/>
          <a:p>
            <a:pPr marL="342900" indent="-342900">
              <a:lnSpc>
                <a:spcPct val="150000"/>
              </a:lnSpc>
              <a:buFont typeface="Wingdings" panose="05000000000000000000" pitchFamily="2" charset="2"/>
              <a:buChar char="Ø"/>
            </a:pPr>
            <a:r>
              <a:rPr lang="zh-CN" altLang="en-US" sz="2000" dirty="0">
                <a:latin typeface="楷体" panose="02010609060101010101" pitchFamily="49" charset="-122"/>
                <a:ea typeface="楷体" panose="02010609060101010101" pitchFamily="49" charset="-122"/>
              </a:rPr>
              <a:t>基于句法变换的自然语言水印方法</a:t>
            </a:r>
            <a:endParaRPr lang="en-US" altLang="zh-CN" sz="2000" dirty="0">
              <a:latin typeface="楷体" panose="02010609060101010101" pitchFamily="49" charset="-122"/>
              <a:ea typeface="楷体" panose="02010609060101010101" pitchFamily="49" charset="-122"/>
            </a:endParaRPr>
          </a:p>
          <a:p>
            <a:pPr marL="800100" lvl="1" indent="-342900">
              <a:lnSpc>
                <a:spcPct val="150000"/>
              </a:lnSpc>
              <a:buFont typeface="Arial" panose="020B0604020202020204" pitchFamily="34" charset="0"/>
              <a:buChar char="•"/>
            </a:pPr>
            <a:r>
              <a:rPr lang="zh-CN" altLang="en-US" sz="2000" dirty="0">
                <a:latin typeface="楷体" panose="02010609060101010101" pitchFamily="49" charset="-122"/>
                <a:ea typeface="楷体" panose="02010609060101010101" pitchFamily="49" charset="-122"/>
              </a:rPr>
              <a:t>利用句法结构变换（如主</a:t>
            </a:r>
            <a:r>
              <a:rPr lang="en-US" altLang="zh-CN" sz="2000" dirty="0">
                <a:latin typeface="楷体" panose="02010609060101010101" pitchFamily="49" charset="-122"/>
                <a:ea typeface="楷体" panose="02010609060101010101" pitchFamily="49" charset="-122"/>
              </a:rPr>
              <a:t>-</a:t>
            </a:r>
            <a:r>
              <a:rPr lang="zh-CN" altLang="en-US" sz="2000" dirty="0">
                <a:latin typeface="楷体" panose="02010609060101010101" pitchFamily="49" charset="-122"/>
                <a:ea typeface="楷体" panose="02010609060101010101" pitchFamily="49" charset="-122"/>
              </a:rPr>
              <a:t>被动语态变换、主谓变换等）表达信息。</a:t>
            </a:r>
            <a:endParaRPr lang="en-US" altLang="zh-CN" sz="2000" dirty="0">
              <a:latin typeface="楷体" panose="02010609060101010101" pitchFamily="49" charset="-122"/>
              <a:ea typeface="楷体" panose="02010609060101010101" pitchFamily="49" charset="-122"/>
            </a:endParaRPr>
          </a:p>
        </p:txBody>
      </p:sp>
      <p:sp>
        <p:nvSpPr>
          <p:cNvPr id="21" name="文本框 20">
            <a:extLst>
              <a:ext uri="{FF2B5EF4-FFF2-40B4-BE49-F238E27FC236}">
                <a16:creationId xmlns:a16="http://schemas.microsoft.com/office/drawing/2014/main" id="{996D7043-2005-4BC3-B429-9B42CDF62477}"/>
              </a:ext>
            </a:extLst>
          </p:cNvPr>
          <p:cNvSpPr txBox="1"/>
          <p:nvPr/>
        </p:nvSpPr>
        <p:spPr>
          <a:xfrm>
            <a:off x="796413" y="1307876"/>
            <a:ext cx="1710024" cy="523220"/>
          </a:xfrm>
          <a:prstGeom prst="rect">
            <a:avLst/>
          </a:prstGeom>
          <a:noFill/>
        </p:spPr>
        <p:txBody>
          <a:bodyPr wrap="square" rtlCol="0">
            <a:spAutoFit/>
          </a:bodyPr>
          <a:lstStyle/>
          <a:p>
            <a:pPr algn="ctr"/>
            <a:r>
              <a:rPr lang="zh-CN" altLang="en-US" sz="2800" dirty="0">
                <a:solidFill>
                  <a:schemeClr val="tx1">
                    <a:lumMod val="85000"/>
                    <a:lumOff val="15000"/>
                  </a:schemeClr>
                </a:solidFill>
                <a:latin typeface="FZZhengHeiS-DB-GB" panose="02000000000000000000" pitchFamily="2" charset="0"/>
                <a:ea typeface="FZZhengHeiS-DB-GB" panose="02000000000000000000" pitchFamily="2" charset="0"/>
              </a:rPr>
              <a:t>相关工作</a:t>
            </a:r>
          </a:p>
        </p:txBody>
      </p:sp>
      <p:sp>
        <p:nvSpPr>
          <p:cNvPr id="22" name="矩形 21">
            <a:extLst>
              <a:ext uri="{FF2B5EF4-FFF2-40B4-BE49-F238E27FC236}">
                <a16:creationId xmlns:a16="http://schemas.microsoft.com/office/drawing/2014/main" id="{532C4F3C-6E3B-48DC-B542-F39C1BE855A8}"/>
              </a:ext>
            </a:extLst>
          </p:cNvPr>
          <p:cNvSpPr/>
          <p:nvPr/>
        </p:nvSpPr>
        <p:spPr>
          <a:xfrm>
            <a:off x="796412" y="4602655"/>
            <a:ext cx="10062088" cy="1405193"/>
          </a:xfrm>
          <a:prstGeom prst="rect">
            <a:avLst/>
          </a:prstGeom>
        </p:spPr>
        <p:txBody>
          <a:bodyPr wrap="square">
            <a:spAutoFit/>
          </a:bodyPr>
          <a:lstStyle/>
          <a:p>
            <a:pPr marL="342900" indent="-342900">
              <a:lnSpc>
                <a:spcPct val="150000"/>
              </a:lnSpc>
              <a:buFont typeface="Wingdings" panose="05000000000000000000" pitchFamily="2" charset="2"/>
              <a:buChar char="Ø"/>
            </a:pPr>
            <a:r>
              <a:rPr lang="zh-CN" altLang="en-US" sz="2000" dirty="0">
                <a:latin typeface="楷体" panose="02010609060101010101" pitchFamily="49" charset="-122"/>
                <a:ea typeface="楷体" panose="02010609060101010101" pitchFamily="49" charset="-122"/>
              </a:rPr>
              <a:t>现有的此类方法存在问题</a:t>
            </a:r>
            <a:endParaRPr lang="en-US" altLang="zh-CN" sz="2000" dirty="0">
              <a:latin typeface="楷体" panose="02010609060101010101" pitchFamily="49" charset="-122"/>
              <a:ea typeface="楷体" panose="02010609060101010101" pitchFamily="49" charset="-122"/>
            </a:endParaRPr>
          </a:p>
          <a:p>
            <a:pPr marL="800100" lvl="1" indent="-342900">
              <a:lnSpc>
                <a:spcPct val="150000"/>
              </a:lnSpc>
              <a:buFont typeface="Arial" panose="020B0604020202020204" pitchFamily="34" charset="0"/>
              <a:buChar char="•"/>
            </a:pPr>
            <a:r>
              <a:rPr lang="zh-CN" altLang="en-US" sz="2000" dirty="0">
                <a:latin typeface="楷体" panose="02010609060101010101" pitchFamily="49" charset="-122"/>
                <a:ea typeface="楷体" panose="02010609060101010101" pitchFamily="49" charset="-122"/>
              </a:rPr>
              <a:t>很多句子都不适合被更改。</a:t>
            </a:r>
            <a:endParaRPr lang="en-US" altLang="zh-CN" sz="2000" dirty="0">
              <a:latin typeface="楷体" panose="02010609060101010101" pitchFamily="49" charset="-122"/>
              <a:ea typeface="楷体" panose="02010609060101010101" pitchFamily="49" charset="-122"/>
            </a:endParaRPr>
          </a:p>
          <a:p>
            <a:pPr marL="800100" lvl="1" indent="-342900">
              <a:lnSpc>
                <a:spcPct val="150000"/>
              </a:lnSpc>
              <a:buFont typeface="Arial" panose="020B0604020202020204" pitchFamily="34" charset="0"/>
              <a:buChar char="•"/>
            </a:pPr>
            <a:r>
              <a:rPr lang="zh-CN" altLang="en-US" sz="2000" dirty="0">
                <a:latin typeface="楷体" panose="02010609060101010101" pitchFamily="49" charset="-122"/>
                <a:ea typeface="楷体" panose="02010609060101010101" pitchFamily="49" charset="-122"/>
              </a:rPr>
              <a:t>对句子的改动太大，与水印的初衷相悖。</a:t>
            </a:r>
            <a:endParaRPr lang="en-US" altLang="zh-CN" sz="2000" dirty="0">
              <a:latin typeface="楷体" panose="02010609060101010101" pitchFamily="49" charset="-122"/>
              <a:ea typeface="楷体" panose="02010609060101010101" pitchFamily="49" charset="-122"/>
            </a:endParaRPr>
          </a:p>
        </p:txBody>
      </p:sp>
      <p:pic>
        <p:nvPicPr>
          <p:cNvPr id="23" name="图片 22">
            <a:extLst>
              <a:ext uri="{FF2B5EF4-FFF2-40B4-BE49-F238E27FC236}">
                <a16:creationId xmlns:a16="http://schemas.microsoft.com/office/drawing/2014/main" id="{5D161AA3-CD2D-40FF-BD69-1DB48094572B}"/>
              </a:ext>
            </a:extLst>
          </p:cNvPr>
          <p:cNvPicPr>
            <a:picLocks noChangeAspect="1"/>
          </p:cNvPicPr>
          <p:nvPr/>
        </p:nvPicPr>
        <p:blipFill>
          <a:blip r:embed="rId3"/>
          <a:stretch>
            <a:fillRect/>
          </a:stretch>
        </p:blipFill>
        <p:spPr>
          <a:xfrm>
            <a:off x="1074480" y="3485545"/>
            <a:ext cx="4522878" cy="634472"/>
          </a:xfrm>
          <a:prstGeom prst="rect">
            <a:avLst/>
          </a:prstGeom>
        </p:spPr>
      </p:pic>
      <p:pic>
        <p:nvPicPr>
          <p:cNvPr id="24" name="图片 23">
            <a:extLst>
              <a:ext uri="{FF2B5EF4-FFF2-40B4-BE49-F238E27FC236}">
                <a16:creationId xmlns:a16="http://schemas.microsoft.com/office/drawing/2014/main" id="{64E2BA40-9A72-4811-8FE2-E1E785FF969B}"/>
              </a:ext>
            </a:extLst>
          </p:cNvPr>
          <p:cNvPicPr>
            <a:picLocks noChangeAspect="1"/>
          </p:cNvPicPr>
          <p:nvPr/>
        </p:nvPicPr>
        <p:blipFill>
          <a:blip r:embed="rId4"/>
          <a:stretch>
            <a:fillRect/>
          </a:stretch>
        </p:blipFill>
        <p:spPr>
          <a:xfrm>
            <a:off x="5993069" y="3515783"/>
            <a:ext cx="4587362" cy="850431"/>
          </a:xfrm>
          <a:prstGeom prst="rect">
            <a:avLst/>
          </a:prstGeom>
        </p:spPr>
      </p:pic>
      <p:pic>
        <p:nvPicPr>
          <p:cNvPr id="25" name="图片 24">
            <a:extLst>
              <a:ext uri="{FF2B5EF4-FFF2-40B4-BE49-F238E27FC236}">
                <a16:creationId xmlns:a16="http://schemas.microsoft.com/office/drawing/2014/main" id="{8F72C292-853A-41E1-8ACA-2F5982499928}"/>
              </a:ext>
            </a:extLst>
          </p:cNvPr>
          <p:cNvPicPr>
            <a:picLocks noChangeAspect="1"/>
          </p:cNvPicPr>
          <p:nvPr/>
        </p:nvPicPr>
        <p:blipFill>
          <a:blip r:embed="rId5"/>
          <a:stretch>
            <a:fillRect/>
          </a:stretch>
        </p:blipFill>
        <p:spPr>
          <a:xfrm>
            <a:off x="1107136" y="4088842"/>
            <a:ext cx="3238362" cy="223790"/>
          </a:xfrm>
          <a:prstGeom prst="rect">
            <a:avLst/>
          </a:prstGeom>
        </p:spPr>
      </p:pic>
      <p:sp>
        <p:nvSpPr>
          <p:cNvPr id="26" name="矩形 25">
            <a:extLst>
              <a:ext uri="{FF2B5EF4-FFF2-40B4-BE49-F238E27FC236}">
                <a16:creationId xmlns:a16="http://schemas.microsoft.com/office/drawing/2014/main" id="{4EE2A707-AC98-4EBE-A743-B84B82769998}"/>
              </a:ext>
            </a:extLst>
          </p:cNvPr>
          <p:cNvSpPr/>
          <p:nvPr/>
        </p:nvSpPr>
        <p:spPr>
          <a:xfrm>
            <a:off x="1074480" y="3485545"/>
            <a:ext cx="9505951" cy="8586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27" name="矩形 26">
            <a:extLst>
              <a:ext uri="{FF2B5EF4-FFF2-40B4-BE49-F238E27FC236}">
                <a16:creationId xmlns:a16="http://schemas.microsoft.com/office/drawing/2014/main" id="{6998EFAD-5F45-4F38-8813-10A9F63046AB}"/>
              </a:ext>
            </a:extLst>
          </p:cNvPr>
          <p:cNvSpPr/>
          <p:nvPr/>
        </p:nvSpPr>
        <p:spPr>
          <a:xfrm>
            <a:off x="0" y="6263700"/>
            <a:ext cx="12192000" cy="584775"/>
          </a:xfrm>
          <a:prstGeom prst="rect">
            <a:avLst/>
          </a:prstGeom>
        </p:spPr>
        <p:txBody>
          <a:bodyPr wrap="square">
            <a:spAutoFit/>
          </a:bodyPr>
          <a:lstStyle/>
          <a:p>
            <a:r>
              <a:rPr lang="en-US" altLang="zh-CN" sz="1600" dirty="0">
                <a:latin typeface="+mj-ea"/>
              </a:rPr>
              <a:t>[4] </a:t>
            </a:r>
            <a:r>
              <a:rPr lang="en-US" altLang="zh-CN" sz="1600" dirty="0" err="1">
                <a:latin typeface="+mj-ea"/>
              </a:rPr>
              <a:t>Topkara</a:t>
            </a:r>
            <a:r>
              <a:rPr lang="en-US" altLang="zh-CN" sz="1600" dirty="0">
                <a:latin typeface="+mj-ea"/>
              </a:rPr>
              <a:t>, M.; </a:t>
            </a:r>
            <a:r>
              <a:rPr lang="en-US" altLang="zh-CN" sz="1600" dirty="0" err="1">
                <a:latin typeface="+mj-ea"/>
              </a:rPr>
              <a:t>Topkara</a:t>
            </a:r>
            <a:r>
              <a:rPr lang="en-US" altLang="zh-CN" sz="1600" dirty="0">
                <a:latin typeface="+mj-ea"/>
              </a:rPr>
              <a:t>, U.; and </a:t>
            </a:r>
            <a:r>
              <a:rPr lang="en-US" altLang="zh-CN" sz="1600" dirty="0" err="1">
                <a:latin typeface="+mj-ea"/>
              </a:rPr>
              <a:t>Atallah</a:t>
            </a:r>
            <a:r>
              <a:rPr lang="en-US" altLang="zh-CN" sz="1600" dirty="0">
                <a:latin typeface="+mj-ea"/>
              </a:rPr>
              <a:t>, M. 2006. Words are not enough: sentence level natural language watermarking. In Proceedings of the ACM International Workshop on Multimedia Contents Protection and Security, 37-46.</a:t>
            </a:r>
            <a:endParaRPr lang="zh-CN" altLang="en-US" sz="1600" dirty="0">
              <a:latin typeface="+mj-ea"/>
            </a:endParaRPr>
          </a:p>
        </p:txBody>
      </p:sp>
      <p:cxnSp>
        <p:nvCxnSpPr>
          <p:cNvPr id="28" name="直接连接符 27">
            <a:extLst>
              <a:ext uri="{FF2B5EF4-FFF2-40B4-BE49-F238E27FC236}">
                <a16:creationId xmlns:a16="http://schemas.microsoft.com/office/drawing/2014/main" id="{4046CC20-0452-4B83-B93B-588C48ECF656}"/>
              </a:ext>
            </a:extLst>
          </p:cNvPr>
          <p:cNvCxnSpPr/>
          <p:nvPr/>
        </p:nvCxnSpPr>
        <p:spPr>
          <a:xfrm>
            <a:off x="0" y="6263700"/>
            <a:ext cx="121920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2016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鲁棒的文本生成模型水印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BEEBC3D0-4669-411C-A942-8EDBCACB1549}"/>
              </a:ext>
            </a:extLst>
          </p:cNvPr>
          <p:cNvPicPr>
            <a:picLocks noChangeAspect="1"/>
          </p:cNvPicPr>
          <p:nvPr/>
        </p:nvPicPr>
        <p:blipFill>
          <a:blip r:embed="rId3"/>
          <a:stretch>
            <a:fillRect/>
          </a:stretch>
        </p:blipFill>
        <p:spPr>
          <a:xfrm>
            <a:off x="2225290" y="3468292"/>
            <a:ext cx="6863531" cy="2508044"/>
          </a:xfrm>
          <a:prstGeom prst="rect">
            <a:avLst/>
          </a:prstGeom>
          <a:ln>
            <a:solidFill>
              <a:schemeClr val="tx1"/>
            </a:solidFill>
            <a:prstDash val="sysDash"/>
          </a:ln>
          <a:effectLst>
            <a:outerShdw blurRad="50800" dist="38100" dir="2700000" algn="tl" rotWithShape="0">
              <a:prstClr val="black">
                <a:alpha val="40000"/>
              </a:prstClr>
            </a:outerShdw>
          </a:effectLst>
        </p:spPr>
      </p:pic>
      <p:cxnSp>
        <p:nvCxnSpPr>
          <p:cNvPr id="8" name="直接连接符 7">
            <a:extLst>
              <a:ext uri="{FF2B5EF4-FFF2-40B4-BE49-F238E27FC236}">
                <a16:creationId xmlns:a16="http://schemas.microsoft.com/office/drawing/2014/main" id="{DD254367-7F9C-4379-8854-6B4620B3AB03}"/>
              </a:ext>
            </a:extLst>
          </p:cNvPr>
          <p:cNvCxnSpPr/>
          <p:nvPr/>
        </p:nvCxnSpPr>
        <p:spPr>
          <a:xfrm>
            <a:off x="796413" y="1135123"/>
            <a:ext cx="0" cy="632244"/>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5CA6A69A-6DB2-4169-B097-B392BBE509E0}"/>
              </a:ext>
            </a:extLst>
          </p:cNvPr>
          <p:cNvSpPr/>
          <p:nvPr/>
        </p:nvSpPr>
        <p:spPr>
          <a:xfrm>
            <a:off x="796413" y="1932188"/>
            <a:ext cx="8174033" cy="1405193"/>
          </a:xfrm>
          <a:prstGeom prst="rect">
            <a:avLst/>
          </a:prstGeom>
        </p:spPr>
        <p:txBody>
          <a:bodyPr wrap="none">
            <a:spAutoFit/>
          </a:bodyPr>
          <a:lstStyle/>
          <a:p>
            <a:pPr marL="342900" indent="-342900">
              <a:lnSpc>
                <a:spcPct val="150000"/>
              </a:lnSpc>
              <a:buFont typeface="Wingdings" panose="05000000000000000000" pitchFamily="2" charset="2"/>
              <a:buChar char="Ø"/>
            </a:pPr>
            <a:r>
              <a:rPr lang="zh-CN" altLang="en-US" sz="2000" dirty="0">
                <a:latin typeface="楷体" panose="02010609060101010101" pitchFamily="49" charset="-122"/>
                <a:ea typeface="楷体" panose="02010609060101010101" pitchFamily="49" charset="-122"/>
              </a:rPr>
              <a:t>基于文本生成的自然语言水印方法</a:t>
            </a:r>
            <a:endParaRPr lang="en-US" altLang="zh-CN" sz="2000" dirty="0">
              <a:latin typeface="楷体" panose="02010609060101010101" pitchFamily="49" charset="-122"/>
              <a:ea typeface="楷体" panose="02010609060101010101" pitchFamily="49" charset="-122"/>
            </a:endParaRPr>
          </a:p>
          <a:p>
            <a:pPr marL="800100" lvl="1" indent="-342900">
              <a:lnSpc>
                <a:spcPct val="150000"/>
              </a:lnSpc>
              <a:buFont typeface="Arial" panose="020B0604020202020204" pitchFamily="34" charset="0"/>
              <a:buChar char="•"/>
            </a:pPr>
            <a:r>
              <a:rPr lang="zh-CN" altLang="en-US" sz="2000" dirty="0">
                <a:latin typeface="楷体" panose="02010609060101010101" pitchFamily="49" charset="-122"/>
                <a:ea typeface="楷体" panose="02010609060101010101" pitchFamily="49" charset="-122"/>
              </a:rPr>
              <a:t>将 “原始文本</a:t>
            </a:r>
            <a:r>
              <a:rPr lang="en-US" altLang="zh-CN" sz="2000" dirty="0">
                <a:latin typeface="楷体" panose="02010609060101010101" pitchFamily="49" charset="-122"/>
                <a:ea typeface="楷体" panose="02010609060101010101" pitchFamily="49" charset="-122"/>
              </a:rPr>
              <a:t>-</a:t>
            </a:r>
            <a:r>
              <a:rPr lang="zh-CN" altLang="en-US" sz="2000" dirty="0">
                <a:latin typeface="楷体" panose="02010609060101010101" pitchFamily="49" charset="-122"/>
                <a:ea typeface="楷体" panose="02010609060101010101" pitchFamily="49" charset="-122"/>
              </a:rPr>
              <a:t>水印文本” 看作一种特殊的</a:t>
            </a:r>
            <a:r>
              <a:rPr lang="zh-CN" altLang="en-US" sz="2000" b="1" dirty="0">
                <a:solidFill>
                  <a:srgbClr val="1C4885"/>
                </a:solidFill>
                <a:latin typeface="楷体" panose="02010609060101010101" pitchFamily="49" charset="-122"/>
                <a:ea typeface="楷体" panose="02010609060101010101" pitchFamily="49" charset="-122"/>
              </a:rPr>
              <a:t>翻译</a:t>
            </a:r>
            <a:r>
              <a:rPr lang="zh-CN" altLang="en-US" sz="2000" dirty="0">
                <a:latin typeface="楷体" panose="02010609060101010101" pitchFamily="49" charset="-122"/>
                <a:ea typeface="楷体" panose="02010609060101010101" pitchFamily="49" charset="-122"/>
              </a:rPr>
              <a:t>任务。</a:t>
            </a:r>
            <a:endParaRPr lang="en-US" altLang="zh-CN" sz="2000" dirty="0">
              <a:latin typeface="楷体" panose="02010609060101010101" pitchFamily="49" charset="-122"/>
              <a:ea typeface="楷体" panose="02010609060101010101" pitchFamily="49" charset="-122"/>
            </a:endParaRPr>
          </a:p>
          <a:p>
            <a:pPr marL="800100" lvl="1" indent="-342900">
              <a:lnSpc>
                <a:spcPct val="150000"/>
              </a:lnSpc>
              <a:buFont typeface="Arial" panose="020B0604020202020204" pitchFamily="34" charset="0"/>
              <a:buChar char="•"/>
            </a:pPr>
            <a:r>
              <a:rPr lang="zh-CN" altLang="en-US" sz="2000" dirty="0">
                <a:latin typeface="楷体" panose="02010609060101010101" pitchFamily="49" charset="-122"/>
                <a:ea typeface="楷体" panose="02010609060101010101" pitchFamily="49" charset="-122"/>
              </a:rPr>
              <a:t>参考</a:t>
            </a:r>
            <a:r>
              <a:rPr lang="en-US" altLang="zh-CN" sz="2000" dirty="0">
                <a:latin typeface="楷体" panose="02010609060101010101" pitchFamily="49" charset="-122"/>
                <a:ea typeface="楷体" panose="02010609060101010101" pitchFamily="49" charset="-122"/>
              </a:rPr>
              <a:t>sequence-to-sequence</a:t>
            </a:r>
            <a:r>
              <a:rPr lang="zh-CN" altLang="en-US" sz="2000" dirty="0">
                <a:latin typeface="楷体" panose="02010609060101010101" pitchFamily="49" charset="-122"/>
                <a:ea typeface="楷体" panose="02010609060101010101" pitchFamily="49" charset="-122"/>
              </a:rPr>
              <a:t>翻译模型的框架，并引入对抗训练。</a:t>
            </a:r>
            <a:endParaRPr lang="en-US" altLang="zh-CN" sz="2000" dirty="0">
              <a:latin typeface="楷体" panose="02010609060101010101" pitchFamily="49" charset="-122"/>
              <a:ea typeface="楷体" panose="02010609060101010101" pitchFamily="49" charset="-122"/>
            </a:endParaRPr>
          </a:p>
        </p:txBody>
      </p:sp>
      <p:sp>
        <p:nvSpPr>
          <p:cNvPr id="11" name="文本框 10">
            <a:extLst>
              <a:ext uri="{FF2B5EF4-FFF2-40B4-BE49-F238E27FC236}">
                <a16:creationId xmlns:a16="http://schemas.microsoft.com/office/drawing/2014/main" id="{130994DD-93E7-44FF-956A-1FB934C4F7F7}"/>
              </a:ext>
            </a:extLst>
          </p:cNvPr>
          <p:cNvSpPr txBox="1"/>
          <p:nvPr/>
        </p:nvSpPr>
        <p:spPr>
          <a:xfrm>
            <a:off x="948813" y="1181985"/>
            <a:ext cx="1710024" cy="523220"/>
          </a:xfrm>
          <a:prstGeom prst="rect">
            <a:avLst/>
          </a:prstGeom>
          <a:noFill/>
        </p:spPr>
        <p:txBody>
          <a:bodyPr wrap="square" rtlCol="0">
            <a:spAutoFit/>
          </a:bodyPr>
          <a:lstStyle/>
          <a:p>
            <a:pPr algn="ctr"/>
            <a:r>
              <a:rPr lang="zh-CN" altLang="en-US" sz="2800" b="1" dirty="0">
                <a:solidFill>
                  <a:srgbClr val="1C4885"/>
                </a:solidFill>
                <a:latin typeface="FZZhengHeiS-DB-GB" panose="02000000000000000000" pitchFamily="2" charset="0"/>
                <a:ea typeface="FZZhengHeiS-DB-GB" panose="02000000000000000000" pitchFamily="2" charset="0"/>
              </a:rPr>
              <a:t>相关工作</a:t>
            </a:r>
          </a:p>
        </p:txBody>
      </p:sp>
      <p:sp>
        <p:nvSpPr>
          <p:cNvPr id="12" name="矩形 11">
            <a:extLst>
              <a:ext uri="{FF2B5EF4-FFF2-40B4-BE49-F238E27FC236}">
                <a16:creationId xmlns:a16="http://schemas.microsoft.com/office/drawing/2014/main" id="{658E7160-B5ED-4533-833C-759334586712}"/>
              </a:ext>
            </a:extLst>
          </p:cNvPr>
          <p:cNvSpPr/>
          <p:nvPr/>
        </p:nvSpPr>
        <p:spPr>
          <a:xfrm>
            <a:off x="0" y="6263700"/>
            <a:ext cx="12192000" cy="584775"/>
          </a:xfrm>
          <a:prstGeom prst="rect">
            <a:avLst/>
          </a:prstGeom>
        </p:spPr>
        <p:txBody>
          <a:bodyPr wrap="square">
            <a:spAutoFit/>
          </a:bodyPr>
          <a:lstStyle/>
          <a:p>
            <a:r>
              <a:rPr lang="en-US" altLang="zh-CN" sz="1600" dirty="0">
                <a:latin typeface="+mj-ea"/>
              </a:rPr>
              <a:t>[5] </a:t>
            </a:r>
            <a:r>
              <a:rPr lang="en-US" altLang="zh-CN" sz="1600" dirty="0" err="1">
                <a:latin typeface="+mj-ea"/>
              </a:rPr>
              <a:t>Abdelnabi</a:t>
            </a:r>
            <a:r>
              <a:rPr lang="en-US" altLang="zh-CN" sz="1600" dirty="0">
                <a:latin typeface="+mj-ea"/>
              </a:rPr>
              <a:t>, S.; and Fritz, M. 2021. Adversarial Watermarking Transformer: Towards Tracing Text Provenance with</a:t>
            </a:r>
          </a:p>
          <a:p>
            <a:r>
              <a:rPr lang="en-US" altLang="zh-CN" sz="1600" dirty="0">
                <a:latin typeface="+mj-ea"/>
              </a:rPr>
              <a:t>Data Hiding. In 42nd IEEE Symposium on Security and Privacy.</a:t>
            </a:r>
            <a:endParaRPr lang="zh-CN" altLang="en-US" sz="1600" dirty="0">
              <a:latin typeface="+mj-ea"/>
            </a:endParaRPr>
          </a:p>
        </p:txBody>
      </p:sp>
      <p:cxnSp>
        <p:nvCxnSpPr>
          <p:cNvPr id="13" name="直接连接符 12">
            <a:extLst>
              <a:ext uri="{FF2B5EF4-FFF2-40B4-BE49-F238E27FC236}">
                <a16:creationId xmlns:a16="http://schemas.microsoft.com/office/drawing/2014/main" id="{709E2673-0913-41C7-84D1-3563DA06D5C1}"/>
              </a:ext>
            </a:extLst>
          </p:cNvPr>
          <p:cNvCxnSpPr/>
          <p:nvPr/>
        </p:nvCxnSpPr>
        <p:spPr>
          <a:xfrm>
            <a:off x="0" y="6263700"/>
            <a:ext cx="121920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872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5B07A0E3-F882-4650-BA1F-EF0214CF1F06}"/>
              </a:ext>
            </a:extLst>
          </p:cNvPr>
          <p:cNvSpPr/>
          <p:nvPr/>
        </p:nvSpPr>
        <p:spPr>
          <a:xfrm rot="5400000">
            <a:off x="2235513" y="-1921952"/>
            <a:ext cx="591950" cy="507567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 name="文本框 3">
            <a:extLst>
              <a:ext uri="{FF2B5EF4-FFF2-40B4-BE49-F238E27FC236}">
                <a16:creationId xmlns:a16="http://schemas.microsoft.com/office/drawing/2014/main" id="{A5571183-9149-4193-8727-C099DBF77DA3}"/>
              </a:ext>
            </a:extLst>
          </p:cNvPr>
          <p:cNvSpPr txBox="1"/>
          <p:nvPr/>
        </p:nvSpPr>
        <p:spPr>
          <a:xfrm>
            <a:off x="149166" y="359911"/>
            <a:ext cx="4795436"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深度模型版权面临的威胁</a:t>
            </a:r>
          </a:p>
        </p:txBody>
      </p:sp>
      <p:grpSp>
        <p:nvGrpSpPr>
          <p:cNvPr id="5" name="组合 4">
            <a:extLst>
              <a:ext uri="{FF2B5EF4-FFF2-40B4-BE49-F238E27FC236}">
                <a16:creationId xmlns:a16="http://schemas.microsoft.com/office/drawing/2014/main" id="{C4AA1316-88D8-40F5-B8ED-2B1297CF8B52}"/>
              </a:ext>
            </a:extLst>
          </p:cNvPr>
          <p:cNvGrpSpPr/>
          <p:nvPr/>
        </p:nvGrpSpPr>
        <p:grpSpPr>
          <a:xfrm>
            <a:off x="2046977" y="1576661"/>
            <a:ext cx="7973584" cy="1475991"/>
            <a:chOff x="646841" y="4961887"/>
            <a:chExt cx="7973584" cy="1475991"/>
          </a:xfrm>
        </p:grpSpPr>
        <p:grpSp>
          <p:nvGrpSpPr>
            <p:cNvPr id="6" name="组合 5">
              <a:extLst>
                <a:ext uri="{FF2B5EF4-FFF2-40B4-BE49-F238E27FC236}">
                  <a16:creationId xmlns:a16="http://schemas.microsoft.com/office/drawing/2014/main" id="{67025AE9-CCCD-4181-BE40-044C5C4B9037}"/>
                </a:ext>
              </a:extLst>
            </p:cNvPr>
            <p:cNvGrpSpPr/>
            <p:nvPr/>
          </p:nvGrpSpPr>
          <p:grpSpPr>
            <a:xfrm>
              <a:off x="4259394" y="5117292"/>
              <a:ext cx="839686" cy="849267"/>
              <a:chOff x="5993594" y="1193803"/>
              <a:chExt cx="839686" cy="849267"/>
            </a:xfrm>
          </p:grpSpPr>
          <p:pic>
            <p:nvPicPr>
              <p:cNvPr id="34" name="图形 33" descr="云">
                <a:extLst>
                  <a:ext uri="{FF2B5EF4-FFF2-40B4-BE49-F238E27FC236}">
                    <a16:creationId xmlns:a16="http://schemas.microsoft.com/office/drawing/2014/main" id="{15B84E9B-E47F-440C-B9A9-943FEC66DA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93594" y="1193803"/>
                <a:ext cx="839686" cy="839686"/>
              </a:xfrm>
              <a:prstGeom prst="rect">
                <a:avLst/>
              </a:prstGeom>
            </p:spPr>
          </p:pic>
          <p:sp>
            <p:nvSpPr>
              <p:cNvPr id="35" name="文本框 34">
                <a:extLst>
                  <a:ext uri="{FF2B5EF4-FFF2-40B4-BE49-F238E27FC236}">
                    <a16:creationId xmlns:a16="http://schemas.microsoft.com/office/drawing/2014/main" id="{6E6BBDC2-C26C-43FC-9A28-9D36BEEDCF1A}"/>
                  </a:ext>
                </a:extLst>
              </p:cNvPr>
              <p:cNvSpPr txBox="1"/>
              <p:nvPr/>
            </p:nvSpPr>
            <p:spPr>
              <a:xfrm>
                <a:off x="6094030" y="1766071"/>
                <a:ext cx="684490" cy="276999"/>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MLaaS</a:t>
                </a:r>
              </a:p>
            </p:txBody>
          </p:sp>
          <p:sp>
            <p:nvSpPr>
              <p:cNvPr id="36" name="箭头: 上 35">
                <a:extLst>
                  <a:ext uri="{FF2B5EF4-FFF2-40B4-BE49-F238E27FC236}">
                    <a16:creationId xmlns:a16="http://schemas.microsoft.com/office/drawing/2014/main" id="{2812073F-4AE0-4405-A2D5-9EEEDE9F8F2E}"/>
                  </a:ext>
                </a:extLst>
              </p:cNvPr>
              <p:cNvSpPr/>
              <p:nvPr/>
            </p:nvSpPr>
            <p:spPr>
              <a:xfrm>
                <a:off x="6351404" y="1526937"/>
                <a:ext cx="105650" cy="213293"/>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23">
              <a:extLst>
                <a:ext uri="{FF2B5EF4-FFF2-40B4-BE49-F238E27FC236}">
                  <a16:creationId xmlns:a16="http://schemas.microsoft.com/office/drawing/2014/main" id="{DECB2E00-DB32-4C26-B82B-346C15443F0C}"/>
                </a:ext>
              </a:extLst>
            </p:cNvPr>
            <p:cNvPicPr>
              <a:picLocks noChangeAspect="1"/>
            </p:cNvPicPr>
            <p:nvPr/>
          </p:nvPicPr>
          <p:blipFill>
            <a:blip r:embed="rId5"/>
            <a:stretch>
              <a:fillRect/>
            </a:stretch>
          </p:blipFill>
          <p:spPr>
            <a:xfrm>
              <a:off x="2930259" y="5222620"/>
              <a:ext cx="359417" cy="359417"/>
            </a:xfrm>
            <a:prstGeom prst="rect">
              <a:avLst/>
            </a:prstGeom>
          </p:spPr>
        </p:pic>
        <p:sp>
          <p:nvSpPr>
            <p:cNvPr id="8" name="矩形 29">
              <a:extLst>
                <a:ext uri="{FF2B5EF4-FFF2-40B4-BE49-F238E27FC236}">
                  <a16:creationId xmlns:a16="http://schemas.microsoft.com/office/drawing/2014/main" id="{9A27CAD1-BD64-4B23-A1DD-BB3FB4D549E5}"/>
                </a:ext>
              </a:extLst>
            </p:cNvPr>
            <p:cNvSpPr/>
            <p:nvPr/>
          </p:nvSpPr>
          <p:spPr>
            <a:xfrm>
              <a:off x="2590359" y="4997421"/>
              <a:ext cx="954107" cy="276999"/>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latin typeface="Times New Roman" panose="02020603050405020304" pitchFamily="18" charset="0"/>
                  <a:ea typeface="Microsoft YaHei" charset="-122"/>
                  <a:cs typeface="Times New Roman" panose="02020603050405020304" pitchFamily="18" charset="0"/>
                </a:rPr>
                <a:t>模型拥有者</a:t>
              </a:r>
            </a:p>
          </p:txBody>
        </p:sp>
        <p:sp>
          <p:nvSpPr>
            <p:cNvPr id="9" name="矩形 30">
              <a:extLst>
                <a:ext uri="{FF2B5EF4-FFF2-40B4-BE49-F238E27FC236}">
                  <a16:creationId xmlns:a16="http://schemas.microsoft.com/office/drawing/2014/main" id="{9FD5645B-7CF4-4231-9464-08F33EF72264}"/>
                </a:ext>
              </a:extLst>
            </p:cNvPr>
            <p:cNvSpPr/>
            <p:nvPr/>
          </p:nvSpPr>
          <p:spPr>
            <a:xfrm>
              <a:off x="1786241" y="5595181"/>
              <a:ext cx="2717341" cy="27699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latin typeface="Times New Roman" panose="02020603050405020304" pitchFamily="18" charset="0"/>
                  <a:ea typeface="Microsoft YaHei" charset="-122"/>
                  <a:cs typeface="Times New Roman" panose="02020603050405020304" pitchFamily="18" charset="0"/>
                </a:rPr>
                <a:t>售卖模型服务</a:t>
              </a:r>
            </a:p>
          </p:txBody>
        </p:sp>
        <p:cxnSp>
          <p:nvCxnSpPr>
            <p:cNvPr id="10" name="直接箭头连接符 38">
              <a:extLst>
                <a:ext uri="{FF2B5EF4-FFF2-40B4-BE49-F238E27FC236}">
                  <a16:creationId xmlns:a16="http://schemas.microsoft.com/office/drawing/2014/main" id="{0C97DD6E-D37D-4814-B12D-2150B1DC4D15}"/>
                </a:ext>
              </a:extLst>
            </p:cNvPr>
            <p:cNvCxnSpPr>
              <a:cxnSpLocks/>
            </p:cNvCxnSpPr>
            <p:nvPr/>
          </p:nvCxnSpPr>
          <p:spPr>
            <a:xfrm>
              <a:off x="5215231" y="5530447"/>
              <a:ext cx="1689467" cy="0"/>
            </a:xfrm>
            <a:prstGeom prst="straightConnector1">
              <a:avLst/>
            </a:prstGeom>
            <a:ln w="1905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 name="矩形 39">
              <a:extLst>
                <a:ext uri="{FF2B5EF4-FFF2-40B4-BE49-F238E27FC236}">
                  <a16:creationId xmlns:a16="http://schemas.microsoft.com/office/drawing/2014/main" id="{11B99D1E-8697-4B78-B581-893F0DC47E6C}"/>
                </a:ext>
              </a:extLst>
            </p:cNvPr>
            <p:cNvSpPr/>
            <p:nvPr/>
          </p:nvSpPr>
          <p:spPr>
            <a:xfrm>
              <a:off x="5175776" y="5628395"/>
              <a:ext cx="1920872" cy="27699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latin typeface="Times New Roman" panose="02020603050405020304" pitchFamily="18" charset="0"/>
                  <a:ea typeface="Microsoft YaHei" charset="-122"/>
                  <a:cs typeface="Times New Roman" panose="02020603050405020304" pitchFamily="18" charset="0"/>
                </a:rPr>
                <a:t>非法再分发</a:t>
              </a:r>
              <a:r>
                <a:rPr lang="en-US" altLang="zh-CN" sz="1200" dirty="0">
                  <a:latin typeface="Times New Roman" panose="02020603050405020304" pitchFamily="18" charset="0"/>
                  <a:ea typeface="Microsoft YaHei" charset="-122"/>
                  <a:cs typeface="Times New Roman" panose="02020603050405020304" pitchFamily="18" charset="0"/>
                </a:rPr>
                <a:t> / </a:t>
              </a:r>
              <a:r>
                <a:rPr lang="zh-CN" altLang="en-US" sz="1200" dirty="0">
                  <a:latin typeface="Times New Roman" panose="02020603050405020304" pitchFamily="18" charset="0"/>
                  <a:ea typeface="Microsoft YaHei" charset="-122"/>
                  <a:cs typeface="Times New Roman" panose="02020603050405020304" pitchFamily="18" charset="0"/>
                </a:rPr>
                <a:t>非法滥用</a:t>
              </a:r>
              <a:r>
                <a:rPr lang="en-US" altLang="zh-CN" sz="1200" dirty="0">
                  <a:latin typeface="Times New Roman" panose="02020603050405020304" pitchFamily="18" charset="0"/>
                  <a:ea typeface="Microsoft YaHei" charset="-122"/>
                  <a:cs typeface="Times New Roman" panose="02020603050405020304" pitchFamily="18" charset="0"/>
                </a:rPr>
                <a:t> </a:t>
              </a:r>
              <a:endParaRPr lang="zh-CN" altLang="en-US" sz="1200" dirty="0">
                <a:latin typeface="Times New Roman" panose="02020603050405020304" pitchFamily="18" charset="0"/>
                <a:ea typeface="Microsoft YaHei" charset="-122"/>
                <a:cs typeface="Times New Roman" panose="02020603050405020304" pitchFamily="18" charset="0"/>
              </a:endParaRPr>
            </a:p>
          </p:txBody>
        </p:sp>
        <p:sp>
          <p:nvSpPr>
            <p:cNvPr id="12" name="矩形 41">
              <a:extLst>
                <a:ext uri="{FF2B5EF4-FFF2-40B4-BE49-F238E27FC236}">
                  <a16:creationId xmlns:a16="http://schemas.microsoft.com/office/drawing/2014/main" id="{524BC3D6-2867-41DC-833E-22DDA2E79BD2}"/>
                </a:ext>
              </a:extLst>
            </p:cNvPr>
            <p:cNvSpPr/>
            <p:nvPr/>
          </p:nvSpPr>
          <p:spPr>
            <a:xfrm>
              <a:off x="5460771" y="4970410"/>
              <a:ext cx="1188787" cy="27699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latin typeface="Times New Roman" panose="02020603050405020304" pitchFamily="18" charset="0"/>
                  <a:ea typeface="Microsoft YaHei" charset="-122"/>
                  <a:cs typeface="Times New Roman" panose="02020603050405020304" pitchFamily="18" charset="0"/>
                </a:rPr>
                <a:t>攻击者</a:t>
              </a:r>
            </a:p>
          </p:txBody>
        </p:sp>
        <p:pic>
          <p:nvPicPr>
            <p:cNvPr id="13" name="图片 20">
              <a:extLst>
                <a:ext uri="{FF2B5EF4-FFF2-40B4-BE49-F238E27FC236}">
                  <a16:creationId xmlns:a16="http://schemas.microsoft.com/office/drawing/2014/main" id="{A2F854AF-D9D0-411D-8963-BA4C930670F2}"/>
                </a:ext>
              </a:extLst>
            </p:cNvPr>
            <p:cNvPicPr>
              <a:picLocks noChangeAspect="1"/>
            </p:cNvPicPr>
            <p:nvPr/>
          </p:nvPicPr>
          <p:blipFill rotWithShape="1">
            <a:blip r:embed="rId6"/>
            <a:srcRect l="48155" t="14935" r="39669" b="57854"/>
            <a:stretch/>
          </p:blipFill>
          <p:spPr>
            <a:xfrm>
              <a:off x="646841" y="5286732"/>
              <a:ext cx="691572" cy="508396"/>
            </a:xfrm>
            <a:prstGeom prst="rect">
              <a:avLst/>
            </a:prstGeom>
          </p:spPr>
        </p:pic>
        <p:cxnSp>
          <p:nvCxnSpPr>
            <p:cNvPr id="14" name="直接箭头连接符 26">
              <a:extLst>
                <a:ext uri="{FF2B5EF4-FFF2-40B4-BE49-F238E27FC236}">
                  <a16:creationId xmlns:a16="http://schemas.microsoft.com/office/drawing/2014/main" id="{BD437C1C-E0A5-40A2-99C9-FA06DCDBF0FC}"/>
                </a:ext>
              </a:extLst>
            </p:cNvPr>
            <p:cNvCxnSpPr>
              <a:cxnSpLocks/>
            </p:cNvCxnSpPr>
            <p:nvPr/>
          </p:nvCxnSpPr>
          <p:spPr>
            <a:xfrm>
              <a:off x="2078277" y="5623666"/>
              <a:ext cx="207511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E2897FF4-7D55-4050-A66A-6D0E6E6B74A1}"/>
                </a:ext>
              </a:extLst>
            </p:cNvPr>
            <p:cNvSpPr/>
            <p:nvPr/>
          </p:nvSpPr>
          <p:spPr>
            <a:xfrm>
              <a:off x="666397" y="5302764"/>
              <a:ext cx="1281309" cy="556464"/>
            </a:xfrm>
            <a:prstGeom prst="rect">
              <a:avLst/>
            </a:prstGeom>
            <a:noFill/>
            <a:ln w="19050">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Times New Roman" panose="02020603050405020304" pitchFamily="18" charset="0"/>
                <a:cs typeface="Times New Roman" panose="02020603050405020304" pitchFamily="18" charset="0"/>
              </a:endParaRPr>
            </a:p>
          </p:txBody>
        </p:sp>
        <p:sp>
          <p:nvSpPr>
            <p:cNvPr id="16" name="矩形 48">
              <a:extLst>
                <a:ext uri="{FF2B5EF4-FFF2-40B4-BE49-F238E27FC236}">
                  <a16:creationId xmlns:a16="http://schemas.microsoft.com/office/drawing/2014/main" id="{DF8F21E1-E450-4C6D-8B65-9719E5D98F0A}"/>
                </a:ext>
              </a:extLst>
            </p:cNvPr>
            <p:cNvSpPr/>
            <p:nvPr/>
          </p:nvSpPr>
          <p:spPr>
            <a:xfrm>
              <a:off x="7045931" y="5247268"/>
              <a:ext cx="1281309" cy="556464"/>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7" name="矩形 49">
              <a:extLst>
                <a:ext uri="{FF2B5EF4-FFF2-40B4-BE49-F238E27FC236}">
                  <a16:creationId xmlns:a16="http://schemas.microsoft.com/office/drawing/2014/main" id="{6AC0D76C-4C12-4F82-BE7D-02AD5FCA7DE8}"/>
                </a:ext>
              </a:extLst>
            </p:cNvPr>
            <p:cNvSpPr/>
            <p:nvPr/>
          </p:nvSpPr>
          <p:spPr>
            <a:xfrm>
              <a:off x="7286315" y="4961887"/>
              <a:ext cx="800219" cy="276999"/>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latin typeface="Times New Roman" panose="02020603050405020304" pitchFamily="18" charset="0"/>
                  <a:ea typeface="Microsoft YaHei" charset="-122"/>
                  <a:cs typeface="Times New Roman" panose="02020603050405020304" pitchFamily="18" charset="0"/>
                </a:rPr>
                <a:t>伪造模型</a:t>
              </a:r>
            </a:p>
          </p:txBody>
        </p:sp>
        <p:sp>
          <p:nvSpPr>
            <p:cNvPr id="18" name="椭圆 51">
              <a:extLst>
                <a:ext uri="{FF2B5EF4-FFF2-40B4-BE49-F238E27FC236}">
                  <a16:creationId xmlns:a16="http://schemas.microsoft.com/office/drawing/2014/main" id="{9D29E1F9-0F05-48FB-8ED5-154BB7715019}"/>
                </a:ext>
              </a:extLst>
            </p:cNvPr>
            <p:cNvSpPr/>
            <p:nvPr/>
          </p:nvSpPr>
          <p:spPr>
            <a:xfrm>
              <a:off x="7170475" y="5349109"/>
              <a:ext cx="344918" cy="35278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9" name="文本框 52">
              <a:extLst>
                <a:ext uri="{FF2B5EF4-FFF2-40B4-BE49-F238E27FC236}">
                  <a16:creationId xmlns:a16="http://schemas.microsoft.com/office/drawing/2014/main" id="{79A476BD-163D-4BD5-A179-7C4DDC430A12}"/>
                </a:ext>
              </a:extLst>
            </p:cNvPr>
            <p:cNvSpPr txBox="1"/>
            <p:nvPr/>
          </p:nvSpPr>
          <p:spPr>
            <a:xfrm>
              <a:off x="7134442" y="5383266"/>
              <a:ext cx="428322" cy="2616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1"/>
                  </a:solidFill>
                  <a:latin typeface="Times New Roman" panose="02020603050405020304" pitchFamily="18" charset="0"/>
                  <a:cs typeface="Times New Roman" panose="02020603050405020304" pitchFamily="18" charset="0"/>
                </a:rPr>
                <a:t>API</a:t>
              </a:r>
              <a:endParaRPr lang="zh-CN" altLang="en-US" sz="1100" dirty="0">
                <a:solidFill>
                  <a:schemeClr val="bg1"/>
                </a:solidFill>
                <a:latin typeface="Times New Roman" panose="02020603050405020304" pitchFamily="18" charset="0"/>
                <a:cs typeface="Times New Roman" panose="02020603050405020304" pitchFamily="18" charset="0"/>
              </a:endParaRPr>
            </a:p>
          </p:txBody>
        </p:sp>
        <p:sp>
          <p:nvSpPr>
            <p:cNvPr id="20" name="矩形 77">
              <a:extLst>
                <a:ext uri="{FF2B5EF4-FFF2-40B4-BE49-F238E27FC236}">
                  <a16:creationId xmlns:a16="http://schemas.microsoft.com/office/drawing/2014/main" id="{96D3BBD8-7182-4AB2-A89F-C78F28057640}"/>
                </a:ext>
              </a:extLst>
            </p:cNvPr>
            <p:cNvSpPr/>
            <p:nvPr/>
          </p:nvSpPr>
          <p:spPr>
            <a:xfrm>
              <a:off x="830000" y="5007215"/>
              <a:ext cx="954107" cy="276999"/>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latin typeface="Times New Roman" panose="02020603050405020304" pitchFamily="18" charset="0"/>
                  <a:ea typeface="Microsoft YaHei" charset="-122"/>
                  <a:cs typeface="Times New Roman" panose="02020603050405020304" pitchFamily="18" charset="0"/>
                </a:rPr>
                <a:t>模型拥有者</a:t>
              </a:r>
            </a:p>
          </p:txBody>
        </p:sp>
        <p:pic>
          <p:nvPicPr>
            <p:cNvPr id="21" name="图形 6" descr="实心填充的恶魔表情 纯色填充">
              <a:extLst>
                <a:ext uri="{FF2B5EF4-FFF2-40B4-BE49-F238E27FC236}">
                  <a16:creationId xmlns:a16="http://schemas.microsoft.com/office/drawing/2014/main" id="{CE5A4A37-7548-4D8B-884B-5FB78FD23C1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2009" y="5203160"/>
              <a:ext cx="326312" cy="326312"/>
            </a:xfrm>
            <a:prstGeom prst="rect">
              <a:avLst/>
            </a:prstGeom>
          </p:spPr>
        </p:pic>
        <p:sp>
          <p:nvSpPr>
            <p:cNvPr id="22" name="文本框 128">
              <a:extLst>
                <a:ext uri="{FF2B5EF4-FFF2-40B4-BE49-F238E27FC236}">
                  <a16:creationId xmlns:a16="http://schemas.microsoft.com/office/drawing/2014/main" id="{3227064B-EF43-49DB-BC57-B7119831FA5E}"/>
                </a:ext>
              </a:extLst>
            </p:cNvPr>
            <p:cNvSpPr txBox="1"/>
            <p:nvPr/>
          </p:nvSpPr>
          <p:spPr>
            <a:xfrm>
              <a:off x="714967" y="5842392"/>
              <a:ext cx="2113363" cy="26161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latin typeface="Times New Roman" panose="02020603050405020304" pitchFamily="18" charset="0"/>
                  <a:ea typeface="Microsoft YaHei" charset="-122"/>
                  <a:cs typeface="Times New Roman" panose="02020603050405020304" pitchFamily="18" charset="0"/>
                </a:rPr>
                <a:t>(</a:t>
              </a:r>
              <a:r>
                <a:rPr lang="zh-CN" altLang="en-US" sz="1100" dirty="0">
                  <a:latin typeface="Times New Roman" panose="02020603050405020304" pitchFamily="18" charset="0"/>
                  <a:ea typeface="Microsoft YaHei" charset="-122"/>
                  <a:cs typeface="Times New Roman" panose="02020603050405020304" pitchFamily="18" charset="0"/>
                </a:rPr>
                <a:t>数据</a:t>
              </a:r>
              <a:r>
                <a:rPr lang="en-US" altLang="zh-CN" sz="1100" dirty="0">
                  <a:latin typeface="Times New Roman" panose="02020603050405020304" pitchFamily="18" charset="0"/>
                  <a:ea typeface="Microsoft YaHei" charset="-122"/>
                  <a:cs typeface="Times New Roman" panose="02020603050405020304" pitchFamily="18" charset="0"/>
                </a:rPr>
                <a:t> / </a:t>
              </a:r>
              <a:r>
                <a:rPr lang="zh-CN" altLang="en-US" sz="1100" dirty="0">
                  <a:latin typeface="Times New Roman" panose="02020603050405020304" pitchFamily="18" charset="0"/>
                  <a:ea typeface="Microsoft YaHei" charset="-122"/>
                  <a:cs typeface="Times New Roman" panose="02020603050405020304" pitchFamily="18" charset="0"/>
                </a:rPr>
                <a:t>计算资源</a:t>
              </a:r>
              <a:r>
                <a:rPr lang="en-US" altLang="zh-CN" sz="1100" dirty="0">
                  <a:latin typeface="Times New Roman" panose="02020603050405020304" pitchFamily="18" charset="0"/>
                  <a:ea typeface="Microsoft YaHei" charset="-122"/>
                  <a:cs typeface="Times New Roman" panose="02020603050405020304" pitchFamily="18" charset="0"/>
                </a:rPr>
                <a:t>)</a:t>
              </a:r>
              <a:endParaRPr lang="zh-CN" altLang="en-US" sz="1100" dirty="0"/>
            </a:p>
          </p:txBody>
        </p:sp>
        <p:cxnSp>
          <p:nvCxnSpPr>
            <p:cNvPr id="23" name="直接箭头连接符 21">
              <a:extLst>
                <a:ext uri="{FF2B5EF4-FFF2-40B4-BE49-F238E27FC236}">
                  <a16:creationId xmlns:a16="http://schemas.microsoft.com/office/drawing/2014/main" id="{957F90F4-C8EC-4179-B1ED-9F69A8ADE89B}"/>
                </a:ext>
              </a:extLst>
            </p:cNvPr>
            <p:cNvCxnSpPr>
              <a:cxnSpLocks/>
            </p:cNvCxnSpPr>
            <p:nvPr/>
          </p:nvCxnSpPr>
          <p:spPr>
            <a:xfrm flipH="1">
              <a:off x="5215231" y="5652212"/>
              <a:ext cx="1685018" cy="0"/>
            </a:xfrm>
            <a:prstGeom prst="straightConnector1">
              <a:avLst/>
            </a:prstGeom>
            <a:ln w="1905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矩形 77">
              <a:extLst>
                <a:ext uri="{FF2B5EF4-FFF2-40B4-BE49-F238E27FC236}">
                  <a16:creationId xmlns:a16="http://schemas.microsoft.com/office/drawing/2014/main" id="{5A8EE0FE-61B6-41DB-83F3-BFAFBE20DF46}"/>
                </a:ext>
              </a:extLst>
            </p:cNvPr>
            <p:cNvSpPr/>
            <p:nvPr/>
          </p:nvSpPr>
          <p:spPr>
            <a:xfrm>
              <a:off x="3124043" y="6099324"/>
              <a:ext cx="3057247" cy="338554"/>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b="1" dirty="0">
                  <a:solidFill>
                    <a:srgbClr val="C00000"/>
                  </a:solidFill>
                  <a:latin typeface="Times New Roman" panose="02020603050405020304" pitchFamily="18" charset="0"/>
                  <a:ea typeface="Microsoft YaHei" charset="-122"/>
                  <a:cs typeface="Times New Roman" panose="02020603050405020304" pitchFamily="18" charset="0"/>
                </a:rPr>
                <a:t>模型版权面临的威胁已经存在！</a:t>
              </a:r>
            </a:p>
          </p:txBody>
        </p:sp>
        <p:pic>
          <p:nvPicPr>
            <p:cNvPr id="25" name="图形 24" descr="Badge 1 纯色填充">
              <a:extLst>
                <a:ext uri="{FF2B5EF4-FFF2-40B4-BE49-F238E27FC236}">
                  <a16:creationId xmlns:a16="http://schemas.microsoft.com/office/drawing/2014/main" id="{00569065-E3F1-498F-A9AC-96F3EFC0232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93756" y="5296782"/>
              <a:ext cx="187200" cy="187200"/>
            </a:xfrm>
            <a:prstGeom prst="rect">
              <a:avLst/>
            </a:prstGeom>
          </p:spPr>
        </p:pic>
        <p:pic>
          <p:nvPicPr>
            <p:cNvPr id="26" name="图形 8" descr="Badge 3 纯色填充">
              <a:extLst>
                <a:ext uri="{FF2B5EF4-FFF2-40B4-BE49-F238E27FC236}">
                  <a16:creationId xmlns:a16="http://schemas.microsoft.com/office/drawing/2014/main" id="{B606C01A-9477-49AA-80BF-07B98ED4CC3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59065" y="5121888"/>
              <a:ext cx="187200" cy="187200"/>
            </a:xfrm>
            <a:prstGeom prst="rect">
              <a:avLst/>
            </a:prstGeom>
          </p:spPr>
        </p:pic>
        <p:pic>
          <p:nvPicPr>
            <p:cNvPr id="27" name="图形 10" descr="Badge 4 纯色填充">
              <a:extLst>
                <a:ext uri="{FF2B5EF4-FFF2-40B4-BE49-F238E27FC236}">
                  <a16:creationId xmlns:a16="http://schemas.microsoft.com/office/drawing/2014/main" id="{FC7F2C2C-D484-4C14-890B-12CA75D1B61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16889" y="5247268"/>
              <a:ext cx="187200" cy="187200"/>
            </a:xfrm>
            <a:prstGeom prst="rect">
              <a:avLst/>
            </a:prstGeom>
          </p:spPr>
        </p:pic>
        <p:pic>
          <p:nvPicPr>
            <p:cNvPr id="28" name="图形 12" descr="Badge 5 纯色填充">
              <a:extLst>
                <a:ext uri="{FF2B5EF4-FFF2-40B4-BE49-F238E27FC236}">
                  <a16:creationId xmlns:a16="http://schemas.microsoft.com/office/drawing/2014/main" id="{E3FE4A19-36D9-4F7C-99B5-B041E903653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669191" y="5296461"/>
              <a:ext cx="187200" cy="187200"/>
            </a:xfrm>
            <a:prstGeom prst="rect">
              <a:avLst/>
            </a:prstGeom>
          </p:spPr>
        </p:pic>
        <p:pic>
          <p:nvPicPr>
            <p:cNvPr id="29" name="图形 5" descr="Badge 纯色填充">
              <a:extLst>
                <a:ext uri="{FF2B5EF4-FFF2-40B4-BE49-F238E27FC236}">
                  <a16:creationId xmlns:a16="http://schemas.microsoft.com/office/drawing/2014/main" id="{E9F0795F-4914-425D-A426-F46D1B931C6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288142" y="5260292"/>
              <a:ext cx="187200" cy="187200"/>
            </a:xfrm>
            <a:prstGeom prst="rect">
              <a:avLst/>
            </a:prstGeom>
          </p:spPr>
        </p:pic>
        <p:pic>
          <p:nvPicPr>
            <p:cNvPr id="30" name="图片 29">
              <a:extLst>
                <a:ext uri="{FF2B5EF4-FFF2-40B4-BE49-F238E27FC236}">
                  <a16:creationId xmlns:a16="http://schemas.microsoft.com/office/drawing/2014/main" id="{7BC85572-8488-4085-A323-D6FF312BC66D}"/>
                </a:ext>
              </a:extLst>
            </p:cNvPr>
            <p:cNvPicPr>
              <a:picLocks noChangeAspect="1"/>
            </p:cNvPicPr>
            <p:nvPr/>
          </p:nvPicPr>
          <p:blipFill>
            <a:blip r:embed="rId19"/>
            <a:stretch>
              <a:fillRect/>
            </a:stretch>
          </p:blipFill>
          <p:spPr>
            <a:xfrm>
              <a:off x="1309156" y="5330734"/>
              <a:ext cx="506784" cy="494998"/>
            </a:xfrm>
            <a:prstGeom prst="rect">
              <a:avLst/>
            </a:prstGeom>
          </p:spPr>
        </p:pic>
        <p:pic>
          <p:nvPicPr>
            <p:cNvPr id="31" name="图片 30">
              <a:extLst>
                <a:ext uri="{FF2B5EF4-FFF2-40B4-BE49-F238E27FC236}">
                  <a16:creationId xmlns:a16="http://schemas.microsoft.com/office/drawing/2014/main" id="{48E66C92-9A09-4FDB-9137-5D8D539485DB}"/>
                </a:ext>
              </a:extLst>
            </p:cNvPr>
            <p:cNvPicPr>
              <a:picLocks noChangeAspect="1"/>
            </p:cNvPicPr>
            <p:nvPr/>
          </p:nvPicPr>
          <p:blipFill>
            <a:blip r:embed="rId19"/>
            <a:stretch>
              <a:fillRect/>
            </a:stretch>
          </p:blipFill>
          <p:spPr>
            <a:xfrm>
              <a:off x="7711194" y="5278000"/>
              <a:ext cx="506784" cy="494998"/>
            </a:xfrm>
            <a:prstGeom prst="rect">
              <a:avLst/>
            </a:prstGeom>
          </p:spPr>
        </p:pic>
        <p:cxnSp>
          <p:nvCxnSpPr>
            <p:cNvPr id="32" name="直接箭头连接符 31">
              <a:extLst>
                <a:ext uri="{FF2B5EF4-FFF2-40B4-BE49-F238E27FC236}">
                  <a16:creationId xmlns:a16="http://schemas.microsoft.com/office/drawing/2014/main" id="{CCB5A38D-E578-47FC-AA94-89C796810CDB}"/>
                </a:ext>
              </a:extLst>
            </p:cNvPr>
            <p:cNvCxnSpPr>
              <a:cxnSpLocks/>
            </p:cNvCxnSpPr>
            <p:nvPr/>
          </p:nvCxnSpPr>
          <p:spPr>
            <a:xfrm>
              <a:off x="3355867" y="5509149"/>
              <a:ext cx="789138" cy="0"/>
            </a:xfrm>
            <a:prstGeom prst="straightConnector1">
              <a:avLst/>
            </a:prstGeom>
            <a:ln w="19050">
              <a:solidFill>
                <a:schemeClr val="tx1"/>
              </a:solidFill>
              <a:prstDash val="solid"/>
              <a:headEnd type="arrow" w="med" len="med"/>
              <a:tailEnd type="none" w="med" len="med"/>
            </a:ln>
          </p:spPr>
          <p:style>
            <a:lnRef idx="1">
              <a:schemeClr val="accent6"/>
            </a:lnRef>
            <a:fillRef idx="0">
              <a:schemeClr val="accent6"/>
            </a:fillRef>
            <a:effectRef idx="0">
              <a:schemeClr val="accent6"/>
            </a:effectRef>
            <a:fontRef idx="minor">
              <a:schemeClr val="tx1"/>
            </a:fontRef>
          </p:style>
        </p:cxnSp>
        <p:sp>
          <p:nvSpPr>
            <p:cNvPr id="33" name="文本框 125">
              <a:extLst>
                <a:ext uri="{FF2B5EF4-FFF2-40B4-BE49-F238E27FC236}">
                  <a16:creationId xmlns:a16="http://schemas.microsoft.com/office/drawing/2014/main" id="{263E7C64-B8BB-4218-A369-FC23686809D3}"/>
                </a:ext>
              </a:extLst>
            </p:cNvPr>
            <p:cNvSpPr txBox="1"/>
            <p:nvPr/>
          </p:nvSpPr>
          <p:spPr>
            <a:xfrm>
              <a:off x="7264460" y="5812114"/>
              <a:ext cx="1355965" cy="26161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latin typeface="Times New Roman" panose="02020603050405020304" pitchFamily="18" charset="0"/>
                  <a:ea typeface="Microsoft YaHei" charset="-122"/>
                  <a:cs typeface="Times New Roman" panose="02020603050405020304" pitchFamily="18" charset="0"/>
                </a:rPr>
                <a:t>(</a:t>
              </a:r>
              <a:r>
                <a:rPr lang="zh-CN" altLang="en-US" sz="1100" dirty="0">
                  <a:latin typeface="Times New Roman" panose="02020603050405020304" pitchFamily="18" charset="0"/>
                  <a:ea typeface="Microsoft YaHei" charset="-122"/>
                  <a:cs typeface="Times New Roman" panose="02020603050405020304" pitchFamily="18" charset="0"/>
                </a:rPr>
                <a:t>窃取</a:t>
              </a:r>
              <a:r>
                <a:rPr lang="en-US" altLang="zh-CN" sz="1100" dirty="0">
                  <a:latin typeface="Times New Roman" panose="02020603050405020304" pitchFamily="18" charset="0"/>
                  <a:ea typeface="Microsoft YaHei" charset="-122"/>
                  <a:cs typeface="Times New Roman" panose="02020603050405020304" pitchFamily="18" charset="0"/>
                </a:rPr>
                <a:t> / </a:t>
              </a:r>
              <a:r>
                <a:rPr lang="zh-CN" altLang="en-US" sz="1100" dirty="0">
                  <a:latin typeface="Times New Roman" panose="02020603050405020304" pitchFamily="18" charset="0"/>
                  <a:ea typeface="Microsoft YaHei" charset="-122"/>
                  <a:cs typeface="Times New Roman" panose="02020603050405020304" pitchFamily="18" charset="0"/>
                </a:rPr>
                <a:t>篡改</a:t>
              </a:r>
              <a:r>
                <a:rPr lang="en-US" altLang="zh-CN" sz="1100" dirty="0">
                  <a:latin typeface="Times New Roman" panose="02020603050405020304" pitchFamily="18" charset="0"/>
                  <a:ea typeface="Microsoft YaHei" charset="-122"/>
                  <a:cs typeface="Times New Roman" panose="02020603050405020304" pitchFamily="18" charset="0"/>
                </a:rPr>
                <a:t>)</a:t>
              </a:r>
              <a:endParaRPr lang="zh-CN" altLang="en-US" sz="1100" dirty="0"/>
            </a:p>
          </p:txBody>
        </p:sp>
      </p:grpSp>
      <p:sp>
        <p:nvSpPr>
          <p:cNvPr id="37" name="内容占位符 2">
            <a:extLst>
              <a:ext uri="{FF2B5EF4-FFF2-40B4-BE49-F238E27FC236}">
                <a16:creationId xmlns:a16="http://schemas.microsoft.com/office/drawing/2014/main" id="{E3C79823-6810-4231-A13D-0799D974C98A}"/>
              </a:ext>
            </a:extLst>
          </p:cNvPr>
          <p:cNvSpPr txBox="1">
            <a:spLocks/>
          </p:cNvSpPr>
          <p:nvPr/>
        </p:nvSpPr>
        <p:spPr>
          <a:xfrm>
            <a:off x="2169242" y="3231903"/>
            <a:ext cx="7300453" cy="14602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gn="just" fontAlgn="base">
              <a:lnSpc>
                <a:spcPct val="150000"/>
              </a:lnSpc>
              <a:buFont typeface="Wingdings" panose="05000000000000000000" pitchFamily="2" charset="2"/>
              <a:buChar char="p"/>
            </a:pPr>
            <a:r>
              <a:rPr lang="zh-CN" altLang="en-US" sz="2000" b="1" dirty="0">
                <a:solidFill>
                  <a:srgbClr val="314371"/>
                </a:solidFill>
                <a:latin typeface="微软雅黑" panose="020B0503020204020204" pitchFamily="34" charset="-122"/>
                <a:ea typeface="微软雅黑" panose="020B0503020204020204" pitchFamily="34" charset="-122"/>
                <a:cs typeface="Arial"/>
              </a:rPr>
              <a:t>深度模型版权侵权</a:t>
            </a:r>
            <a:endParaRPr lang="en-US" altLang="zh-CN" sz="2000" b="1" dirty="0">
              <a:solidFill>
                <a:srgbClr val="314371"/>
              </a:solidFill>
              <a:latin typeface="微软雅黑" panose="020B0503020204020204" pitchFamily="34" charset="-122"/>
              <a:ea typeface="微软雅黑" panose="020B0503020204020204" pitchFamily="34" charset="-122"/>
              <a:cs typeface="Arial"/>
            </a:endParaRPr>
          </a:p>
          <a:p>
            <a:pPr marL="0" lvl="1" indent="457200" algn="just" fontAlgn="base">
              <a:lnSpc>
                <a:spcPct val="150000"/>
              </a:lnSpc>
              <a:buFont typeface="Arial" panose="020B0604020202020204" pitchFamily="34" charset="0"/>
              <a:buNone/>
            </a:pPr>
            <a:r>
              <a:rPr lang="zh-CN" altLang="en-US" sz="2000" dirty="0">
                <a:latin typeface="楷体" panose="02010609060101010101" pitchFamily="49" charset="-122"/>
                <a:ea typeface="楷体" panose="02010609060101010101" pitchFamily="49" charset="-122"/>
                <a:cs typeface="Arial"/>
              </a:rPr>
              <a:t>包括</a:t>
            </a:r>
            <a:r>
              <a:rPr lang="zh-CN" altLang="en-US" sz="2000" b="1" dirty="0">
                <a:solidFill>
                  <a:srgbClr val="C00000"/>
                </a:solidFill>
                <a:latin typeface="楷体" panose="02010609060101010101" pitchFamily="49" charset="-122"/>
                <a:ea typeface="楷体" panose="02010609060101010101" pitchFamily="49" charset="-122"/>
                <a:cs typeface="Arial"/>
              </a:rPr>
              <a:t>未经授权的使用和非法剽窃</a:t>
            </a:r>
            <a:r>
              <a:rPr lang="zh-CN" altLang="en-US" sz="2000" dirty="0">
                <a:latin typeface="楷体" panose="02010609060101010101" pitchFamily="49" charset="-122"/>
                <a:ea typeface="楷体" panose="02010609060101010101" pitchFamily="49" charset="-122"/>
                <a:cs typeface="Arial"/>
              </a:rPr>
              <a:t>，其中非法剽窃将对原始模型拥有者造成更严重的利益损失。</a:t>
            </a:r>
            <a:endParaRPr lang="en-US" altLang="zh-CN" sz="2000" dirty="0">
              <a:latin typeface="楷体" panose="02010609060101010101" pitchFamily="49" charset="-122"/>
              <a:ea typeface="楷体" panose="02010609060101010101" pitchFamily="49" charset="-122"/>
              <a:cs typeface="Arial"/>
            </a:endParaRPr>
          </a:p>
          <a:p>
            <a:pPr marL="0" lvl="1" indent="0" algn="just" fontAlgn="base">
              <a:lnSpc>
                <a:spcPct val="150000"/>
              </a:lnSpc>
              <a:buFont typeface="Arial" panose="020B0604020202020204" pitchFamily="34" charset="0"/>
              <a:buNone/>
            </a:pPr>
            <a:endParaRPr lang="en-US" altLang="zh-CN" sz="1800" dirty="0">
              <a:solidFill>
                <a:srgbClr val="314371"/>
              </a:solidFill>
              <a:latin typeface="微软雅黑" panose="020B0503020204020204" pitchFamily="34" charset="-122"/>
              <a:ea typeface="微软雅黑" panose="020B0503020204020204" pitchFamily="34" charset="-122"/>
              <a:cs typeface="Arial"/>
            </a:endParaRPr>
          </a:p>
        </p:txBody>
      </p:sp>
      <p:sp>
        <p:nvSpPr>
          <p:cNvPr id="38" name="内容占位符 2">
            <a:extLst>
              <a:ext uri="{FF2B5EF4-FFF2-40B4-BE49-F238E27FC236}">
                <a16:creationId xmlns:a16="http://schemas.microsoft.com/office/drawing/2014/main" id="{41CD08FE-7F5C-4905-B2CD-15B0EF9E599C}"/>
              </a:ext>
            </a:extLst>
          </p:cNvPr>
          <p:cNvSpPr txBox="1">
            <a:spLocks/>
          </p:cNvSpPr>
          <p:nvPr/>
        </p:nvSpPr>
        <p:spPr>
          <a:xfrm>
            <a:off x="2169242" y="4736973"/>
            <a:ext cx="7300453" cy="14602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gn="just" fontAlgn="base">
              <a:lnSpc>
                <a:spcPct val="150000"/>
              </a:lnSpc>
              <a:buFont typeface="Wingdings" panose="05000000000000000000" pitchFamily="2" charset="2"/>
              <a:buChar char="p"/>
            </a:pPr>
            <a:r>
              <a:rPr lang="zh-CN" altLang="en-US" sz="2000" b="1" dirty="0">
                <a:solidFill>
                  <a:srgbClr val="314371"/>
                </a:solidFill>
                <a:latin typeface="微软雅黑" panose="020B0503020204020204" pitchFamily="34" charset="-122"/>
                <a:ea typeface="微软雅黑" panose="020B0503020204020204" pitchFamily="34" charset="-122"/>
                <a:cs typeface="Arial"/>
              </a:rPr>
              <a:t>深度模型版权失信</a:t>
            </a:r>
            <a:endParaRPr lang="en-US" altLang="zh-CN" sz="2000" b="1" dirty="0">
              <a:solidFill>
                <a:srgbClr val="314371"/>
              </a:solidFill>
              <a:latin typeface="微软雅黑" panose="020B0503020204020204" pitchFamily="34" charset="-122"/>
              <a:ea typeface="微软雅黑" panose="020B0503020204020204" pitchFamily="34" charset="-122"/>
              <a:cs typeface="Arial"/>
            </a:endParaRPr>
          </a:p>
          <a:p>
            <a:pPr marL="0" lvl="1" indent="457200" algn="just" fontAlgn="base">
              <a:lnSpc>
                <a:spcPct val="150000"/>
              </a:lnSpc>
              <a:buFont typeface="Arial" panose="020B0604020202020204" pitchFamily="34" charset="0"/>
              <a:buNone/>
            </a:pPr>
            <a:r>
              <a:rPr lang="zh-CN" altLang="en-US" sz="2000" dirty="0">
                <a:latin typeface="楷体" panose="02010609060101010101" pitchFamily="49" charset="-122"/>
                <a:ea typeface="楷体" panose="02010609060101010101" pitchFamily="49" charset="-122"/>
                <a:cs typeface="Arial"/>
              </a:rPr>
              <a:t>攻击者利用目标模型发动</a:t>
            </a:r>
            <a:r>
              <a:rPr lang="zh-CN" altLang="en-US" sz="2000" b="1" dirty="0">
                <a:solidFill>
                  <a:srgbClr val="C00000"/>
                </a:solidFill>
                <a:latin typeface="楷体" panose="02010609060101010101" pitchFamily="49" charset="-122"/>
                <a:ea typeface="楷体" panose="02010609060101010101" pitchFamily="49" charset="-122"/>
                <a:cs typeface="Arial"/>
              </a:rPr>
              <a:t>恶意攻击</a:t>
            </a:r>
            <a:r>
              <a:rPr lang="zh-CN" altLang="en-US" sz="2000" dirty="0">
                <a:latin typeface="楷体" panose="02010609060101010101" pitchFamily="49" charset="-122"/>
                <a:ea typeface="楷体" panose="02010609060101010101" pitchFamily="49" charset="-122"/>
                <a:cs typeface="Arial"/>
              </a:rPr>
              <a:t>，使相应模型拥有者的名誉受损，从而使其深度模型版权失信。</a:t>
            </a:r>
            <a:endParaRPr lang="en-US" altLang="zh-CN" sz="2000" dirty="0">
              <a:solidFill>
                <a:srgbClr val="314371"/>
              </a:solidFill>
              <a:latin typeface="微软雅黑" panose="020B0503020204020204" pitchFamily="34" charset="-122"/>
              <a:ea typeface="微软雅黑" panose="020B0503020204020204" pitchFamily="34" charset="-122"/>
              <a:cs typeface="Arial"/>
            </a:endParaRPr>
          </a:p>
        </p:txBody>
      </p:sp>
      <p:sp>
        <p:nvSpPr>
          <p:cNvPr id="39" name="矩形 38">
            <a:extLst>
              <a:ext uri="{FF2B5EF4-FFF2-40B4-BE49-F238E27FC236}">
                <a16:creationId xmlns:a16="http://schemas.microsoft.com/office/drawing/2014/main" id="{5D62388A-6A82-4B74-903B-2175314AD915}"/>
              </a:ext>
            </a:extLst>
          </p:cNvPr>
          <p:cNvSpPr/>
          <p:nvPr/>
        </p:nvSpPr>
        <p:spPr>
          <a:xfrm>
            <a:off x="1868274" y="1309991"/>
            <a:ext cx="8236085" cy="1770433"/>
          </a:xfrm>
          <a:prstGeom prst="rect">
            <a:avLst/>
          </a:prstGeom>
          <a:noFill/>
          <a:ln w="19050">
            <a:solidFill>
              <a:srgbClr val="1F4E7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97502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鲁棒的文本生成模型水印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7AE1D32B-7E5F-4A8B-8FFB-E856B815CF74}"/>
              </a:ext>
            </a:extLst>
          </p:cNvPr>
          <p:cNvCxnSpPr/>
          <p:nvPr/>
        </p:nvCxnSpPr>
        <p:spPr>
          <a:xfrm>
            <a:off x="796413" y="1119362"/>
            <a:ext cx="0" cy="632244"/>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2DFF4522-E025-476D-8D39-B0B013BD97A1}"/>
              </a:ext>
            </a:extLst>
          </p:cNvPr>
          <p:cNvSpPr/>
          <p:nvPr/>
        </p:nvSpPr>
        <p:spPr>
          <a:xfrm>
            <a:off x="796413" y="1654484"/>
            <a:ext cx="4378122" cy="499624"/>
          </a:xfrm>
          <a:prstGeom prst="rect">
            <a:avLst/>
          </a:prstGeom>
        </p:spPr>
        <p:txBody>
          <a:bodyPr wrap="none">
            <a:spAutoFit/>
          </a:bodyPr>
          <a:lstStyle/>
          <a:p>
            <a:pPr marL="342900" indent="-342900">
              <a:lnSpc>
                <a:spcPct val="150000"/>
              </a:lnSpc>
              <a:buFont typeface="Wingdings" panose="05000000000000000000" pitchFamily="2" charset="2"/>
              <a:buChar char="Ø"/>
            </a:pPr>
            <a:r>
              <a:rPr lang="zh-CN" altLang="en-US" sz="2000" dirty="0">
                <a:latin typeface="楷体" panose="02010609060101010101" pitchFamily="49" charset="-122"/>
                <a:ea typeface="楷体" panose="02010609060101010101" pitchFamily="49" charset="-122"/>
              </a:rPr>
              <a:t>基于文本生成的自然语言水印方法</a:t>
            </a:r>
            <a:endParaRPr lang="en-US" altLang="zh-CN" sz="2000" dirty="0">
              <a:latin typeface="楷体" panose="02010609060101010101" pitchFamily="49" charset="-122"/>
              <a:ea typeface="楷体" panose="02010609060101010101" pitchFamily="49" charset="-122"/>
            </a:endParaRPr>
          </a:p>
        </p:txBody>
      </p:sp>
      <p:sp>
        <p:nvSpPr>
          <p:cNvPr id="10" name="文本框 9">
            <a:extLst>
              <a:ext uri="{FF2B5EF4-FFF2-40B4-BE49-F238E27FC236}">
                <a16:creationId xmlns:a16="http://schemas.microsoft.com/office/drawing/2014/main" id="{084A113B-5D87-43A5-9692-B6DDC067EF4E}"/>
              </a:ext>
            </a:extLst>
          </p:cNvPr>
          <p:cNvSpPr txBox="1"/>
          <p:nvPr/>
        </p:nvSpPr>
        <p:spPr>
          <a:xfrm>
            <a:off x="796413" y="1173874"/>
            <a:ext cx="1710024" cy="523220"/>
          </a:xfrm>
          <a:prstGeom prst="rect">
            <a:avLst/>
          </a:prstGeom>
          <a:noFill/>
        </p:spPr>
        <p:txBody>
          <a:bodyPr wrap="square" rtlCol="0">
            <a:spAutoFit/>
          </a:bodyPr>
          <a:lstStyle/>
          <a:p>
            <a:pPr algn="ctr"/>
            <a:r>
              <a:rPr lang="zh-CN" altLang="en-US" sz="2800" dirty="0">
                <a:solidFill>
                  <a:schemeClr val="tx1">
                    <a:lumMod val="85000"/>
                    <a:lumOff val="15000"/>
                  </a:schemeClr>
                </a:solidFill>
                <a:latin typeface="FZZhengHeiS-DB-GB" panose="02000000000000000000" pitchFamily="2" charset="0"/>
                <a:ea typeface="FZZhengHeiS-DB-GB" panose="02000000000000000000" pitchFamily="2" charset="0"/>
              </a:rPr>
              <a:t>相关工作</a:t>
            </a:r>
          </a:p>
        </p:txBody>
      </p:sp>
      <p:sp>
        <p:nvSpPr>
          <p:cNvPr id="11" name="矩形 10">
            <a:extLst>
              <a:ext uri="{FF2B5EF4-FFF2-40B4-BE49-F238E27FC236}">
                <a16:creationId xmlns:a16="http://schemas.microsoft.com/office/drawing/2014/main" id="{B58F8223-2DA1-48C4-9CCE-D5DD7174B7DC}"/>
              </a:ext>
            </a:extLst>
          </p:cNvPr>
          <p:cNvSpPr/>
          <p:nvPr/>
        </p:nvSpPr>
        <p:spPr>
          <a:xfrm>
            <a:off x="0" y="6263700"/>
            <a:ext cx="12192000" cy="584775"/>
          </a:xfrm>
          <a:prstGeom prst="rect">
            <a:avLst/>
          </a:prstGeom>
        </p:spPr>
        <p:txBody>
          <a:bodyPr wrap="square">
            <a:spAutoFit/>
          </a:bodyPr>
          <a:lstStyle/>
          <a:p>
            <a:r>
              <a:rPr lang="en-US" altLang="zh-CN" sz="1600" dirty="0">
                <a:latin typeface="+mj-ea"/>
              </a:rPr>
              <a:t>[5] </a:t>
            </a:r>
            <a:r>
              <a:rPr lang="en-US" altLang="zh-CN" sz="1600" dirty="0" err="1">
                <a:latin typeface="+mj-ea"/>
              </a:rPr>
              <a:t>Abdelnabi</a:t>
            </a:r>
            <a:r>
              <a:rPr lang="en-US" altLang="zh-CN" sz="1600" dirty="0">
                <a:latin typeface="+mj-ea"/>
              </a:rPr>
              <a:t>, S.; and Fritz, M. 2021. Adversarial Watermarking Transformer: Towards Tracing Text Provenance with</a:t>
            </a:r>
          </a:p>
          <a:p>
            <a:r>
              <a:rPr lang="en-US" altLang="zh-CN" sz="1600" dirty="0">
                <a:latin typeface="+mj-ea"/>
              </a:rPr>
              <a:t>Data Hiding. In 42nd IEEE Symposium on Security and Privacy.</a:t>
            </a:r>
            <a:endParaRPr lang="zh-CN" altLang="en-US" sz="1600" dirty="0">
              <a:latin typeface="+mj-ea"/>
            </a:endParaRPr>
          </a:p>
        </p:txBody>
      </p:sp>
      <p:cxnSp>
        <p:nvCxnSpPr>
          <p:cNvPr id="12" name="直接连接符 11">
            <a:extLst>
              <a:ext uri="{FF2B5EF4-FFF2-40B4-BE49-F238E27FC236}">
                <a16:creationId xmlns:a16="http://schemas.microsoft.com/office/drawing/2014/main" id="{0097E632-2A64-45AB-A8F8-42A3DD9EBBD2}"/>
              </a:ext>
            </a:extLst>
          </p:cNvPr>
          <p:cNvCxnSpPr/>
          <p:nvPr/>
        </p:nvCxnSpPr>
        <p:spPr>
          <a:xfrm>
            <a:off x="0" y="6263700"/>
            <a:ext cx="121920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E56EF022-F79C-4A56-A16B-F6C6D06DA41E}"/>
              </a:ext>
            </a:extLst>
          </p:cNvPr>
          <p:cNvPicPr>
            <a:picLocks noChangeAspect="1"/>
          </p:cNvPicPr>
          <p:nvPr/>
        </p:nvPicPr>
        <p:blipFill>
          <a:blip r:embed="rId3"/>
          <a:stretch>
            <a:fillRect/>
          </a:stretch>
        </p:blipFill>
        <p:spPr>
          <a:xfrm>
            <a:off x="2121691" y="2330350"/>
            <a:ext cx="2927597" cy="1464893"/>
          </a:xfrm>
          <a:prstGeom prst="rect">
            <a:avLst/>
          </a:prstGeom>
        </p:spPr>
      </p:pic>
      <p:pic>
        <p:nvPicPr>
          <p:cNvPr id="14" name="图片 13">
            <a:extLst>
              <a:ext uri="{FF2B5EF4-FFF2-40B4-BE49-F238E27FC236}">
                <a16:creationId xmlns:a16="http://schemas.microsoft.com/office/drawing/2014/main" id="{CE827841-EF9C-4036-B19C-C6E2032C36F3}"/>
              </a:ext>
            </a:extLst>
          </p:cNvPr>
          <p:cNvPicPr>
            <a:picLocks noChangeAspect="1"/>
          </p:cNvPicPr>
          <p:nvPr/>
        </p:nvPicPr>
        <p:blipFill>
          <a:blip r:embed="rId4"/>
          <a:stretch>
            <a:fillRect/>
          </a:stretch>
        </p:blipFill>
        <p:spPr>
          <a:xfrm>
            <a:off x="7397099" y="2330349"/>
            <a:ext cx="2927597" cy="1468115"/>
          </a:xfrm>
          <a:prstGeom prst="rect">
            <a:avLst/>
          </a:prstGeom>
        </p:spPr>
      </p:pic>
      <p:sp>
        <p:nvSpPr>
          <p:cNvPr id="15" name="矩形 14">
            <a:extLst>
              <a:ext uri="{FF2B5EF4-FFF2-40B4-BE49-F238E27FC236}">
                <a16:creationId xmlns:a16="http://schemas.microsoft.com/office/drawing/2014/main" id="{F24266A9-93F5-42D3-BCE6-B97869C0651D}"/>
              </a:ext>
            </a:extLst>
          </p:cNvPr>
          <p:cNvSpPr/>
          <p:nvPr/>
        </p:nvSpPr>
        <p:spPr>
          <a:xfrm>
            <a:off x="1341003" y="3784449"/>
            <a:ext cx="4484199" cy="338554"/>
          </a:xfrm>
          <a:prstGeom prst="rect">
            <a:avLst/>
          </a:prstGeom>
        </p:spPr>
        <p:txBody>
          <a:bodyPr wrap="square">
            <a:spAutoFit/>
          </a:bodyPr>
          <a:lstStyle/>
          <a:p>
            <a:r>
              <a:rPr lang="en-US" altLang="zh-CN" sz="1600" dirty="0">
                <a:latin typeface="微软雅黑" panose="020B0503020204020204" pitchFamily="34" charset="-122"/>
                <a:ea typeface="微软雅黑" panose="020B0503020204020204" pitchFamily="34" charset="-122"/>
              </a:rPr>
              <a:t>Words that was replaced in the original text. </a:t>
            </a:r>
            <a:endParaRPr lang="zh-CN" altLang="en-US" dirty="0">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66E1175A-0BE6-4CC1-9C9A-F10F0BD5B4EA}"/>
              </a:ext>
            </a:extLst>
          </p:cNvPr>
          <p:cNvSpPr/>
          <p:nvPr/>
        </p:nvSpPr>
        <p:spPr>
          <a:xfrm>
            <a:off x="6612356" y="3793143"/>
            <a:ext cx="4484199" cy="338554"/>
          </a:xfrm>
          <a:prstGeom prst="rect">
            <a:avLst/>
          </a:prstGeom>
        </p:spPr>
        <p:txBody>
          <a:bodyPr wrap="square">
            <a:spAutoFit/>
          </a:bodyPr>
          <a:lstStyle/>
          <a:p>
            <a:r>
              <a:rPr lang="en-US" altLang="zh-CN" sz="1600" dirty="0">
                <a:latin typeface="微软雅黑" panose="020B0503020204020204" pitchFamily="34" charset="-122"/>
                <a:ea typeface="微软雅黑" panose="020B0503020204020204" pitchFamily="34" charset="-122"/>
              </a:rPr>
              <a:t>Words changed to in the watermarked text.</a:t>
            </a:r>
            <a:endParaRPr lang="zh-CN" altLang="en-US" dirty="0">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EDB01255-B0E1-47E6-B2E8-0FC2143F79EC}"/>
              </a:ext>
            </a:extLst>
          </p:cNvPr>
          <p:cNvSpPr/>
          <p:nvPr/>
        </p:nvSpPr>
        <p:spPr>
          <a:xfrm>
            <a:off x="796413" y="4141898"/>
            <a:ext cx="10578723" cy="1938992"/>
          </a:xfrm>
          <a:prstGeom prst="rect">
            <a:avLst/>
          </a:prstGeom>
        </p:spPr>
        <p:txBody>
          <a:bodyPr wrap="square">
            <a:spAutoFit/>
          </a:bodyPr>
          <a:lstStyle/>
          <a:p>
            <a:pPr marL="342900" indent="-342900">
              <a:lnSpc>
                <a:spcPct val="150000"/>
              </a:lnSpc>
              <a:buFont typeface="Wingdings" panose="05000000000000000000" pitchFamily="2" charset="2"/>
              <a:buChar char="Ø"/>
            </a:pPr>
            <a:r>
              <a:rPr lang="zh-CN" altLang="en-US" sz="2000" dirty="0">
                <a:latin typeface="楷体" panose="02010609060101010101" pitchFamily="49" charset="-122"/>
                <a:ea typeface="楷体" panose="02010609060101010101" pitchFamily="49" charset="-122"/>
              </a:rPr>
              <a:t>该方法存在的问题</a:t>
            </a:r>
            <a:endParaRPr lang="en-US" altLang="zh-CN" sz="2000" dirty="0">
              <a:latin typeface="楷体" panose="02010609060101010101" pitchFamily="49" charset="-122"/>
              <a:ea typeface="楷体" panose="02010609060101010101" pitchFamily="49" charset="-122"/>
            </a:endParaRPr>
          </a:p>
          <a:p>
            <a:pPr marL="800100" lvl="1" indent="-342900">
              <a:lnSpc>
                <a:spcPct val="150000"/>
              </a:lnSpc>
              <a:buFont typeface="Arial" panose="020B0604020202020204" pitchFamily="34" charset="0"/>
              <a:buChar char="•"/>
            </a:pPr>
            <a:r>
              <a:rPr lang="zh-CN" altLang="en-US" sz="2000" dirty="0">
                <a:latin typeface="楷体" panose="02010609060101010101" pitchFamily="49" charset="-122"/>
                <a:ea typeface="楷体" panose="02010609060101010101" pitchFamily="49" charset="-122"/>
              </a:rPr>
              <a:t>网络倾向于修改文本中不起眼的（</a:t>
            </a:r>
            <a:r>
              <a:rPr lang="en-US" altLang="zh-CN" sz="2000" dirty="0" err="1">
                <a:latin typeface="楷体" panose="02010609060101010101" pitchFamily="49" charset="-122"/>
                <a:ea typeface="楷体" panose="02010609060101010101" pitchFamily="49" charset="-122"/>
              </a:rPr>
              <a:t>unobstrusive</a:t>
            </a:r>
            <a:r>
              <a:rPr lang="zh-CN" altLang="en-US" sz="2000" dirty="0">
                <a:latin typeface="楷体" panose="02010609060101010101" pitchFamily="49" charset="-122"/>
                <a:ea typeface="楷体" panose="02010609060101010101" pitchFamily="49" charset="-122"/>
              </a:rPr>
              <a:t>）词，但这类词往往会与周围的词构成</a:t>
            </a:r>
            <a:r>
              <a:rPr lang="zh-CN" altLang="en-US" sz="2000" b="1" dirty="0">
                <a:solidFill>
                  <a:srgbClr val="1C4885"/>
                </a:solidFill>
                <a:latin typeface="楷体" panose="02010609060101010101" pitchFamily="49" charset="-122"/>
                <a:ea typeface="楷体" panose="02010609060101010101" pitchFamily="49" charset="-122"/>
              </a:rPr>
              <a:t>固定短语搭配</a:t>
            </a:r>
            <a:r>
              <a:rPr lang="zh-CN" altLang="en-US" sz="2000" dirty="0">
                <a:latin typeface="楷体" panose="02010609060101010101" pitchFamily="49" charset="-122"/>
                <a:ea typeface="楷体" panose="02010609060101010101" pitchFamily="49" charset="-122"/>
              </a:rPr>
              <a:t>表达特定含义，因此仍然会破坏原始语义信息。</a:t>
            </a:r>
            <a:endParaRPr lang="en-US" altLang="zh-CN" sz="2000" dirty="0">
              <a:latin typeface="楷体" panose="02010609060101010101" pitchFamily="49" charset="-122"/>
              <a:ea typeface="楷体" panose="02010609060101010101" pitchFamily="49" charset="-122"/>
            </a:endParaRPr>
          </a:p>
          <a:p>
            <a:pPr marL="800100" lvl="1" indent="-342900">
              <a:lnSpc>
                <a:spcPct val="150000"/>
              </a:lnSpc>
              <a:buFont typeface="Arial" panose="020B0604020202020204" pitchFamily="34" charset="0"/>
              <a:buChar char="•"/>
            </a:pPr>
            <a:r>
              <a:rPr lang="zh-CN" altLang="en-US" sz="2000" dirty="0">
                <a:latin typeface="楷体" panose="02010609060101010101" pitchFamily="49" charset="-122"/>
                <a:ea typeface="楷体" panose="02010609060101010101" pitchFamily="49" charset="-122"/>
              </a:rPr>
              <a:t>在不同风格的文本内容上</a:t>
            </a:r>
            <a:r>
              <a:rPr lang="zh-CN" altLang="en-US" sz="2000" b="1" dirty="0">
                <a:solidFill>
                  <a:srgbClr val="1C4885"/>
                </a:solidFill>
                <a:latin typeface="楷体" panose="02010609060101010101" pitchFamily="49" charset="-122"/>
                <a:ea typeface="楷体" panose="02010609060101010101" pitchFamily="49" charset="-122"/>
              </a:rPr>
              <a:t>迁移性</a:t>
            </a:r>
            <a:r>
              <a:rPr lang="zh-CN" altLang="en-US" sz="2000" dirty="0">
                <a:latin typeface="楷体" panose="02010609060101010101" pitchFamily="49" charset="-122"/>
                <a:ea typeface="楷体" panose="02010609060101010101" pitchFamily="49" charset="-122"/>
              </a:rPr>
              <a:t>很差。</a:t>
            </a:r>
            <a:endParaRPr lang="en-US" altLang="zh-CN" sz="20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1446189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鲁棒的文本生成模型水印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32CF0ED6-7102-4044-B795-7A3C93231672}"/>
              </a:ext>
            </a:extLst>
          </p:cNvPr>
          <p:cNvCxnSpPr/>
          <p:nvPr/>
        </p:nvCxnSpPr>
        <p:spPr>
          <a:xfrm>
            <a:off x="796413" y="1143008"/>
            <a:ext cx="0" cy="632244"/>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9CC6618D-1293-4F03-9823-23458192FBA1}"/>
              </a:ext>
            </a:extLst>
          </p:cNvPr>
          <p:cNvSpPr/>
          <p:nvPr/>
        </p:nvSpPr>
        <p:spPr>
          <a:xfrm>
            <a:off x="796412" y="1771828"/>
            <a:ext cx="6994222" cy="1689373"/>
          </a:xfrm>
          <a:prstGeom prst="rect">
            <a:avLst/>
          </a:prstGeom>
        </p:spPr>
        <p:txBody>
          <a:bodyPr wrap="none">
            <a:spAutoFit/>
          </a:bodyPr>
          <a:lstStyle/>
          <a:p>
            <a:pPr marL="342900" indent="-342900">
              <a:lnSpc>
                <a:spcPct val="150000"/>
              </a:lnSpc>
              <a:buFont typeface="Wingdings" panose="05000000000000000000" pitchFamily="2" charset="2"/>
              <a:buChar char="Ø"/>
            </a:pPr>
            <a:r>
              <a:rPr lang="zh-CN" altLang="en-US" dirty="0">
                <a:latin typeface="楷体" panose="02010609060101010101" pitchFamily="49" charset="-122"/>
                <a:ea typeface="楷体" panose="02010609060101010101" pitchFamily="49" charset="-122"/>
              </a:rPr>
              <a:t>基于词汇替换的自然语言水印方法</a:t>
            </a:r>
            <a:endParaRPr lang="en-US" altLang="zh-CN" dirty="0">
              <a:latin typeface="楷体" panose="02010609060101010101" pitchFamily="49" charset="-122"/>
              <a:ea typeface="楷体" panose="02010609060101010101" pitchFamily="49" charset="-122"/>
            </a:endParaRPr>
          </a:p>
          <a:p>
            <a:pPr marL="800100" lvl="1" indent="-342900">
              <a:lnSpc>
                <a:spcPct val="150000"/>
              </a:lnSpc>
              <a:buFont typeface="Arial" panose="020B0604020202020204" pitchFamily="34" charset="0"/>
              <a:buChar char="•"/>
            </a:pPr>
            <a:r>
              <a:rPr lang="zh-CN" altLang="en-US" dirty="0">
                <a:latin typeface="楷体" panose="02010609060101010101" pitchFamily="49" charset="-122"/>
                <a:ea typeface="楷体" panose="02010609060101010101" pitchFamily="49" charset="-122"/>
              </a:rPr>
              <a:t>利用开源词典（如</a:t>
            </a:r>
            <a:r>
              <a:rPr lang="en-US" altLang="zh-CN" dirty="0">
                <a:latin typeface="楷体" panose="02010609060101010101" pitchFamily="49" charset="-122"/>
                <a:ea typeface="楷体" panose="02010609060101010101" pitchFamily="49" charset="-122"/>
              </a:rPr>
              <a:t>WordNet</a:t>
            </a:r>
            <a:r>
              <a:rPr lang="zh-CN" altLang="en-US" dirty="0">
                <a:latin typeface="楷体" panose="02010609060101010101" pitchFamily="49" charset="-122"/>
                <a:ea typeface="楷体" panose="02010609060101010101" pitchFamily="49" charset="-122"/>
              </a:rPr>
              <a:t>）生成</a:t>
            </a:r>
            <a:r>
              <a:rPr lang="zh-CN" altLang="en-US" b="1" dirty="0">
                <a:solidFill>
                  <a:srgbClr val="1C4885"/>
                </a:solidFill>
                <a:latin typeface="楷体" panose="02010609060101010101" pitchFamily="49" charset="-122"/>
                <a:ea typeface="楷体" panose="02010609060101010101" pitchFamily="49" charset="-122"/>
              </a:rPr>
              <a:t>静态</a:t>
            </a:r>
            <a:r>
              <a:rPr lang="zh-CN" altLang="en-US" dirty="0">
                <a:latin typeface="楷体" panose="02010609060101010101" pitchFamily="49" charset="-122"/>
                <a:ea typeface="楷体" panose="02010609060101010101" pitchFamily="49" charset="-122"/>
              </a:rPr>
              <a:t>的同义</a:t>
            </a:r>
            <a:r>
              <a:rPr lang="zh-CN" altLang="en-US" b="1" dirty="0">
                <a:solidFill>
                  <a:srgbClr val="1C4885"/>
                </a:solidFill>
                <a:latin typeface="楷体" panose="02010609060101010101" pitchFamily="49" charset="-122"/>
                <a:ea typeface="楷体" panose="02010609060101010101" pitchFamily="49" charset="-122"/>
              </a:rPr>
              <a:t>词库</a:t>
            </a:r>
            <a:endParaRPr lang="en-US" altLang="zh-CN" b="1" dirty="0">
              <a:solidFill>
                <a:srgbClr val="1C4885"/>
              </a:solidFill>
              <a:latin typeface="楷体" panose="02010609060101010101" pitchFamily="49" charset="-122"/>
              <a:ea typeface="楷体" panose="02010609060101010101" pitchFamily="49" charset="-122"/>
            </a:endParaRPr>
          </a:p>
          <a:p>
            <a:pPr marL="800100" lvl="1" indent="-342900">
              <a:lnSpc>
                <a:spcPct val="150000"/>
              </a:lnSpc>
              <a:buFont typeface="Arial" panose="020B0604020202020204" pitchFamily="34" charset="0"/>
              <a:buChar char="•"/>
            </a:pPr>
            <a:r>
              <a:rPr lang="zh-CN" altLang="en-US" dirty="0">
                <a:latin typeface="楷体" panose="02010609060101010101" pitchFamily="49" charset="-122"/>
                <a:ea typeface="楷体" panose="02010609060101010101" pitchFamily="49" charset="-122"/>
              </a:rPr>
              <a:t>设计语言学规则（词性、词频）筛选原文中适合替换的词语</a:t>
            </a:r>
            <a:endParaRPr lang="en-US" altLang="zh-CN" dirty="0">
              <a:latin typeface="楷体" panose="02010609060101010101" pitchFamily="49" charset="-122"/>
              <a:ea typeface="楷体" panose="02010609060101010101" pitchFamily="49" charset="-122"/>
            </a:endParaRPr>
          </a:p>
          <a:p>
            <a:pPr marL="800100" lvl="1" indent="-342900">
              <a:lnSpc>
                <a:spcPct val="150000"/>
              </a:lnSpc>
              <a:buFont typeface="Arial" panose="020B0604020202020204" pitchFamily="34" charset="0"/>
              <a:buChar char="•"/>
            </a:pPr>
            <a:r>
              <a:rPr lang="zh-CN" altLang="en-US" dirty="0">
                <a:latin typeface="楷体" panose="02010609060101010101" pitchFamily="49" charset="-122"/>
                <a:ea typeface="楷体" panose="02010609060101010101" pitchFamily="49" charset="-122"/>
              </a:rPr>
              <a:t>根据同义词库，使用同一个词的不同同义词表达信息</a:t>
            </a:r>
            <a:endParaRPr lang="en-US" altLang="zh-CN" dirty="0">
              <a:latin typeface="楷体" panose="02010609060101010101" pitchFamily="49" charset="-122"/>
              <a:ea typeface="楷体" panose="02010609060101010101" pitchFamily="49" charset="-122"/>
            </a:endParaRPr>
          </a:p>
        </p:txBody>
      </p:sp>
      <p:sp>
        <p:nvSpPr>
          <p:cNvPr id="10" name="文本框 9">
            <a:extLst>
              <a:ext uri="{FF2B5EF4-FFF2-40B4-BE49-F238E27FC236}">
                <a16:creationId xmlns:a16="http://schemas.microsoft.com/office/drawing/2014/main" id="{D26ED8B2-926A-4454-9C18-367BCC369B1B}"/>
              </a:ext>
            </a:extLst>
          </p:cNvPr>
          <p:cNvSpPr txBox="1"/>
          <p:nvPr/>
        </p:nvSpPr>
        <p:spPr>
          <a:xfrm>
            <a:off x="796413" y="1197520"/>
            <a:ext cx="1710024" cy="523220"/>
          </a:xfrm>
          <a:prstGeom prst="rect">
            <a:avLst/>
          </a:prstGeom>
          <a:noFill/>
        </p:spPr>
        <p:txBody>
          <a:bodyPr wrap="square" rtlCol="0">
            <a:spAutoFit/>
          </a:bodyPr>
          <a:lstStyle/>
          <a:p>
            <a:pPr algn="ctr"/>
            <a:r>
              <a:rPr lang="zh-CN" altLang="en-US" sz="2800" dirty="0">
                <a:solidFill>
                  <a:schemeClr val="tx1">
                    <a:lumMod val="85000"/>
                    <a:lumOff val="15000"/>
                  </a:schemeClr>
                </a:solidFill>
                <a:latin typeface="FZZhengHeiS-DB-GB" panose="02000000000000000000" pitchFamily="2" charset="0"/>
                <a:ea typeface="FZZhengHeiS-DB-GB" panose="02000000000000000000" pitchFamily="2" charset="0"/>
              </a:rPr>
              <a:t>相关工作</a:t>
            </a:r>
          </a:p>
        </p:txBody>
      </p:sp>
      <p:sp>
        <p:nvSpPr>
          <p:cNvPr id="11" name="矩形 10">
            <a:extLst>
              <a:ext uri="{FF2B5EF4-FFF2-40B4-BE49-F238E27FC236}">
                <a16:creationId xmlns:a16="http://schemas.microsoft.com/office/drawing/2014/main" id="{7A55E88E-288A-48D2-8BB3-3F74D9BC854A}"/>
              </a:ext>
            </a:extLst>
          </p:cNvPr>
          <p:cNvSpPr/>
          <p:nvPr/>
        </p:nvSpPr>
        <p:spPr>
          <a:xfrm>
            <a:off x="796412" y="3682308"/>
            <a:ext cx="10062088" cy="1689373"/>
          </a:xfrm>
          <a:prstGeom prst="rect">
            <a:avLst/>
          </a:prstGeom>
        </p:spPr>
        <p:txBody>
          <a:bodyPr wrap="square">
            <a:spAutoFit/>
          </a:bodyPr>
          <a:lstStyle/>
          <a:p>
            <a:pPr marL="342900" indent="-342900">
              <a:lnSpc>
                <a:spcPct val="150000"/>
              </a:lnSpc>
              <a:buFont typeface="Wingdings" panose="05000000000000000000" pitchFamily="2" charset="2"/>
              <a:buChar char="Ø"/>
            </a:pPr>
            <a:r>
              <a:rPr lang="zh-CN" altLang="en-US" dirty="0">
                <a:latin typeface="楷体" panose="02010609060101010101" pitchFamily="49" charset="-122"/>
                <a:ea typeface="楷体" panose="02010609060101010101" pitchFamily="49" charset="-122"/>
              </a:rPr>
              <a:t>现有的此类方法存在问题</a:t>
            </a:r>
            <a:endParaRPr lang="en-US" altLang="zh-CN" dirty="0">
              <a:latin typeface="楷体" panose="02010609060101010101" pitchFamily="49" charset="-122"/>
              <a:ea typeface="楷体" panose="02010609060101010101" pitchFamily="49" charset="-122"/>
            </a:endParaRPr>
          </a:p>
          <a:p>
            <a:pPr marL="800100" lvl="1" indent="-342900">
              <a:lnSpc>
                <a:spcPct val="150000"/>
              </a:lnSpc>
              <a:buFont typeface="Arial" panose="020B0604020202020204" pitchFamily="34" charset="0"/>
              <a:buChar char="•"/>
            </a:pPr>
            <a:r>
              <a:rPr lang="zh-CN" altLang="en-US" dirty="0">
                <a:latin typeface="楷体" panose="02010609060101010101" pitchFamily="49" charset="-122"/>
                <a:ea typeface="楷体" panose="02010609060101010101" pitchFamily="49" charset="-122"/>
              </a:rPr>
              <a:t>替换时难以充分考虑上下文语义，同一个词在不同上下文中可能表达不同含义。</a:t>
            </a:r>
            <a:endParaRPr lang="en-US" altLang="zh-CN" dirty="0">
              <a:latin typeface="楷体" panose="02010609060101010101" pitchFamily="49" charset="-122"/>
              <a:ea typeface="楷体" panose="02010609060101010101" pitchFamily="49" charset="-122"/>
            </a:endParaRPr>
          </a:p>
          <a:p>
            <a:pPr marL="800100" lvl="1" indent="-342900">
              <a:lnSpc>
                <a:spcPct val="150000"/>
              </a:lnSpc>
              <a:buFont typeface="Arial" panose="020B0604020202020204" pitchFamily="34" charset="0"/>
              <a:buChar char="•"/>
            </a:pPr>
            <a:r>
              <a:rPr lang="zh-CN" altLang="en-US" dirty="0">
                <a:latin typeface="楷体" panose="02010609060101010101" pitchFamily="49" charset="-122"/>
                <a:ea typeface="楷体" panose="02010609060101010101" pitchFamily="49" charset="-122"/>
              </a:rPr>
              <a:t>对不同类型的文本内容，需要针对性地设计同义词库和设计语言规则，耗时耗力。</a:t>
            </a:r>
            <a:endParaRPr lang="en-US" altLang="zh-CN" dirty="0">
              <a:latin typeface="楷体" panose="02010609060101010101" pitchFamily="49" charset="-122"/>
              <a:ea typeface="楷体" panose="02010609060101010101" pitchFamily="49" charset="-122"/>
            </a:endParaRPr>
          </a:p>
          <a:p>
            <a:pPr marL="800100" lvl="1" indent="-342900">
              <a:lnSpc>
                <a:spcPct val="150000"/>
              </a:lnSpc>
              <a:buFont typeface="Arial" panose="020B0604020202020204" pitchFamily="34" charset="0"/>
              <a:buChar char="•"/>
            </a:pPr>
            <a:endParaRPr lang="en-US" altLang="zh-CN" dirty="0">
              <a:latin typeface="楷体" panose="02010609060101010101" pitchFamily="49" charset="-122"/>
              <a:ea typeface="楷体" panose="02010609060101010101" pitchFamily="49" charset="-122"/>
            </a:endParaRPr>
          </a:p>
        </p:txBody>
      </p:sp>
      <p:grpSp>
        <p:nvGrpSpPr>
          <p:cNvPr id="12" name="组合 11">
            <a:extLst>
              <a:ext uri="{FF2B5EF4-FFF2-40B4-BE49-F238E27FC236}">
                <a16:creationId xmlns:a16="http://schemas.microsoft.com/office/drawing/2014/main" id="{6CB7F74E-60E9-4335-9E22-87EBF1252590}"/>
              </a:ext>
            </a:extLst>
          </p:cNvPr>
          <p:cNvGrpSpPr/>
          <p:nvPr/>
        </p:nvGrpSpPr>
        <p:grpSpPr>
          <a:xfrm>
            <a:off x="1933575" y="5179046"/>
            <a:ext cx="8324850" cy="747395"/>
            <a:chOff x="2133116" y="5039180"/>
            <a:chExt cx="8324850" cy="747395"/>
          </a:xfrm>
        </p:grpSpPr>
        <p:sp>
          <p:nvSpPr>
            <p:cNvPr id="13" name="矩形 12">
              <a:extLst>
                <a:ext uri="{FF2B5EF4-FFF2-40B4-BE49-F238E27FC236}">
                  <a16:creationId xmlns:a16="http://schemas.microsoft.com/office/drawing/2014/main" id="{618612A9-F11E-4629-84BA-3102B86AD4D6}"/>
                </a:ext>
              </a:extLst>
            </p:cNvPr>
            <p:cNvSpPr/>
            <p:nvPr/>
          </p:nvSpPr>
          <p:spPr>
            <a:xfrm>
              <a:off x="2133116" y="5039180"/>
              <a:ext cx="8324850" cy="369332"/>
            </a:xfrm>
            <a:prstGeom prst="rect">
              <a:avLst/>
            </a:prstGeom>
          </p:spPr>
          <p:txBody>
            <a:bodyPr wrap="square">
              <a:spAutoFit/>
            </a:bodyPr>
            <a:lstStyle/>
            <a:p>
              <a:r>
                <a:rPr lang="en-US" altLang="zh-CN" dirty="0">
                  <a:latin typeface="Times New Roman" panose="02020603050405020304" pitchFamily="18" charset="0"/>
                  <a:cs typeface="Times New Roman" panose="02020603050405020304" pitchFamily="18" charset="0"/>
                </a:rPr>
                <a:t>Oil prices soar to all-time record, posing </a:t>
              </a:r>
              <a:r>
                <a:rPr lang="en-US" altLang="zh-CN" u="sng" dirty="0">
                  <a:latin typeface="Times New Roman" panose="02020603050405020304" pitchFamily="18" charset="0"/>
                  <a:cs typeface="Times New Roman" panose="02020603050405020304" pitchFamily="18" charset="0"/>
                </a:rPr>
                <a:t>new</a:t>
              </a:r>
              <a:r>
                <a:rPr lang="en-US" altLang="zh-CN" dirty="0">
                  <a:latin typeface="Times New Roman" panose="02020603050405020304" pitchFamily="18" charset="0"/>
                  <a:cs typeface="Times New Roman" panose="02020603050405020304" pitchFamily="18" charset="0"/>
                </a:rPr>
                <a:t> menace to US economy</a:t>
              </a:r>
              <a:endParaRPr lang="zh-CN" altLang="en-US" dirty="0">
                <a:latin typeface="Times New Roman" panose="02020603050405020304" pitchFamily="18" charset="0"/>
                <a:cs typeface="Times New Roman" panose="02020603050405020304" pitchFamily="18" charset="0"/>
              </a:endParaRPr>
            </a:p>
          </p:txBody>
        </p:sp>
        <p:sp>
          <p:nvSpPr>
            <p:cNvPr id="14" name="矩形 13">
              <a:extLst>
                <a:ext uri="{FF2B5EF4-FFF2-40B4-BE49-F238E27FC236}">
                  <a16:creationId xmlns:a16="http://schemas.microsoft.com/office/drawing/2014/main" id="{BB419BA6-6296-4372-8A1D-551B6EAFBCD8}"/>
                </a:ext>
              </a:extLst>
            </p:cNvPr>
            <p:cNvSpPr/>
            <p:nvPr/>
          </p:nvSpPr>
          <p:spPr>
            <a:xfrm>
              <a:off x="2133116" y="5417243"/>
              <a:ext cx="8324850" cy="369332"/>
            </a:xfrm>
            <a:prstGeom prst="rect">
              <a:avLst/>
            </a:prstGeom>
          </p:spPr>
          <p:txBody>
            <a:bodyPr wrap="square">
              <a:spAutoFit/>
            </a:bodyPr>
            <a:lstStyle/>
            <a:p>
              <a:r>
                <a:rPr lang="en-US" altLang="zh-CN" dirty="0">
                  <a:latin typeface="Times New Roman" panose="02020603050405020304" pitchFamily="18" charset="0"/>
                  <a:cs typeface="Times New Roman" panose="02020603050405020304" pitchFamily="18" charset="0"/>
                </a:rPr>
                <a:t>Oil prices soar to all-time record, posing </a:t>
              </a:r>
              <a:r>
                <a:rPr lang="en-US" altLang="zh-CN" u="sng" dirty="0">
                  <a:latin typeface="Times New Roman" panose="02020603050405020304" pitchFamily="18" charset="0"/>
                  <a:cs typeface="Times New Roman" panose="02020603050405020304" pitchFamily="18" charset="0"/>
                </a:rPr>
                <a:t>unexampled</a:t>
              </a:r>
              <a:r>
                <a:rPr lang="en-US" altLang="zh-CN" dirty="0">
                  <a:latin typeface="Times New Roman" panose="02020603050405020304" pitchFamily="18" charset="0"/>
                  <a:cs typeface="Times New Roman" panose="02020603050405020304" pitchFamily="18" charset="0"/>
                </a:rPr>
                <a:t> menace to US economy</a:t>
              </a:r>
              <a:endParaRPr lang="zh-CN" altLang="en-US" dirty="0">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2ACB797F-1B44-41D7-904A-2E17CA33FE2B}"/>
                </a:ext>
              </a:extLst>
            </p:cNvPr>
            <p:cNvSpPr/>
            <p:nvPr/>
          </p:nvSpPr>
          <p:spPr>
            <a:xfrm>
              <a:off x="2133116" y="5039180"/>
              <a:ext cx="8055429" cy="7473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矩形 15">
            <a:extLst>
              <a:ext uri="{FF2B5EF4-FFF2-40B4-BE49-F238E27FC236}">
                <a16:creationId xmlns:a16="http://schemas.microsoft.com/office/drawing/2014/main" id="{8DBAB704-354D-46B5-A981-64A80F208D64}"/>
              </a:ext>
            </a:extLst>
          </p:cNvPr>
          <p:cNvSpPr/>
          <p:nvPr/>
        </p:nvSpPr>
        <p:spPr>
          <a:xfrm>
            <a:off x="0" y="6035100"/>
            <a:ext cx="12192000" cy="830997"/>
          </a:xfrm>
          <a:prstGeom prst="rect">
            <a:avLst/>
          </a:prstGeom>
        </p:spPr>
        <p:txBody>
          <a:bodyPr wrap="square">
            <a:spAutoFit/>
          </a:bodyPr>
          <a:lstStyle/>
          <a:p>
            <a:r>
              <a:rPr lang="en-US" altLang="zh-CN" sz="1600" dirty="0">
                <a:latin typeface="+mj-ea"/>
              </a:rPr>
              <a:t>[6] </a:t>
            </a:r>
            <a:r>
              <a:rPr lang="en-US" altLang="zh-CN" sz="1600" dirty="0" err="1">
                <a:latin typeface="+mj-ea"/>
              </a:rPr>
              <a:t>Topkara</a:t>
            </a:r>
            <a:r>
              <a:rPr lang="en-US" altLang="zh-CN" sz="1600" dirty="0">
                <a:latin typeface="+mj-ea"/>
              </a:rPr>
              <a:t>, U.; </a:t>
            </a:r>
            <a:r>
              <a:rPr lang="en-US" altLang="zh-CN" sz="1600" dirty="0" err="1">
                <a:latin typeface="+mj-ea"/>
              </a:rPr>
              <a:t>Topkara</a:t>
            </a:r>
            <a:r>
              <a:rPr lang="en-US" altLang="zh-CN" sz="1600" dirty="0">
                <a:latin typeface="+mj-ea"/>
              </a:rPr>
              <a:t>, M.; and </a:t>
            </a:r>
            <a:r>
              <a:rPr lang="en-US" altLang="zh-CN" sz="1600" dirty="0" err="1">
                <a:latin typeface="+mj-ea"/>
              </a:rPr>
              <a:t>Atallah</a:t>
            </a:r>
            <a:r>
              <a:rPr lang="en-US" altLang="zh-CN" sz="1600" dirty="0">
                <a:latin typeface="+mj-ea"/>
              </a:rPr>
              <a:t>, M. 2006. The hiding virtues of ambiguity: quantifiably resilient watermarking of natural language text through synonym substitutions. In Proceedings of the 8th workshop on Multimedia &amp; Security, 164-174.</a:t>
            </a:r>
            <a:endParaRPr lang="zh-CN" altLang="en-US" sz="1600" dirty="0">
              <a:latin typeface="+mj-ea"/>
            </a:endParaRPr>
          </a:p>
        </p:txBody>
      </p:sp>
      <p:cxnSp>
        <p:nvCxnSpPr>
          <p:cNvPr id="17" name="直接连接符 16">
            <a:extLst>
              <a:ext uri="{FF2B5EF4-FFF2-40B4-BE49-F238E27FC236}">
                <a16:creationId xmlns:a16="http://schemas.microsoft.com/office/drawing/2014/main" id="{07D46D1A-09FE-4160-ADB6-8995A1F05003}"/>
              </a:ext>
            </a:extLst>
          </p:cNvPr>
          <p:cNvCxnSpPr/>
          <p:nvPr/>
        </p:nvCxnSpPr>
        <p:spPr>
          <a:xfrm>
            <a:off x="0" y="6035100"/>
            <a:ext cx="121920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3422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鲁棒的文本生成模型水印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7E344E98-F274-4F5C-848D-CEBCBD648B07}"/>
              </a:ext>
            </a:extLst>
          </p:cNvPr>
          <p:cNvSpPr/>
          <p:nvPr/>
        </p:nvSpPr>
        <p:spPr>
          <a:xfrm>
            <a:off x="796412" y="1318047"/>
            <a:ext cx="10360529" cy="1405193"/>
          </a:xfrm>
          <a:prstGeom prst="rect">
            <a:avLst/>
          </a:prstGeom>
        </p:spPr>
        <p:txBody>
          <a:bodyPr wrap="none">
            <a:spAutoFit/>
          </a:bodyPr>
          <a:lstStyle/>
          <a:p>
            <a:pPr marL="342900" indent="-342900">
              <a:lnSpc>
                <a:spcPct val="150000"/>
              </a:lnSpc>
              <a:buFont typeface="Wingdings" panose="05000000000000000000" pitchFamily="2" charset="2"/>
              <a:buChar char="Ø"/>
            </a:pPr>
            <a:r>
              <a:rPr lang="zh-CN" altLang="en-US" sz="2000" dirty="0">
                <a:latin typeface="楷体" panose="02010609060101010101" pitchFamily="49" charset="-122"/>
                <a:ea typeface="楷体" panose="02010609060101010101" pitchFamily="49" charset="-122"/>
              </a:rPr>
              <a:t>动机</a:t>
            </a:r>
            <a:endParaRPr lang="en-US" altLang="zh-CN" sz="2000" dirty="0">
              <a:latin typeface="楷体" panose="02010609060101010101" pitchFamily="49" charset="-122"/>
              <a:ea typeface="楷体" panose="02010609060101010101" pitchFamily="49" charset="-122"/>
            </a:endParaRPr>
          </a:p>
          <a:p>
            <a:pPr marL="800100" lvl="1" indent="-342900">
              <a:lnSpc>
                <a:spcPct val="150000"/>
              </a:lnSpc>
              <a:buFont typeface="Arial" panose="020B0604020202020204" pitchFamily="34" charset="0"/>
              <a:buChar char="•"/>
            </a:pPr>
            <a:r>
              <a:rPr lang="zh-CN" altLang="en-US" sz="2000" dirty="0">
                <a:latin typeface="楷体" panose="02010609060101010101" pitchFamily="49" charset="-122"/>
                <a:ea typeface="楷体" panose="02010609060101010101" pitchFamily="49" charset="-122"/>
              </a:rPr>
              <a:t>传统词汇替换（</a:t>
            </a:r>
            <a:r>
              <a:rPr lang="en-US" altLang="zh-CN" sz="2000" dirty="0">
                <a:latin typeface="楷体" panose="02010609060101010101" pitchFamily="49" charset="-122"/>
                <a:ea typeface="楷体" panose="02010609060101010101" pitchFamily="49" charset="-122"/>
              </a:rPr>
              <a:t>LS</a:t>
            </a:r>
            <a:r>
              <a:rPr lang="zh-CN" altLang="en-US" sz="2000" dirty="0">
                <a:latin typeface="楷体" panose="02010609060101010101" pitchFamily="49" charset="-122"/>
                <a:ea typeface="楷体" panose="02010609060101010101" pitchFamily="49" charset="-122"/>
              </a:rPr>
              <a:t>）算法同样是利用开源词典（如</a:t>
            </a:r>
            <a:r>
              <a:rPr lang="en-US" altLang="zh-CN" sz="2000" dirty="0">
                <a:latin typeface="楷体" panose="02010609060101010101" pitchFamily="49" charset="-122"/>
                <a:ea typeface="楷体" panose="02010609060101010101" pitchFamily="49" charset="-122"/>
              </a:rPr>
              <a:t>WordNet</a:t>
            </a:r>
            <a:r>
              <a:rPr lang="zh-CN" altLang="en-US" sz="2000" dirty="0">
                <a:latin typeface="楷体" panose="02010609060101010101" pitchFamily="49" charset="-122"/>
                <a:ea typeface="楷体" panose="02010609060101010101" pitchFamily="49" charset="-122"/>
              </a:rPr>
              <a:t>）生成</a:t>
            </a:r>
            <a:r>
              <a:rPr lang="zh-CN" altLang="en-US" sz="2000" b="1" dirty="0">
                <a:solidFill>
                  <a:srgbClr val="1C4885"/>
                </a:solidFill>
                <a:latin typeface="楷体" panose="02010609060101010101" pitchFamily="49" charset="-122"/>
                <a:ea typeface="楷体" panose="02010609060101010101" pitchFamily="49" charset="-122"/>
              </a:rPr>
              <a:t>静态</a:t>
            </a:r>
            <a:r>
              <a:rPr lang="zh-CN" altLang="en-US" sz="2000" dirty="0">
                <a:latin typeface="楷体" panose="02010609060101010101" pitchFamily="49" charset="-122"/>
                <a:ea typeface="楷体" panose="02010609060101010101" pitchFamily="49" charset="-122"/>
              </a:rPr>
              <a:t>的同义</a:t>
            </a:r>
            <a:r>
              <a:rPr lang="zh-CN" altLang="en-US" sz="2000" b="1" dirty="0">
                <a:solidFill>
                  <a:srgbClr val="1C4885"/>
                </a:solidFill>
                <a:latin typeface="楷体" panose="02010609060101010101" pitchFamily="49" charset="-122"/>
                <a:ea typeface="楷体" panose="02010609060101010101" pitchFamily="49" charset="-122"/>
              </a:rPr>
              <a:t>词库</a:t>
            </a:r>
            <a:r>
              <a:rPr lang="zh-CN" altLang="en-US" sz="2000" dirty="0">
                <a:latin typeface="楷体" panose="02010609060101010101" pitchFamily="49" charset="-122"/>
                <a:ea typeface="楷体" panose="02010609060101010101" pitchFamily="49" charset="-122"/>
              </a:rPr>
              <a:t>。</a:t>
            </a:r>
            <a:endParaRPr lang="en-US" altLang="zh-CN" sz="2000" dirty="0">
              <a:latin typeface="楷体" panose="02010609060101010101" pitchFamily="49" charset="-122"/>
              <a:ea typeface="楷体" panose="02010609060101010101" pitchFamily="49" charset="-122"/>
            </a:endParaRPr>
          </a:p>
          <a:p>
            <a:pPr marL="800100" lvl="1" indent="-342900">
              <a:lnSpc>
                <a:spcPct val="150000"/>
              </a:lnSpc>
              <a:buFont typeface="Arial" panose="020B0604020202020204" pitchFamily="34" charset="0"/>
              <a:buChar char="•"/>
            </a:pPr>
            <a:r>
              <a:rPr lang="zh-CN" altLang="en-US" sz="2000" dirty="0">
                <a:latin typeface="楷体" panose="02010609060101010101" pitchFamily="49" charset="-122"/>
                <a:ea typeface="楷体" panose="02010609060101010101" pitchFamily="49" charset="-122"/>
              </a:rPr>
              <a:t>与水印方法具有相同的局限性。</a:t>
            </a:r>
            <a:endParaRPr lang="en-US" altLang="zh-CN" sz="2000" dirty="0">
              <a:latin typeface="楷体" panose="02010609060101010101" pitchFamily="49" charset="-122"/>
              <a:ea typeface="楷体" panose="02010609060101010101" pitchFamily="49" charset="-122"/>
            </a:endParaRPr>
          </a:p>
        </p:txBody>
      </p:sp>
      <p:sp>
        <p:nvSpPr>
          <p:cNvPr id="11" name="矩形 10">
            <a:extLst>
              <a:ext uri="{FF2B5EF4-FFF2-40B4-BE49-F238E27FC236}">
                <a16:creationId xmlns:a16="http://schemas.microsoft.com/office/drawing/2014/main" id="{DA922B28-1493-464C-859A-A349C12E828A}"/>
              </a:ext>
            </a:extLst>
          </p:cNvPr>
          <p:cNvSpPr/>
          <p:nvPr/>
        </p:nvSpPr>
        <p:spPr>
          <a:xfrm>
            <a:off x="2397595" y="3240049"/>
            <a:ext cx="7138493" cy="646331"/>
          </a:xfrm>
          <a:prstGeom prst="rect">
            <a:avLst/>
          </a:prstGeom>
        </p:spPr>
        <p:txBody>
          <a:bodyPr wrap="none">
            <a:spAutoFit/>
          </a:bodyPr>
          <a:lstStyle/>
          <a:p>
            <a:pPr lvl="1">
              <a:lnSpc>
                <a:spcPct val="150000"/>
              </a:lnSpc>
            </a:pPr>
            <a:r>
              <a:rPr lang="zh-CN" altLang="en-US" sz="2400" dirty="0">
                <a:solidFill>
                  <a:srgbClr val="FF0000"/>
                </a:solidFill>
                <a:latin typeface="+mj-ea"/>
                <a:ea typeface="+mj-ea"/>
              </a:rPr>
              <a:t>有没有更好的</a:t>
            </a:r>
            <a:r>
              <a:rPr lang="en-US" altLang="zh-CN" sz="2400" dirty="0">
                <a:solidFill>
                  <a:srgbClr val="FF0000"/>
                </a:solidFill>
                <a:latin typeface="+mj-ea"/>
                <a:ea typeface="+mj-ea"/>
              </a:rPr>
              <a:t>LS</a:t>
            </a:r>
            <a:r>
              <a:rPr lang="zh-CN" altLang="en-US" sz="2400" dirty="0">
                <a:solidFill>
                  <a:srgbClr val="FF0000"/>
                </a:solidFill>
                <a:latin typeface="+mj-ea"/>
                <a:ea typeface="+mj-ea"/>
              </a:rPr>
              <a:t>算法？能用于自然语言水印吗？</a:t>
            </a:r>
          </a:p>
        </p:txBody>
      </p:sp>
      <p:grpSp>
        <p:nvGrpSpPr>
          <p:cNvPr id="12" name="组合 11">
            <a:extLst>
              <a:ext uri="{FF2B5EF4-FFF2-40B4-BE49-F238E27FC236}">
                <a16:creationId xmlns:a16="http://schemas.microsoft.com/office/drawing/2014/main" id="{39B46212-24C7-4DB2-85F2-0FB8962FDC15}"/>
              </a:ext>
            </a:extLst>
          </p:cNvPr>
          <p:cNvGrpSpPr/>
          <p:nvPr/>
        </p:nvGrpSpPr>
        <p:grpSpPr>
          <a:xfrm>
            <a:off x="4590095" y="4331054"/>
            <a:ext cx="3017715" cy="1311552"/>
            <a:chOff x="5224585" y="4454172"/>
            <a:chExt cx="3017715" cy="1311552"/>
          </a:xfrm>
        </p:grpSpPr>
        <p:pic>
          <p:nvPicPr>
            <p:cNvPr id="13" name="Picture 2" descr="查看源图像">
              <a:extLst>
                <a:ext uri="{FF2B5EF4-FFF2-40B4-BE49-F238E27FC236}">
                  <a16:creationId xmlns:a16="http://schemas.microsoft.com/office/drawing/2014/main" id="{F0DFC700-0F28-4EEC-B95A-94E7D98298F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3750" r="90750"/>
                      </a14:imgEffect>
                    </a14:imgLayer>
                  </a14:imgProps>
                </a:ext>
                <a:ext uri="{28A0092B-C50C-407E-A947-70E740481C1C}">
                  <a14:useLocalDpi xmlns:a14="http://schemas.microsoft.com/office/drawing/2010/main" val="0"/>
                </a:ext>
              </a:extLst>
            </a:blip>
            <a:srcRect/>
            <a:stretch>
              <a:fillRect/>
            </a:stretch>
          </p:blipFill>
          <p:spPr bwMode="auto">
            <a:xfrm>
              <a:off x="5224585" y="4454172"/>
              <a:ext cx="1748736" cy="1311552"/>
            </a:xfrm>
            <a:prstGeom prst="rect">
              <a:avLst/>
            </a:prstGeom>
            <a:noFill/>
            <a:extLst>
              <a:ext uri="{909E8E84-426E-40DD-AFC4-6F175D3DCCD1}">
                <a14:hiddenFill xmlns:a14="http://schemas.microsoft.com/office/drawing/2010/main">
                  <a:solidFill>
                    <a:srgbClr val="FFFFFF"/>
                  </a:solidFill>
                </a14:hiddenFill>
              </a:ext>
            </a:extLst>
          </p:spPr>
        </p:pic>
        <p:sp>
          <p:nvSpPr>
            <p:cNvPr id="14" name="椭圆形标注 35">
              <a:extLst>
                <a:ext uri="{FF2B5EF4-FFF2-40B4-BE49-F238E27FC236}">
                  <a16:creationId xmlns:a16="http://schemas.microsoft.com/office/drawing/2014/main" id="{1768C260-DEA3-41C7-9874-E90B443F105D}"/>
                </a:ext>
              </a:extLst>
            </p:cNvPr>
            <p:cNvSpPr/>
            <p:nvPr/>
          </p:nvSpPr>
          <p:spPr>
            <a:xfrm>
              <a:off x="6840554" y="4831707"/>
              <a:ext cx="1401746" cy="800100"/>
            </a:xfrm>
            <a:prstGeom prst="wedgeEllipseCallout">
              <a:avLst>
                <a:gd name="adj1" fmla="val -66025"/>
                <a:gd name="adj2" fmla="val 2599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latin typeface="+mj-ea"/>
                  <a:ea typeface="+mj-ea"/>
                </a:rPr>
                <a:t>可以有</a:t>
              </a:r>
            </a:p>
          </p:txBody>
        </p:sp>
      </p:grpSp>
    </p:spTree>
    <p:extLst>
      <p:ext uri="{BB962C8B-B14F-4D97-AF65-F5344CB8AC3E}">
        <p14:creationId xmlns:p14="http://schemas.microsoft.com/office/powerpoint/2010/main" val="404272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鲁棒的文本生成模型水印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0593E41B-EDE8-4D44-8953-B4BAE803966E}"/>
              </a:ext>
            </a:extLst>
          </p:cNvPr>
          <p:cNvSpPr/>
          <p:nvPr/>
        </p:nvSpPr>
        <p:spPr>
          <a:xfrm>
            <a:off x="796412" y="1318047"/>
            <a:ext cx="2069797" cy="481863"/>
          </a:xfrm>
          <a:prstGeom prst="rect">
            <a:avLst/>
          </a:prstGeom>
        </p:spPr>
        <p:txBody>
          <a:bodyPr wrap="none">
            <a:spAutoFit/>
          </a:bodyPr>
          <a:lstStyle/>
          <a:p>
            <a:pPr marL="342900" indent="-342900">
              <a:lnSpc>
                <a:spcPct val="150000"/>
              </a:lnSpc>
              <a:buFont typeface="Wingdings" panose="05000000000000000000" pitchFamily="2" charset="2"/>
              <a:buChar char="Ø"/>
            </a:pPr>
            <a:r>
              <a:rPr lang="zh-CN" altLang="en-US" sz="2000" dirty="0">
                <a:latin typeface="楷体" panose="02010609060101010101" pitchFamily="49" charset="-122"/>
                <a:ea typeface="楷体" panose="02010609060101010101" pitchFamily="49" charset="-122"/>
              </a:rPr>
              <a:t>简单介绍</a:t>
            </a:r>
            <a:r>
              <a:rPr lang="en-US" altLang="zh-CN" sz="2000" dirty="0">
                <a:latin typeface="楷体" panose="02010609060101010101" pitchFamily="49" charset="-122"/>
                <a:ea typeface="楷体" panose="02010609060101010101" pitchFamily="49" charset="-122"/>
              </a:rPr>
              <a:t>BERT</a:t>
            </a:r>
            <a:endParaRPr lang="zh-CN" altLang="en-US" sz="2000" dirty="0">
              <a:latin typeface="楷体" panose="02010609060101010101" pitchFamily="49" charset="-122"/>
              <a:ea typeface="楷体" panose="02010609060101010101" pitchFamily="49" charset="-122"/>
            </a:endParaRPr>
          </a:p>
        </p:txBody>
      </p:sp>
      <p:pic>
        <p:nvPicPr>
          <p:cNvPr id="11" name="Picture 2" descr="查看源图像">
            <a:extLst>
              <a:ext uri="{FF2B5EF4-FFF2-40B4-BE49-F238E27FC236}">
                <a16:creationId xmlns:a16="http://schemas.microsoft.com/office/drawing/2014/main" id="{E05C6B8B-5901-41D9-AAA1-7CF772C7649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3750" r="90750"/>
                    </a14:imgEffect>
                  </a14:imgLayer>
                </a14:imgProps>
              </a:ext>
              <a:ext uri="{28A0092B-C50C-407E-A947-70E740481C1C}">
                <a14:useLocalDpi xmlns:a14="http://schemas.microsoft.com/office/drawing/2010/main" val="0"/>
              </a:ext>
            </a:extLst>
          </a:blip>
          <a:srcRect/>
          <a:stretch>
            <a:fillRect/>
          </a:stretch>
        </p:blipFill>
        <p:spPr bwMode="auto">
          <a:xfrm>
            <a:off x="1460426" y="2180872"/>
            <a:ext cx="1748736" cy="1311552"/>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圓角 3">
            <a:extLst>
              <a:ext uri="{FF2B5EF4-FFF2-40B4-BE49-F238E27FC236}">
                <a16:creationId xmlns:a16="http://schemas.microsoft.com/office/drawing/2014/main" id="{9EC5AD2A-4414-416A-A037-7D65B372AD5B}"/>
              </a:ext>
            </a:extLst>
          </p:cNvPr>
          <p:cNvSpPr/>
          <p:nvPr/>
        </p:nvSpPr>
        <p:spPr>
          <a:xfrm>
            <a:off x="3499447" y="4877177"/>
            <a:ext cx="3904653" cy="592369"/>
          </a:xfrm>
          <a:prstGeom prst="roundRect">
            <a:avLst/>
          </a:prstGeom>
          <a:ln w="571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2800" dirty="0">
                <a:solidFill>
                  <a:schemeClr val="tx1"/>
                </a:solidFill>
                <a:latin typeface="楷体" panose="02010609060101010101" pitchFamily="49" charset="-122"/>
                <a:ea typeface="楷体" panose="02010609060101010101" pitchFamily="49" charset="-122"/>
              </a:rPr>
              <a:t>BERT</a:t>
            </a:r>
            <a:endParaRPr lang="zh-TW" altLang="en-US" sz="2800" dirty="0">
              <a:solidFill>
                <a:schemeClr val="tx1"/>
              </a:solidFill>
              <a:latin typeface="楷体" panose="02010609060101010101" pitchFamily="49" charset="-122"/>
              <a:ea typeface="楷体" panose="02010609060101010101" pitchFamily="49" charset="-122"/>
            </a:endParaRPr>
          </a:p>
        </p:txBody>
      </p:sp>
      <p:cxnSp>
        <p:nvCxnSpPr>
          <p:cNvPr id="13" name="直線單箭頭接點 6">
            <a:extLst>
              <a:ext uri="{FF2B5EF4-FFF2-40B4-BE49-F238E27FC236}">
                <a16:creationId xmlns:a16="http://schemas.microsoft.com/office/drawing/2014/main" id="{74ED2572-2DD3-4890-AE99-16548D0B5CFC}"/>
              </a:ext>
            </a:extLst>
          </p:cNvPr>
          <p:cNvCxnSpPr>
            <a:cxnSpLocks/>
          </p:cNvCxnSpPr>
          <p:nvPr/>
        </p:nvCxnSpPr>
        <p:spPr>
          <a:xfrm flipV="1">
            <a:off x="3920369" y="549832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9">
            <a:extLst>
              <a:ext uri="{FF2B5EF4-FFF2-40B4-BE49-F238E27FC236}">
                <a16:creationId xmlns:a16="http://schemas.microsoft.com/office/drawing/2014/main" id="{750945C3-00EC-47E3-9D39-095CC1866EE4}"/>
              </a:ext>
            </a:extLst>
          </p:cNvPr>
          <p:cNvCxnSpPr>
            <a:cxnSpLocks/>
          </p:cNvCxnSpPr>
          <p:nvPr/>
        </p:nvCxnSpPr>
        <p:spPr>
          <a:xfrm flipV="1">
            <a:off x="4974586" y="549832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2">
            <a:extLst>
              <a:ext uri="{FF2B5EF4-FFF2-40B4-BE49-F238E27FC236}">
                <a16:creationId xmlns:a16="http://schemas.microsoft.com/office/drawing/2014/main" id="{AF3A9F41-8D43-4635-AF38-A123EA5094F5}"/>
              </a:ext>
            </a:extLst>
          </p:cNvPr>
          <p:cNvCxnSpPr>
            <a:cxnSpLocks/>
          </p:cNvCxnSpPr>
          <p:nvPr/>
        </p:nvCxnSpPr>
        <p:spPr>
          <a:xfrm flipV="1">
            <a:off x="5995171" y="549832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C3732791-CDED-462D-A32A-F4949758A651}"/>
              </a:ext>
            </a:extLst>
          </p:cNvPr>
          <p:cNvCxnSpPr>
            <a:cxnSpLocks/>
          </p:cNvCxnSpPr>
          <p:nvPr/>
        </p:nvCxnSpPr>
        <p:spPr>
          <a:xfrm flipV="1">
            <a:off x="7049387" y="549832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文字方塊 42">
            <a:extLst>
              <a:ext uri="{FF2B5EF4-FFF2-40B4-BE49-F238E27FC236}">
                <a16:creationId xmlns:a16="http://schemas.microsoft.com/office/drawing/2014/main" id="{9B89BE45-93A7-40A5-BC86-B73626816798}"/>
              </a:ext>
            </a:extLst>
          </p:cNvPr>
          <p:cNvSpPr txBox="1"/>
          <p:nvPr/>
        </p:nvSpPr>
        <p:spPr>
          <a:xfrm>
            <a:off x="3403717" y="5884077"/>
            <a:ext cx="104821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dirty="0">
                <a:latin typeface="楷体" panose="02010609060101010101" pitchFamily="49" charset="-122"/>
                <a:ea typeface="楷体" panose="02010609060101010101" pitchFamily="49" charset="-122"/>
              </a:rPr>
              <a:t>我</a:t>
            </a:r>
            <a:endParaRPr lang="zh-TW" altLang="en-US" sz="2000" dirty="0">
              <a:latin typeface="楷体" panose="02010609060101010101" pitchFamily="49" charset="-122"/>
              <a:ea typeface="楷体" panose="02010609060101010101" pitchFamily="49" charset="-122"/>
            </a:endParaRPr>
          </a:p>
        </p:txBody>
      </p:sp>
      <p:sp>
        <p:nvSpPr>
          <p:cNvPr id="18" name="圓角矩形 56">
            <a:extLst>
              <a:ext uri="{FF2B5EF4-FFF2-40B4-BE49-F238E27FC236}">
                <a16:creationId xmlns:a16="http://schemas.microsoft.com/office/drawing/2014/main" id="{14C2BDC8-20F5-436F-B229-A122A177B402}"/>
              </a:ext>
            </a:extLst>
          </p:cNvPr>
          <p:cNvSpPr/>
          <p:nvPr/>
        </p:nvSpPr>
        <p:spPr>
          <a:xfrm>
            <a:off x="4480328" y="5831798"/>
            <a:ext cx="1029809" cy="50594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endParaRPr>
          </a:p>
        </p:txBody>
      </p:sp>
      <p:sp>
        <p:nvSpPr>
          <p:cNvPr id="19" name="文字方塊 38">
            <a:extLst>
              <a:ext uri="{FF2B5EF4-FFF2-40B4-BE49-F238E27FC236}">
                <a16:creationId xmlns:a16="http://schemas.microsoft.com/office/drawing/2014/main" id="{76C26D3B-B39D-4C65-BF00-FD52C29379E0}"/>
              </a:ext>
            </a:extLst>
          </p:cNvPr>
          <p:cNvSpPr txBox="1"/>
          <p:nvPr/>
        </p:nvSpPr>
        <p:spPr>
          <a:xfrm>
            <a:off x="5482473" y="5872408"/>
            <a:ext cx="104821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dirty="0">
                <a:latin typeface="楷体" panose="02010609060101010101" pitchFamily="49" charset="-122"/>
                <a:ea typeface="楷体" panose="02010609060101010101" pitchFamily="49" charset="-122"/>
              </a:rPr>
              <a:t>爱</a:t>
            </a:r>
            <a:endParaRPr lang="zh-TW" altLang="en-US" sz="2000" dirty="0">
              <a:latin typeface="楷体" panose="02010609060101010101" pitchFamily="49" charset="-122"/>
              <a:ea typeface="楷体" panose="02010609060101010101" pitchFamily="49" charset="-122"/>
            </a:endParaRPr>
          </a:p>
        </p:txBody>
      </p:sp>
      <p:sp>
        <p:nvSpPr>
          <p:cNvPr id="20" name="文字方塊 39">
            <a:extLst>
              <a:ext uri="{FF2B5EF4-FFF2-40B4-BE49-F238E27FC236}">
                <a16:creationId xmlns:a16="http://schemas.microsoft.com/office/drawing/2014/main" id="{73A68432-5A66-4FAB-A746-1BB3492836B3}"/>
              </a:ext>
            </a:extLst>
          </p:cNvPr>
          <p:cNvSpPr txBox="1"/>
          <p:nvPr/>
        </p:nvSpPr>
        <p:spPr>
          <a:xfrm>
            <a:off x="6559085" y="5896261"/>
            <a:ext cx="104821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dirty="0">
                <a:latin typeface="楷体" panose="02010609060101010101" pitchFamily="49" charset="-122"/>
                <a:ea typeface="楷体" panose="02010609060101010101" pitchFamily="49" charset="-122"/>
              </a:rPr>
              <a:t>你</a:t>
            </a:r>
            <a:endParaRPr lang="zh-TW" altLang="en-US" sz="2000" dirty="0">
              <a:latin typeface="楷体" panose="02010609060101010101" pitchFamily="49" charset="-122"/>
              <a:ea typeface="楷体" panose="02010609060101010101" pitchFamily="49" charset="-122"/>
            </a:endParaRPr>
          </a:p>
        </p:txBody>
      </p:sp>
      <p:sp>
        <p:nvSpPr>
          <p:cNvPr id="21" name="文字方塊 11">
            <a:extLst>
              <a:ext uri="{FF2B5EF4-FFF2-40B4-BE49-F238E27FC236}">
                <a16:creationId xmlns:a16="http://schemas.microsoft.com/office/drawing/2014/main" id="{200C9843-29F5-42D4-B730-0658C1CD527D}"/>
              </a:ext>
            </a:extLst>
          </p:cNvPr>
          <p:cNvSpPr txBox="1"/>
          <p:nvPr/>
        </p:nvSpPr>
        <p:spPr>
          <a:xfrm>
            <a:off x="617160" y="4973306"/>
            <a:ext cx="2842584" cy="400110"/>
          </a:xfrm>
          <a:prstGeom prst="rect">
            <a:avLst/>
          </a:prstGeom>
          <a:noFill/>
        </p:spPr>
        <p:txBody>
          <a:bodyPr wrap="square" rtlCol="0">
            <a:spAutoFit/>
          </a:bodyPr>
          <a:lstStyle/>
          <a:p>
            <a:r>
              <a:rPr lang="en-US" altLang="zh-TW" sz="2000" dirty="0">
                <a:latin typeface="楷体" panose="02010609060101010101" pitchFamily="49" charset="-122"/>
                <a:ea typeface="楷体" panose="02010609060101010101" pitchFamily="49" charset="-122"/>
              </a:rPr>
              <a:t>Transformer Encoder</a:t>
            </a:r>
            <a:r>
              <a:rPr lang="en-US" altLang="zh-CN" sz="2000" dirty="0">
                <a:latin typeface="楷体" panose="02010609060101010101" pitchFamily="49" charset="-122"/>
                <a:ea typeface="楷体" panose="02010609060101010101" pitchFamily="49" charset="-122"/>
              </a:rPr>
              <a:t>s</a:t>
            </a:r>
            <a:endParaRPr lang="zh-TW" altLang="en-US" sz="2000" dirty="0">
              <a:latin typeface="楷体" panose="02010609060101010101" pitchFamily="49" charset="-122"/>
              <a:ea typeface="楷体" panose="02010609060101010101" pitchFamily="49" charset="-122"/>
            </a:endParaRPr>
          </a:p>
        </p:txBody>
      </p:sp>
      <p:sp>
        <p:nvSpPr>
          <p:cNvPr id="22" name="文字方塊 31">
            <a:extLst>
              <a:ext uri="{FF2B5EF4-FFF2-40B4-BE49-F238E27FC236}">
                <a16:creationId xmlns:a16="http://schemas.microsoft.com/office/drawing/2014/main" id="{12F5FB01-E7DE-4BD7-85EB-3805ED8F89C6}"/>
              </a:ext>
            </a:extLst>
          </p:cNvPr>
          <p:cNvSpPr txBox="1"/>
          <p:nvPr/>
        </p:nvSpPr>
        <p:spPr>
          <a:xfrm>
            <a:off x="1963533" y="5872408"/>
            <a:ext cx="1496211" cy="400110"/>
          </a:xfrm>
          <a:prstGeom prst="rect">
            <a:avLst/>
          </a:prstGeom>
          <a:noFill/>
        </p:spPr>
        <p:txBody>
          <a:bodyPr wrap="square" rtlCol="0">
            <a:spAutoFit/>
          </a:bodyPr>
          <a:lstStyle/>
          <a:p>
            <a:r>
              <a:rPr lang="zh-CN" altLang="en-US" sz="2000" dirty="0">
                <a:latin typeface="楷体" panose="02010609060101010101" pitchFamily="49" charset="-122"/>
                <a:ea typeface="楷体" panose="02010609060101010101" pitchFamily="49" charset="-122"/>
              </a:rPr>
              <a:t>随机</a:t>
            </a:r>
            <a:r>
              <a:rPr lang="en-US" altLang="zh-CN" sz="2000" dirty="0">
                <a:latin typeface="楷体" panose="02010609060101010101" pitchFamily="49" charset="-122"/>
                <a:ea typeface="楷体" panose="02010609060101010101" pitchFamily="49" charset="-122"/>
              </a:rPr>
              <a:t>mask</a:t>
            </a:r>
            <a:endParaRPr lang="zh-TW" altLang="en-US" sz="2000" dirty="0">
              <a:latin typeface="楷体" panose="02010609060101010101" pitchFamily="49" charset="-122"/>
              <a:ea typeface="楷体" panose="02010609060101010101" pitchFamily="49" charset="-122"/>
            </a:endParaRPr>
          </a:p>
        </p:txBody>
      </p:sp>
      <p:cxnSp>
        <p:nvCxnSpPr>
          <p:cNvPr id="23" name="直線單箭頭接點 17">
            <a:extLst>
              <a:ext uri="{FF2B5EF4-FFF2-40B4-BE49-F238E27FC236}">
                <a16:creationId xmlns:a16="http://schemas.microsoft.com/office/drawing/2014/main" id="{542D6D4F-619D-47B3-B5F8-160DD8211641}"/>
              </a:ext>
            </a:extLst>
          </p:cNvPr>
          <p:cNvCxnSpPr>
            <a:cxnSpLocks/>
          </p:cNvCxnSpPr>
          <p:nvPr/>
        </p:nvCxnSpPr>
        <p:spPr>
          <a:xfrm flipV="1">
            <a:off x="3914102" y="4458215"/>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18">
            <a:extLst>
              <a:ext uri="{FF2B5EF4-FFF2-40B4-BE49-F238E27FC236}">
                <a16:creationId xmlns:a16="http://schemas.microsoft.com/office/drawing/2014/main" id="{0809DAA6-5CBF-49EB-B828-137C7F280962}"/>
              </a:ext>
            </a:extLst>
          </p:cNvPr>
          <p:cNvCxnSpPr>
            <a:cxnSpLocks/>
          </p:cNvCxnSpPr>
          <p:nvPr/>
        </p:nvCxnSpPr>
        <p:spPr>
          <a:xfrm flipV="1">
            <a:off x="4983240" y="4458215"/>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19">
            <a:extLst>
              <a:ext uri="{FF2B5EF4-FFF2-40B4-BE49-F238E27FC236}">
                <a16:creationId xmlns:a16="http://schemas.microsoft.com/office/drawing/2014/main" id="{72120979-B620-443D-BB16-423AB993DFD1}"/>
              </a:ext>
            </a:extLst>
          </p:cNvPr>
          <p:cNvCxnSpPr>
            <a:cxnSpLocks/>
          </p:cNvCxnSpPr>
          <p:nvPr/>
        </p:nvCxnSpPr>
        <p:spPr>
          <a:xfrm flipV="1">
            <a:off x="6005632" y="4458215"/>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0">
            <a:extLst>
              <a:ext uri="{FF2B5EF4-FFF2-40B4-BE49-F238E27FC236}">
                <a16:creationId xmlns:a16="http://schemas.microsoft.com/office/drawing/2014/main" id="{7AD953BC-97FB-4BA1-A730-25B9582809DE}"/>
              </a:ext>
            </a:extLst>
          </p:cNvPr>
          <p:cNvCxnSpPr>
            <a:cxnSpLocks/>
          </p:cNvCxnSpPr>
          <p:nvPr/>
        </p:nvCxnSpPr>
        <p:spPr>
          <a:xfrm flipV="1">
            <a:off x="7058041" y="4458215"/>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3D48D08D-1483-4440-A70B-CACD56D4F34E}"/>
              </a:ext>
            </a:extLst>
          </p:cNvPr>
          <p:cNvSpPr/>
          <p:nvPr/>
        </p:nvSpPr>
        <p:spPr>
          <a:xfrm rot="5400000">
            <a:off x="3722605" y="4149245"/>
            <a:ext cx="358392" cy="17060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endParaRPr>
          </a:p>
        </p:txBody>
      </p:sp>
      <p:sp>
        <p:nvSpPr>
          <p:cNvPr id="28" name="矩形 27">
            <a:extLst>
              <a:ext uri="{FF2B5EF4-FFF2-40B4-BE49-F238E27FC236}">
                <a16:creationId xmlns:a16="http://schemas.microsoft.com/office/drawing/2014/main" id="{CF7F2EA4-76A1-4D24-B1DA-B393BBCFADBC}"/>
              </a:ext>
            </a:extLst>
          </p:cNvPr>
          <p:cNvSpPr/>
          <p:nvPr/>
        </p:nvSpPr>
        <p:spPr>
          <a:xfrm rot="5400000">
            <a:off x="4795663" y="4150754"/>
            <a:ext cx="360000" cy="169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457200"/>
            <a:endParaRPr lang="zh-TW" altLang="en-US">
              <a:solidFill>
                <a:prstClr val="white"/>
              </a:solidFill>
              <a:latin typeface="楷体" panose="02010609060101010101" pitchFamily="49" charset="-122"/>
              <a:ea typeface="楷体" panose="02010609060101010101" pitchFamily="49" charset="-122"/>
            </a:endParaRPr>
          </a:p>
        </p:txBody>
      </p:sp>
      <p:sp>
        <p:nvSpPr>
          <p:cNvPr id="29" name="矩形 28">
            <a:extLst>
              <a:ext uri="{FF2B5EF4-FFF2-40B4-BE49-F238E27FC236}">
                <a16:creationId xmlns:a16="http://schemas.microsoft.com/office/drawing/2014/main" id="{D4F0B2A6-5D2C-4340-95B8-C337FF9D4E71}"/>
              </a:ext>
            </a:extLst>
          </p:cNvPr>
          <p:cNvSpPr/>
          <p:nvPr/>
        </p:nvSpPr>
        <p:spPr>
          <a:xfrm rot="5400000">
            <a:off x="5829932" y="4150755"/>
            <a:ext cx="360000" cy="169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endParaRPr>
          </a:p>
        </p:txBody>
      </p:sp>
      <p:sp>
        <p:nvSpPr>
          <p:cNvPr id="30" name="矩形 29">
            <a:extLst>
              <a:ext uri="{FF2B5EF4-FFF2-40B4-BE49-F238E27FC236}">
                <a16:creationId xmlns:a16="http://schemas.microsoft.com/office/drawing/2014/main" id="{4CCD76FC-A07A-478B-AF9B-D48FCDFAF671}"/>
              </a:ext>
            </a:extLst>
          </p:cNvPr>
          <p:cNvSpPr/>
          <p:nvPr/>
        </p:nvSpPr>
        <p:spPr>
          <a:xfrm rot="5400000">
            <a:off x="6872799" y="4150755"/>
            <a:ext cx="360000" cy="169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endParaRPr>
          </a:p>
        </p:txBody>
      </p:sp>
      <p:cxnSp>
        <p:nvCxnSpPr>
          <p:cNvPr id="31" name="直線單箭頭接點 28">
            <a:extLst>
              <a:ext uri="{FF2B5EF4-FFF2-40B4-BE49-F238E27FC236}">
                <a16:creationId xmlns:a16="http://schemas.microsoft.com/office/drawing/2014/main" id="{CA6A8B84-BB4B-474C-B216-897BCE3D53A5}"/>
              </a:ext>
            </a:extLst>
          </p:cNvPr>
          <p:cNvCxnSpPr>
            <a:cxnSpLocks/>
          </p:cNvCxnSpPr>
          <p:nvPr/>
        </p:nvCxnSpPr>
        <p:spPr>
          <a:xfrm flipV="1">
            <a:off x="4980924" y="3511334"/>
            <a:ext cx="0" cy="3770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014A943A-4533-41B5-99A0-FAB69CCA3B67}"/>
              </a:ext>
            </a:extLst>
          </p:cNvPr>
          <p:cNvSpPr/>
          <p:nvPr/>
        </p:nvSpPr>
        <p:spPr>
          <a:xfrm>
            <a:off x="4453243" y="3015864"/>
            <a:ext cx="1048920" cy="43839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000" dirty="0">
                <a:solidFill>
                  <a:schemeClr val="tx1"/>
                </a:solidFill>
                <a:latin typeface="楷体" panose="02010609060101010101" pitchFamily="49" charset="-122"/>
                <a:ea typeface="楷体" panose="02010609060101010101" pitchFamily="49" charset="-122"/>
              </a:rPr>
              <a:t>Linear</a:t>
            </a:r>
            <a:endParaRPr lang="zh-TW" altLang="en-US" sz="2000" dirty="0">
              <a:solidFill>
                <a:schemeClr val="tx1"/>
              </a:solidFill>
              <a:latin typeface="楷体" panose="02010609060101010101" pitchFamily="49" charset="-122"/>
              <a:ea typeface="楷体" panose="02010609060101010101" pitchFamily="49" charset="-122"/>
            </a:endParaRPr>
          </a:p>
        </p:txBody>
      </p:sp>
      <p:graphicFrame>
        <p:nvGraphicFramePr>
          <p:cNvPr id="33" name="表格 52">
            <a:extLst>
              <a:ext uri="{FF2B5EF4-FFF2-40B4-BE49-F238E27FC236}">
                <a16:creationId xmlns:a16="http://schemas.microsoft.com/office/drawing/2014/main" id="{ADABDA4B-772F-4134-8E52-032F28D9B9F6}"/>
              </a:ext>
            </a:extLst>
          </p:cNvPr>
          <p:cNvGraphicFramePr>
            <a:graphicFrameLocks noGrp="1"/>
          </p:cNvGraphicFramePr>
          <p:nvPr>
            <p:extLst>
              <p:ext uri="{D42A27DB-BD31-4B8C-83A1-F6EECF244321}">
                <p14:modId xmlns:p14="http://schemas.microsoft.com/office/powerpoint/2010/main" val="3362312175"/>
              </p:ext>
            </p:extLst>
          </p:nvPr>
        </p:nvGraphicFramePr>
        <p:xfrm>
          <a:off x="5881584" y="1199809"/>
          <a:ext cx="2112672" cy="1584960"/>
        </p:xfrm>
        <a:graphic>
          <a:graphicData uri="http://schemas.openxmlformats.org/drawingml/2006/table">
            <a:tbl>
              <a:tblPr firstRow="1" bandRow="1">
                <a:tableStyleId>{C4B1156A-380E-4F78-BDF5-A606A8083BF9}</a:tableStyleId>
              </a:tblPr>
              <a:tblGrid>
                <a:gridCol w="1056336">
                  <a:extLst>
                    <a:ext uri="{9D8B030D-6E8A-4147-A177-3AD203B41FA5}">
                      <a16:colId xmlns:a16="http://schemas.microsoft.com/office/drawing/2014/main" val="1042909187"/>
                    </a:ext>
                  </a:extLst>
                </a:gridCol>
                <a:gridCol w="1056336">
                  <a:extLst>
                    <a:ext uri="{9D8B030D-6E8A-4147-A177-3AD203B41FA5}">
                      <a16:colId xmlns:a16="http://schemas.microsoft.com/office/drawing/2014/main" val="3721316480"/>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kern="1200" dirty="0">
                          <a:solidFill>
                            <a:schemeClr val="tx1"/>
                          </a:solidFill>
                          <a:latin typeface="+mj-ea"/>
                          <a:ea typeface="+mj-ea"/>
                          <a:cs typeface="+mn-cs"/>
                        </a:rPr>
                        <a:t>很</a:t>
                      </a:r>
                      <a:endParaRPr lang="zh-TW" altLang="en-US" sz="2000" kern="1200" dirty="0">
                        <a:solidFill>
                          <a:schemeClr val="tx1"/>
                        </a:solidFill>
                        <a:latin typeface="+mj-ea"/>
                        <a:ea typeface="+mj-ea"/>
                        <a:cs typeface="+mn-cs"/>
                      </a:endParaRPr>
                    </a:p>
                  </a:txBody>
                  <a:tcPr/>
                </a:tc>
                <a:tc>
                  <a:txBody>
                    <a:bodyPr/>
                    <a:lstStyle/>
                    <a:p>
                      <a:pPr algn="ctr"/>
                      <a:r>
                        <a:rPr lang="en-US" altLang="zh-TW" sz="2000" kern="1200" dirty="0">
                          <a:solidFill>
                            <a:schemeClr val="tx1"/>
                          </a:solidFill>
                          <a:latin typeface="+mj-ea"/>
                          <a:ea typeface="+mj-ea"/>
                          <a:cs typeface="+mn-cs"/>
                        </a:rPr>
                        <a:t>0.7</a:t>
                      </a:r>
                      <a:endParaRPr lang="zh-TW" altLang="en-US" sz="2000" kern="1200" dirty="0">
                        <a:solidFill>
                          <a:schemeClr val="tx1"/>
                        </a:solidFill>
                        <a:latin typeface="+mj-ea"/>
                        <a:ea typeface="+mj-ea"/>
                        <a:cs typeface="+mn-cs"/>
                      </a:endParaRPr>
                    </a:p>
                  </a:txBody>
                  <a:tcPr/>
                </a:tc>
                <a:extLst>
                  <a:ext uri="{0D108BD9-81ED-4DB2-BD59-A6C34878D82A}">
                    <a16:rowId xmlns:a16="http://schemas.microsoft.com/office/drawing/2014/main" val="56041274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kern="1200" dirty="0">
                          <a:solidFill>
                            <a:schemeClr val="tx1"/>
                          </a:solidFill>
                          <a:latin typeface="+mj-ea"/>
                          <a:ea typeface="+mj-ea"/>
                          <a:cs typeface="+mn-cs"/>
                        </a:rPr>
                        <a:t>不</a:t>
                      </a:r>
                      <a:endParaRPr lang="zh-TW" altLang="en-US" sz="2000" kern="1200" dirty="0">
                        <a:solidFill>
                          <a:schemeClr val="tx1"/>
                        </a:solidFill>
                        <a:latin typeface="+mj-ea"/>
                        <a:ea typeface="+mj-ea"/>
                        <a:cs typeface="+mn-cs"/>
                      </a:endParaRPr>
                    </a:p>
                  </a:txBody>
                  <a:tcPr/>
                </a:tc>
                <a:tc>
                  <a:txBody>
                    <a:bodyPr/>
                    <a:lstStyle/>
                    <a:p>
                      <a:pPr algn="ctr"/>
                      <a:r>
                        <a:rPr lang="en-US" altLang="zh-TW" sz="2000" kern="1200" dirty="0">
                          <a:solidFill>
                            <a:schemeClr val="tx1"/>
                          </a:solidFill>
                          <a:latin typeface="+mj-ea"/>
                          <a:ea typeface="+mj-ea"/>
                          <a:cs typeface="+mn-cs"/>
                        </a:rPr>
                        <a:t>0.1</a:t>
                      </a:r>
                      <a:endParaRPr lang="zh-TW" altLang="en-US" sz="2000" kern="1200" dirty="0">
                        <a:solidFill>
                          <a:schemeClr val="tx1"/>
                        </a:solidFill>
                        <a:latin typeface="+mj-ea"/>
                        <a:ea typeface="+mj-ea"/>
                        <a:cs typeface="+mn-cs"/>
                      </a:endParaRPr>
                    </a:p>
                  </a:txBody>
                  <a:tcPr/>
                </a:tc>
                <a:extLst>
                  <a:ext uri="{0D108BD9-81ED-4DB2-BD59-A6C34878D82A}">
                    <a16:rowId xmlns:a16="http://schemas.microsoft.com/office/drawing/2014/main" val="1912826522"/>
                  </a:ext>
                </a:extLst>
              </a:tr>
              <a:tr h="370840">
                <a:tc>
                  <a:txBody>
                    <a:bodyPr/>
                    <a:lstStyle/>
                    <a:p>
                      <a:pPr algn="ctr"/>
                      <a:r>
                        <a:rPr lang="zh-CN" altLang="en-US" sz="2000" kern="1200" dirty="0">
                          <a:solidFill>
                            <a:schemeClr val="tx1"/>
                          </a:solidFill>
                          <a:latin typeface="+mj-ea"/>
                          <a:ea typeface="+mj-ea"/>
                          <a:cs typeface="+mn-cs"/>
                        </a:rPr>
                        <a:t>也</a:t>
                      </a:r>
                      <a:endParaRPr lang="zh-TW" altLang="en-US" sz="2000" kern="1200" dirty="0">
                        <a:solidFill>
                          <a:schemeClr val="tx1"/>
                        </a:solidFill>
                        <a:latin typeface="+mj-ea"/>
                        <a:ea typeface="+mj-ea"/>
                        <a:cs typeface="+mn-cs"/>
                      </a:endParaRPr>
                    </a:p>
                  </a:txBody>
                  <a:tcPr/>
                </a:tc>
                <a:tc>
                  <a:txBody>
                    <a:bodyPr/>
                    <a:lstStyle/>
                    <a:p>
                      <a:pPr algn="ctr"/>
                      <a:r>
                        <a:rPr lang="en-US" altLang="zh-TW" sz="2000" kern="1200" dirty="0">
                          <a:solidFill>
                            <a:schemeClr val="tx1"/>
                          </a:solidFill>
                          <a:latin typeface="+mj-ea"/>
                          <a:ea typeface="+mj-ea"/>
                          <a:cs typeface="+mn-cs"/>
                        </a:rPr>
                        <a:t>0.07</a:t>
                      </a:r>
                      <a:endParaRPr lang="zh-TW" altLang="en-US" sz="2000" kern="1200" dirty="0">
                        <a:solidFill>
                          <a:schemeClr val="tx1"/>
                        </a:solidFill>
                        <a:latin typeface="+mj-ea"/>
                        <a:ea typeface="+mj-ea"/>
                        <a:cs typeface="+mn-cs"/>
                      </a:endParaRPr>
                    </a:p>
                  </a:txBody>
                  <a:tcPr/>
                </a:tc>
                <a:extLst>
                  <a:ext uri="{0D108BD9-81ED-4DB2-BD59-A6C34878D82A}">
                    <a16:rowId xmlns:a16="http://schemas.microsoft.com/office/drawing/2014/main" val="3518247818"/>
                  </a:ext>
                </a:extLst>
              </a:tr>
              <a:tr h="370840">
                <a:tc>
                  <a:txBody>
                    <a:bodyPr/>
                    <a:lstStyle/>
                    <a:p>
                      <a:pPr algn="ctr"/>
                      <a:r>
                        <a:rPr lang="en-US" altLang="zh-TW" sz="2000" kern="1200" dirty="0">
                          <a:solidFill>
                            <a:schemeClr val="tx1"/>
                          </a:solidFill>
                          <a:latin typeface="+mj-ea"/>
                          <a:ea typeface="+mj-ea"/>
                          <a:cs typeface="+mn-cs"/>
                        </a:rPr>
                        <a:t>……</a:t>
                      </a:r>
                      <a:endParaRPr lang="zh-TW" altLang="en-US" sz="2000" kern="1200" dirty="0">
                        <a:solidFill>
                          <a:schemeClr val="tx1"/>
                        </a:solidFill>
                        <a:latin typeface="+mj-ea"/>
                        <a:ea typeface="+mj-ea"/>
                        <a:cs typeface="+mn-cs"/>
                      </a:endParaRPr>
                    </a:p>
                  </a:txBody>
                  <a:tcPr/>
                </a:tc>
                <a:tc>
                  <a:txBody>
                    <a:bodyPr/>
                    <a:lstStyle/>
                    <a:p>
                      <a:pPr algn="ctr"/>
                      <a:r>
                        <a:rPr lang="en-US" altLang="zh-TW" sz="2000" kern="1200" dirty="0">
                          <a:solidFill>
                            <a:schemeClr val="tx1"/>
                          </a:solidFill>
                          <a:latin typeface="+mj-ea"/>
                          <a:ea typeface="+mj-ea"/>
                          <a:cs typeface="+mn-cs"/>
                        </a:rPr>
                        <a:t>……</a:t>
                      </a:r>
                      <a:endParaRPr lang="zh-TW" altLang="en-US" sz="2000" kern="1200" dirty="0">
                        <a:solidFill>
                          <a:schemeClr val="tx1"/>
                        </a:solidFill>
                        <a:latin typeface="+mj-ea"/>
                        <a:ea typeface="+mj-ea"/>
                        <a:cs typeface="+mn-cs"/>
                      </a:endParaRPr>
                    </a:p>
                  </a:txBody>
                  <a:tcPr/>
                </a:tc>
                <a:extLst>
                  <a:ext uri="{0D108BD9-81ED-4DB2-BD59-A6C34878D82A}">
                    <a16:rowId xmlns:a16="http://schemas.microsoft.com/office/drawing/2014/main" val="2548893350"/>
                  </a:ext>
                </a:extLst>
              </a:tr>
            </a:tbl>
          </a:graphicData>
        </a:graphic>
      </p:graphicFrame>
      <p:cxnSp>
        <p:nvCxnSpPr>
          <p:cNvPr id="34" name="直線單箭頭接點 59">
            <a:extLst>
              <a:ext uri="{FF2B5EF4-FFF2-40B4-BE49-F238E27FC236}">
                <a16:creationId xmlns:a16="http://schemas.microsoft.com/office/drawing/2014/main" id="{6359D270-0609-4183-8EAA-40705C46AE05}"/>
              </a:ext>
            </a:extLst>
          </p:cNvPr>
          <p:cNvCxnSpPr>
            <a:cxnSpLocks/>
          </p:cNvCxnSpPr>
          <p:nvPr/>
        </p:nvCxnSpPr>
        <p:spPr>
          <a:xfrm flipV="1">
            <a:off x="5128856" y="2002433"/>
            <a:ext cx="707234" cy="0"/>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66">
            <a:extLst>
              <a:ext uri="{FF2B5EF4-FFF2-40B4-BE49-F238E27FC236}">
                <a16:creationId xmlns:a16="http://schemas.microsoft.com/office/drawing/2014/main" id="{5B081F10-BF30-42A8-BA44-F717E62B32E2}"/>
              </a:ext>
            </a:extLst>
          </p:cNvPr>
          <p:cNvCxnSpPr>
            <a:cxnSpLocks/>
          </p:cNvCxnSpPr>
          <p:nvPr/>
        </p:nvCxnSpPr>
        <p:spPr>
          <a:xfrm flipV="1">
            <a:off x="4971870" y="2345242"/>
            <a:ext cx="0" cy="3770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文字方塊 35">
            <a:extLst>
              <a:ext uri="{FF2B5EF4-FFF2-40B4-BE49-F238E27FC236}">
                <a16:creationId xmlns:a16="http://schemas.microsoft.com/office/drawing/2014/main" id="{C4D5D257-FE27-42E2-8DA9-AC7A744517D2}"/>
              </a:ext>
            </a:extLst>
          </p:cNvPr>
          <p:cNvSpPr txBox="1"/>
          <p:nvPr/>
        </p:nvSpPr>
        <p:spPr>
          <a:xfrm>
            <a:off x="3589839" y="2302893"/>
            <a:ext cx="1301224" cy="400110"/>
          </a:xfrm>
          <a:prstGeom prst="rect">
            <a:avLst/>
          </a:prstGeom>
          <a:noFill/>
        </p:spPr>
        <p:txBody>
          <a:bodyPr wrap="square" rtlCol="0">
            <a:spAutoFit/>
          </a:bodyPr>
          <a:lstStyle/>
          <a:p>
            <a:pPr algn="r"/>
            <a:r>
              <a:rPr lang="en-US" altLang="zh-TW" sz="2000" dirty="0" err="1">
                <a:latin typeface="楷体" panose="02010609060101010101" pitchFamily="49" charset="-122"/>
                <a:ea typeface="楷体" panose="02010609060101010101" pitchFamily="49" charset="-122"/>
              </a:rPr>
              <a:t>softmax</a:t>
            </a:r>
            <a:endParaRPr lang="zh-TW" altLang="en-US" sz="2000" dirty="0">
              <a:latin typeface="楷体" panose="02010609060101010101" pitchFamily="49" charset="-122"/>
              <a:ea typeface="楷体" panose="02010609060101010101" pitchFamily="49" charset="-122"/>
            </a:endParaRPr>
          </a:p>
        </p:txBody>
      </p:sp>
      <p:sp>
        <p:nvSpPr>
          <p:cNvPr id="37" name="矩形 36">
            <a:extLst>
              <a:ext uri="{FF2B5EF4-FFF2-40B4-BE49-F238E27FC236}">
                <a16:creationId xmlns:a16="http://schemas.microsoft.com/office/drawing/2014/main" id="{71C0B8C6-6D88-4D96-94DC-55CB39391A7C}"/>
              </a:ext>
            </a:extLst>
          </p:cNvPr>
          <p:cNvSpPr/>
          <p:nvPr/>
        </p:nvSpPr>
        <p:spPr>
          <a:xfrm rot="5400000">
            <a:off x="4795663" y="1914594"/>
            <a:ext cx="360000" cy="169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457200"/>
            <a:endParaRPr lang="zh-TW" altLang="en-US">
              <a:solidFill>
                <a:prstClr val="white"/>
              </a:solidFill>
              <a:latin typeface="楷体" panose="02010609060101010101" pitchFamily="49" charset="-122"/>
              <a:ea typeface="楷体" panose="02010609060101010101" pitchFamily="49" charset="-122"/>
            </a:endParaRPr>
          </a:p>
        </p:txBody>
      </p:sp>
      <p:sp>
        <p:nvSpPr>
          <p:cNvPr id="38" name="矩形 37">
            <a:extLst>
              <a:ext uri="{FF2B5EF4-FFF2-40B4-BE49-F238E27FC236}">
                <a16:creationId xmlns:a16="http://schemas.microsoft.com/office/drawing/2014/main" id="{41EAC9D3-3E2F-400E-972A-CA0FBDDD6F48}"/>
              </a:ext>
            </a:extLst>
          </p:cNvPr>
          <p:cNvSpPr/>
          <p:nvPr/>
        </p:nvSpPr>
        <p:spPr>
          <a:xfrm>
            <a:off x="7638656" y="4819418"/>
            <a:ext cx="4553344" cy="707886"/>
          </a:xfrm>
          <a:prstGeom prst="rect">
            <a:avLst/>
          </a:prstGeom>
        </p:spPr>
        <p:txBody>
          <a:bodyPr wrap="square">
            <a:spAutoFit/>
          </a:bodyPr>
          <a:lstStyle/>
          <a:p>
            <a:r>
              <a:rPr lang="zh-CN" altLang="en-US" sz="2000" dirty="0">
                <a:latin typeface="楷体" panose="02010609060101010101" pitchFamily="49" charset="-122"/>
                <a:ea typeface="楷体" panose="02010609060101010101" pitchFamily="49" charset="-122"/>
              </a:rPr>
              <a:t>预训练目标之一：</a:t>
            </a:r>
            <a:endParaRPr lang="en-US" altLang="zh-CN" sz="2000" dirty="0">
              <a:latin typeface="楷体" panose="02010609060101010101" pitchFamily="49" charset="-122"/>
              <a:ea typeface="楷体" panose="02010609060101010101" pitchFamily="49" charset="-122"/>
            </a:endParaRPr>
          </a:p>
          <a:p>
            <a:r>
              <a:rPr lang="en-US" altLang="zh-CN" sz="2000" dirty="0">
                <a:latin typeface="楷体" panose="02010609060101010101" pitchFamily="49" charset="-122"/>
                <a:ea typeface="楷体" panose="02010609060101010101" pitchFamily="49" charset="-122"/>
              </a:rPr>
              <a:t>Masked Language Modeling (MLM)</a:t>
            </a:r>
            <a:endParaRPr lang="zh-CN" altLang="en-US" sz="20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8618946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鲁棒的文本生成模型水印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B028266A-DACB-4620-BB12-758FE9CEBBF3}"/>
              </a:ext>
            </a:extLst>
          </p:cNvPr>
          <p:cNvSpPr/>
          <p:nvPr/>
        </p:nvSpPr>
        <p:spPr>
          <a:xfrm>
            <a:off x="796412" y="1318047"/>
            <a:ext cx="2069797" cy="481863"/>
          </a:xfrm>
          <a:prstGeom prst="rect">
            <a:avLst/>
          </a:prstGeom>
        </p:spPr>
        <p:txBody>
          <a:bodyPr wrap="none">
            <a:spAutoFit/>
          </a:bodyPr>
          <a:lstStyle/>
          <a:p>
            <a:pPr marL="342900" indent="-342900">
              <a:lnSpc>
                <a:spcPct val="150000"/>
              </a:lnSpc>
              <a:buFont typeface="Wingdings" panose="05000000000000000000" pitchFamily="2" charset="2"/>
              <a:buChar char="Ø"/>
            </a:pPr>
            <a:r>
              <a:rPr lang="zh-CN" altLang="en-US" sz="2000" dirty="0">
                <a:latin typeface="楷体" panose="02010609060101010101" pitchFamily="49" charset="-122"/>
                <a:ea typeface="楷体" panose="02010609060101010101" pitchFamily="49" charset="-122"/>
              </a:rPr>
              <a:t>简单介绍</a:t>
            </a:r>
            <a:r>
              <a:rPr lang="en-US" altLang="zh-CN" sz="2000" dirty="0">
                <a:latin typeface="楷体" panose="02010609060101010101" pitchFamily="49" charset="-122"/>
                <a:ea typeface="楷体" panose="02010609060101010101" pitchFamily="49" charset="-122"/>
              </a:rPr>
              <a:t>BERT</a:t>
            </a:r>
            <a:endParaRPr lang="zh-CN" altLang="en-US" sz="2000" dirty="0">
              <a:latin typeface="楷体" panose="02010609060101010101" pitchFamily="49" charset="-122"/>
              <a:ea typeface="楷体" panose="02010609060101010101" pitchFamily="49" charset="-122"/>
            </a:endParaRPr>
          </a:p>
        </p:txBody>
      </p:sp>
      <p:sp>
        <p:nvSpPr>
          <p:cNvPr id="11" name="矩形 10">
            <a:extLst>
              <a:ext uri="{FF2B5EF4-FFF2-40B4-BE49-F238E27FC236}">
                <a16:creationId xmlns:a16="http://schemas.microsoft.com/office/drawing/2014/main" id="{CE49EDE2-C57D-47FA-9D8C-299CAEE83DC1}"/>
              </a:ext>
            </a:extLst>
          </p:cNvPr>
          <p:cNvSpPr/>
          <p:nvPr/>
        </p:nvSpPr>
        <p:spPr>
          <a:xfrm>
            <a:off x="7584042" y="2925507"/>
            <a:ext cx="3930112" cy="707886"/>
          </a:xfrm>
          <a:prstGeom prst="rect">
            <a:avLst/>
          </a:prstGeom>
        </p:spPr>
        <p:txBody>
          <a:bodyPr wrap="square">
            <a:spAutoFit/>
          </a:bodyPr>
          <a:lstStyle/>
          <a:p>
            <a:r>
              <a:rPr lang="zh-CN" altLang="en-US" sz="2000" dirty="0">
                <a:latin typeface="楷体" panose="02010609060101010101" pitchFamily="49" charset="-122"/>
                <a:ea typeface="楷体" panose="02010609060101010101" pitchFamily="49" charset="-122"/>
              </a:rPr>
              <a:t>预训练目标之二：</a:t>
            </a:r>
            <a:endParaRPr lang="en-US" altLang="zh-CN" sz="2000" dirty="0">
              <a:latin typeface="楷体" panose="02010609060101010101" pitchFamily="49" charset="-122"/>
              <a:ea typeface="楷体" panose="02010609060101010101" pitchFamily="49" charset="-122"/>
            </a:endParaRPr>
          </a:p>
          <a:p>
            <a:r>
              <a:rPr lang="en-US" altLang="zh-CN" sz="2000" dirty="0">
                <a:latin typeface="楷体" panose="02010609060101010101" pitchFamily="49" charset="-122"/>
                <a:ea typeface="楷体" panose="02010609060101010101" pitchFamily="49" charset="-122"/>
              </a:rPr>
              <a:t>Next Sentence Prediction (NSP)</a:t>
            </a:r>
            <a:endParaRPr lang="zh-CN" altLang="en-US" sz="2000" dirty="0">
              <a:latin typeface="楷体" panose="02010609060101010101" pitchFamily="49" charset="-122"/>
              <a:ea typeface="楷体" panose="02010609060101010101" pitchFamily="49" charset="-122"/>
            </a:endParaRPr>
          </a:p>
        </p:txBody>
      </p:sp>
      <p:sp>
        <p:nvSpPr>
          <p:cNvPr id="12" name="矩形: 圓角 3">
            <a:extLst>
              <a:ext uri="{FF2B5EF4-FFF2-40B4-BE49-F238E27FC236}">
                <a16:creationId xmlns:a16="http://schemas.microsoft.com/office/drawing/2014/main" id="{84D57517-808D-4D53-A18B-F35E5196C9A5}"/>
              </a:ext>
            </a:extLst>
          </p:cNvPr>
          <p:cNvSpPr/>
          <p:nvPr/>
        </p:nvSpPr>
        <p:spPr>
          <a:xfrm>
            <a:off x="3899050" y="4206977"/>
            <a:ext cx="5132439" cy="594000"/>
          </a:xfrm>
          <a:prstGeom prst="roundRect">
            <a:avLst/>
          </a:prstGeom>
          <a:ln w="571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BERT</a:t>
            </a:r>
            <a:endParaRPr kumimoji="0" lang="zh-TW" altLang="en-US" sz="28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endParaRPr>
          </a:p>
        </p:txBody>
      </p:sp>
      <p:cxnSp>
        <p:nvCxnSpPr>
          <p:cNvPr id="13" name="直線單箭頭接點 4">
            <a:extLst>
              <a:ext uri="{FF2B5EF4-FFF2-40B4-BE49-F238E27FC236}">
                <a16:creationId xmlns:a16="http://schemas.microsoft.com/office/drawing/2014/main" id="{4C5AD335-420E-4312-8D9D-179259407BFB}"/>
              </a:ext>
            </a:extLst>
          </p:cNvPr>
          <p:cNvCxnSpPr>
            <a:cxnSpLocks/>
          </p:cNvCxnSpPr>
          <p:nvPr/>
        </p:nvCxnSpPr>
        <p:spPr>
          <a:xfrm flipV="1">
            <a:off x="4927572" y="489570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5">
            <a:extLst>
              <a:ext uri="{FF2B5EF4-FFF2-40B4-BE49-F238E27FC236}">
                <a16:creationId xmlns:a16="http://schemas.microsoft.com/office/drawing/2014/main" id="{CA53882E-22D7-4676-91CF-7B015659D338}"/>
              </a:ext>
            </a:extLst>
          </p:cNvPr>
          <p:cNvCxnSpPr>
            <a:cxnSpLocks/>
          </p:cNvCxnSpPr>
          <p:nvPr/>
        </p:nvCxnSpPr>
        <p:spPr>
          <a:xfrm flipV="1">
            <a:off x="5639087" y="4881314"/>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文字方塊 8">
            <a:extLst>
              <a:ext uri="{FF2B5EF4-FFF2-40B4-BE49-F238E27FC236}">
                <a16:creationId xmlns:a16="http://schemas.microsoft.com/office/drawing/2014/main" id="{873D3B6A-5F3C-46F0-A79F-4ADC5FFC150E}"/>
              </a:ext>
            </a:extLst>
          </p:cNvPr>
          <p:cNvSpPr txBox="1"/>
          <p:nvPr/>
        </p:nvSpPr>
        <p:spPr>
          <a:xfrm>
            <a:off x="5856143" y="5178718"/>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[SEP]</a:t>
            </a:r>
            <a:endParaRPr kumimoji="0" lang="zh-TW" altLang="en-US" sz="2400" b="0" i="0" u="none" strike="noStrike" kern="1200" cap="none" spc="0" normalizeH="0" baseline="-25000" noProof="0" dirty="0">
              <a:ln>
                <a:noFill/>
              </a:ln>
              <a:solidFill>
                <a:prstClr val="black"/>
              </a:solidFill>
              <a:effectLst/>
              <a:uLnTx/>
              <a:uFillTx/>
              <a:latin typeface="楷体" panose="02010609060101010101" pitchFamily="49" charset="-122"/>
              <a:ea typeface="楷体" panose="02010609060101010101" pitchFamily="49" charset="-122"/>
            </a:endParaRPr>
          </a:p>
        </p:txBody>
      </p:sp>
      <p:cxnSp>
        <p:nvCxnSpPr>
          <p:cNvPr id="16" name="直線單箭頭接點 9">
            <a:extLst>
              <a:ext uri="{FF2B5EF4-FFF2-40B4-BE49-F238E27FC236}">
                <a16:creationId xmlns:a16="http://schemas.microsoft.com/office/drawing/2014/main" id="{CFB1A803-7C5E-4A6F-A341-E6B818A489DA}"/>
              </a:ext>
            </a:extLst>
          </p:cNvPr>
          <p:cNvCxnSpPr>
            <a:cxnSpLocks/>
          </p:cNvCxnSpPr>
          <p:nvPr/>
        </p:nvCxnSpPr>
        <p:spPr>
          <a:xfrm flipV="1">
            <a:off x="6372252" y="4881314"/>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0">
            <a:extLst>
              <a:ext uri="{FF2B5EF4-FFF2-40B4-BE49-F238E27FC236}">
                <a16:creationId xmlns:a16="http://schemas.microsoft.com/office/drawing/2014/main" id="{A23FCAA3-2DB5-4F02-A668-EBD87DAB3F88}"/>
              </a:ext>
            </a:extLst>
          </p:cNvPr>
          <p:cNvCxnSpPr>
            <a:cxnSpLocks/>
          </p:cNvCxnSpPr>
          <p:nvPr/>
        </p:nvCxnSpPr>
        <p:spPr>
          <a:xfrm flipV="1">
            <a:off x="4214698" y="3742506"/>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文字方塊 11">
            <a:extLst>
              <a:ext uri="{FF2B5EF4-FFF2-40B4-BE49-F238E27FC236}">
                <a16:creationId xmlns:a16="http://schemas.microsoft.com/office/drawing/2014/main" id="{8D2A5FFB-B34F-446E-9D47-2AB13C5B497F}"/>
              </a:ext>
            </a:extLst>
          </p:cNvPr>
          <p:cNvSpPr txBox="1"/>
          <p:nvPr/>
        </p:nvSpPr>
        <p:spPr>
          <a:xfrm>
            <a:off x="5271224" y="2215406"/>
            <a:ext cx="122881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Yes/No</a:t>
            </a:r>
            <a:endParaRPr kumimoji="0" lang="zh-TW" altLang="en-US" sz="2400" b="0" i="0" u="none" strike="noStrike" kern="1200" cap="none" spc="0" normalizeH="0" baseline="-25000" noProof="0" dirty="0">
              <a:ln>
                <a:noFill/>
              </a:ln>
              <a:solidFill>
                <a:prstClr val="black"/>
              </a:solidFill>
              <a:effectLst/>
              <a:uLnTx/>
              <a:uFillTx/>
              <a:latin typeface="楷体" panose="02010609060101010101" pitchFamily="49" charset="-122"/>
              <a:ea typeface="楷体" panose="02010609060101010101" pitchFamily="49" charset="-122"/>
            </a:endParaRPr>
          </a:p>
        </p:txBody>
      </p:sp>
      <p:cxnSp>
        <p:nvCxnSpPr>
          <p:cNvPr id="19" name="直線單箭頭接點 13">
            <a:extLst>
              <a:ext uri="{FF2B5EF4-FFF2-40B4-BE49-F238E27FC236}">
                <a16:creationId xmlns:a16="http://schemas.microsoft.com/office/drawing/2014/main" id="{DC952237-EC91-494D-B905-ECC035DC4980}"/>
              </a:ext>
            </a:extLst>
          </p:cNvPr>
          <p:cNvCxnSpPr>
            <a:cxnSpLocks/>
          </p:cNvCxnSpPr>
          <p:nvPr/>
        </p:nvCxnSpPr>
        <p:spPr>
          <a:xfrm flipV="1">
            <a:off x="4222868" y="4881314"/>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14">
            <a:extLst>
              <a:ext uri="{FF2B5EF4-FFF2-40B4-BE49-F238E27FC236}">
                <a16:creationId xmlns:a16="http://schemas.microsoft.com/office/drawing/2014/main" id="{F2A77951-3AEB-4067-AE7D-AEAA42EDF24D}"/>
              </a:ext>
            </a:extLst>
          </p:cNvPr>
          <p:cNvSpPr txBox="1"/>
          <p:nvPr/>
        </p:nvSpPr>
        <p:spPr>
          <a:xfrm>
            <a:off x="3698760" y="5139874"/>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[CLS]</a:t>
            </a:r>
            <a:endParaRPr kumimoji="0" lang="zh-TW" altLang="en-US" sz="2400" b="0" i="0" u="none" strike="noStrike" kern="1200" cap="none" spc="0" normalizeH="0" baseline="-25000" noProof="0" dirty="0">
              <a:ln>
                <a:noFill/>
              </a:ln>
              <a:solidFill>
                <a:prstClr val="black"/>
              </a:solidFill>
              <a:effectLst/>
              <a:uLnTx/>
              <a:uFillTx/>
              <a:latin typeface="楷体" panose="02010609060101010101" pitchFamily="49" charset="-122"/>
              <a:ea typeface="楷体" panose="02010609060101010101" pitchFamily="49" charset="-122"/>
            </a:endParaRPr>
          </a:p>
        </p:txBody>
      </p:sp>
      <p:cxnSp>
        <p:nvCxnSpPr>
          <p:cNvPr id="21" name="直線單箭頭接點 15">
            <a:extLst>
              <a:ext uri="{FF2B5EF4-FFF2-40B4-BE49-F238E27FC236}">
                <a16:creationId xmlns:a16="http://schemas.microsoft.com/office/drawing/2014/main" id="{6FEB8F4F-4175-41DB-8C73-9BE32853C179}"/>
              </a:ext>
            </a:extLst>
          </p:cNvPr>
          <p:cNvCxnSpPr>
            <a:cxnSpLocks/>
          </p:cNvCxnSpPr>
          <p:nvPr/>
        </p:nvCxnSpPr>
        <p:spPr>
          <a:xfrm flipV="1">
            <a:off x="7185857" y="4887787"/>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16">
            <a:extLst>
              <a:ext uri="{FF2B5EF4-FFF2-40B4-BE49-F238E27FC236}">
                <a16:creationId xmlns:a16="http://schemas.microsoft.com/office/drawing/2014/main" id="{0E565742-E47A-4322-8D3E-74FFD03C1236}"/>
              </a:ext>
            </a:extLst>
          </p:cNvPr>
          <p:cNvCxnSpPr>
            <a:cxnSpLocks/>
          </p:cNvCxnSpPr>
          <p:nvPr/>
        </p:nvCxnSpPr>
        <p:spPr>
          <a:xfrm flipV="1">
            <a:off x="7897372" y="4873400"/>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19">
            <a:extLst>
              <a:ext uri="{FF2B5EF4-FFF2-40B4-BE49-F238E27FC236}">
                <a16:creationId xmlns:a16="http://schemas.microsoft.com/office/drawing/2014/main" id="{5365DD65-E75A-46BE-8A2F-A45CB55E345F}"/>
              </a:ext>
            </a:extLst>
          </p:cNvPr>
          <p:cNvCxnSpPr>
            <a:cxnSpLocks/>
          </p:cNvCxnSpPr>
          <p:nvPr/>
        </p:nvCxnSpPr>
        <p:spPr>
          <a:xfrm flipV="1">
            <a:off x="8630537" y="4873400"/>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2">
            <a:extLst>
              <a:ext uri="{FF2B5EF4-FFF2-40B4-BE49-F238E27FC236}">
                <a16:creationId xmlns:a16="http://schemas.microsoft.com/office/drawing/2014/main" id="{A9FBB734-4BEF-415E-80E2-C37BAB5E0A43}"/>
              </a:ext>
            </a:extLst>
          </p:cNvPr>
          <p:cNvCxnSpPr>
            <a:cxnSpLocks/>
          </p:cNvCxnSpPr>
          <p:nvPr/>
        </p:nvCxnSpPr>
        <p:spPr>
          <a:xfrm flipH="1" flipV="1">
            <a:off x="4228767" y="2889838"/>
            <a:ext cx="0" cy="3364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AE51B8BB-7489-4EED-B5F4-79AEDDBC477A}"/>
              </a:ext>
            </a:extLst>
          </p:cNvPr>
          <p:cNvCxnSpPr/>
          <p:nvPr/>
        </p:nvCxnSpPr>
        <p:spPr>
          <a:xfrm>
            <a:off x="4847320" y="2465097"/>
            <a:ext cx="46200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6" name="群組 51">
            <a:extLst>
              <a:ext uri="{FF2B5EF4-FFF2-40B4-BE49-F238E27FC236}">
                <a16:creationId xmlns:a16="http://schemas.microsoft.com/office/drawing/2014/main" id="{166B251B-89A7-4E7E-80E9-5FE8CE5720E3}"/>
              </a:ext>
            </a:extLst>
          </p:cNvPr>
          <p:cNvGrpSpPr/>
          <p:nvPr/>
        </p:nvGrpSpPr>
        <p:grpSpPr>
          <a:xfrm>
            <a:off x="4449033" y="5162890"/>
            <a:ext cx="1770000" cy="915415"/>
            <a:chOff x="1866900" y="5754945"/>
            <a:chExt cx="1770000" cy="915415"/>
          </a:xfrm>
        </p:grpSpPr>
        <p:sp>
          <p:nvSpPr>
            <p:cNvPr id="27" name="矩形 26">
              <a:extLst>
                <a:ext uri="{FF2B5EF4-FFF2-40B4-BE49-F238E27FC236}">
                  <a16:creationId xmlns:a16="http://schemas.microsoft.com/office/drawing/2014/main" id="{87A5B946-52F7-4CDB-BE06-A8046A9636A9}"/>
                </a:ext>
              </a:extLst>
            </p:cNvPr>
            <p:cNvSpPr/>
            <p:nvPr/>
          </p:nvSpPr>
          <p:spPr>
            <a:xfrm>
              <a:off x="2096802" y="5778365"/>
              <a:ext cx="1242156" cy="4489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endParaRPr>
            </a:p>
          </p:txBody>
        </p:sp>
        <p:sp>
          <p:nvSpPr>
            <p:cNvPr id="28" name="文字方塊 6">
              <a:extLst>
                <a:ext uri="{FF2B5EF4-FFF2-40B4-BE49-F238E27FC236}">
                  <a16:creationId xmlns:a16="http://schemas.microsoft.com/office/drawing/2014/main" id="{67F91D57-5F8C-43D2-98D4-A62FDE0F27DC}"/>
                </a:ext>
              </a:extLst>
            </p:cNvPr>
            <p:cNvSpPr txBox="1"/>
            <p:nvPr/>
          </p:nvSpPr>
          <p:spPr>
            <a:xfrm>
              <a:off x="1866900" y="5754945"/>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w</a:t>
              </a:r>
              <a:r>
                <a:rPr kumimoji="0" lang="en-US" altLang="zh-TW" sz="2400" b="0" i="0" u="none" strike="noStrike" kern="1200" cap="none" spc="0" normalizeH="0" baseline="-25000" noProof="0" dirty="0">
                  <a:ln>
                    <a:noFill/>
                  </a:ln>
                  <a:solidFill>
                    <a:prstClr val="black"/>
                  </a:solidFill>
                  <a:effectLst/>
                  <a:uLnTx/>
                  <a:uFillTx/>
                  <a:latin typeface="楷体" panose="02010609060101010101" pitchFamily="49" charset="-122"/>
                  <a:ea typeface="楷体" panose="02010609060101010101" pitchFamily="49" charset="-122"/>
                </a:rPr>
                <a:t>1</a:t>
              </a:r>
              <a:endParaRPr kumimoji="0" lang="zh-TW" altLang="en-US" sz="2400" b="0" i="0" u="none" strike="noStrike" kern="1200" cap="none" spc="0" normalizeH="0" baseline="-25000" noProof="0" dirty="0">
                <a:ln>
                  <a:noFill/>
                </a:ln>
                <a:solidFill>
                  <a:prstClr val="black"/>
                </a:solidFill>
                <a:effectLst/>
                <a:uLnTx/>
                <a:uFillTx/>
                <a:latin typeface="楷体" panose="02010609060101010101" pitchFamily="49" charset="-122"/>
                <a:ea typeface="楷体" panose="02010609060101010101" pitchFamily="49" charset="-122"/>
              </a:endParaRPr>
            </a:p>
          </p:txBody>
        </p:sp>
        <p:sp>
          <p:nvSpPr>
            <p:cNvPr id="29" name="文字方塊 7">
              <a:extLst>
                <a:ext uri="{FF2B5EF4-FFF2-40B4-BE49-F238E27FC236}">
                  <a16:creationId xmlns:a16="http://schemas.microsoft.com/office/drawing/2014/main" id="{6460720B-F920-4101-9456-C2493FA3101F}"/>
                </a:ext>
              </a:extLst>
            </p:cNvPr>
            <p:cNvSpPr txBox="1"/>
            <p:nvPr/>
          </p:nvSpPr>
          <p:spPr>
            <a:xfrm>
              <a:off x="2588685" y="5762859"/>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w</a:t>
              </a:r>
              <a:r>
                <a:rPr kumimoji="0" lang="en-US" altLang="zh-TW" sz="2400" b="0" i="0" u="none" strike="noStrike" kern="1200" cap="none" spc="0" normalizeH="0" baseline="-25000" noProof="0" dirty="0">
                  <a:ln>
                    <a:noFill/>
                  </a:ln>
                  <a:solidFill>
                    <a:prstClr val="black"/>
                  </a:solidFill>
                  <a:effectLst/>
                  <a:uLnTx/>
                  <a:uFillTx/>
                  <a:latin typeface="楷体" panose="02010609060101010101" pitchFamily="49" charset="-122"/>
                  <a:ea typeface="楷体" panose="02010609060101010101" pitchFamily="49" charset="-122"/>
                </a:rPr>
                <a:t>2</a:t>
              </a:r>
              <a:endParaRPr kumimoji="0" lang="zh-TW" altLang="en-US" sz="2400" b="0" i="0" u="none" strike="noStrike" kern="1200" cap="none" spc="0" normalizeH="0" baseline="-25000" noProof="0" dirty="0">
                <a:ln>
                  <a:noFill/>
                </a:ln>
                <a:solidFill>
                  <a:prstClr val="black"/>
                </a:solidFill>
                <a:effectLst/>
                <a:uLnTx/>
                <a:uFillTx/>
                <a:latin typeface="楷体" panose="02010609060101010101" pitchFamily="49" charset="-122"/>
                <a:ea typeface="楷体" panose="02010609060101010101" pitchFamily="49" charset="-122"/>
              </a:endParaRPr>
            </a:p>
          </p:txBody>
        </p:sp>
        <p:sp>
          <p:nvSpPr>
            <p:cNvPr id="30" name="文字方塊 30">
              <a:extLst>
                <a:ext uri="{FF2B5EF4-FFF2-40B4-BE49-F238E27FC236}">
                  <a16:creationId xmlns:a16="http://schemas.microsoft.com/office/drawing/2014/main" id="{BD73E922-5221-4956-8C21-A81B4428484C}"/>
                </a:ext>
              </a:extLst>
            </p:cNvPr>
            <p:cNvSpPr txBox="1"/>
            <p:nvPr/>
          </p:nvSpPr>
          <p:spPr>
            <a:xfrm>
              <a:off x="1904150" y="6208695"/>
              <a:ext cx="1646082" cy="461665"/>
            </a:xfrm>
            <a:prstGeom prst="rect">
              <a:avLst/>
            </a:prstGeom>
            <a:noFill/>
          </p:spPr>
          <p:txBody>
            <a:bodyPr wrap="square" rtlCol="0">
              <a:spAutoFit/>
            </a:bodyPr>
            <a:lstStyle/>
            <a:p>
              <a:pPr algn="ctr"/>
              <a:r>
                <a:rPr lang="en-US" altLang="zh-TW" sz="2000" dirty="0">
                  <a:latin typeface="楷体" panose="02010609060101010101" pitchFamily="49" charset="-122"/>
                  <a:ea typeface="楷体" panose="02010609060101010101" pitchFamily="49" charset="-122"/>
                </a:rPr>
                <a:t>Sentence</a:t>
              </a:r>
              <a:r>
                <a:rPr lang="en-US" altLang="zh-TW" sz="2400" dirty="0">
                  <a:latin typeface="楷体" panose="02010609060101010101" pitchFamily="49" charset="-122"/>
                  <a:ea typeface="楷体" panose="02010609060101010101" pitchFamily="49" charset="-122"/>
                </a:rPr>
                <a:t> </a:t>
              </a:r>
              <a:r>
                <a:rPr lang="en-US" altLang="zh-TW" sz="2000" dirty="0">
                  <a:latin typeface="楷体" panose="02010609060101010101" pitchFamily="49" charset="-122"/>
                  <a:ea typeface="楷体" panose="02010609060101010101" pitchFamily="49" charset="-122"/>
                </a:rPr>
                <a:t>1</a:t>
              </a:r>
              <a:endParaRPr lang="zh-TW" altLang="en-US" sz="2000" dirty="0">
                <a:latin typeface="楷体" panose="02010609060101010101" pitchFamily="49" charset="-122"/>
                <a:ea typeface="楷体" panose="02010609060101010101" pitchFamily="49" charset="-122"/>
              </a:endParaRPr>
            </a:p>
          </p:txBody>
        </p:sp>
      </p:grpSp>
      <p:grpSp>
        <p:nvGrpSpPr>
          <p:cNvPr id="31" name="群組 52">
            <a:extLst>
              <a:ext uri="{FF2B5EF4-FFF2-40B4-BE49-F238E27FC236}">
                <a16:creationId xmlns:a16="http://schemas.microsoft.com/office/drawing/2014/main" id="{E2B6A450-8562-42A0-9BB1-EC33384FDC2A}"/>
              </a:ext>
            </a:extLst>
          </p:cNvPr>
          <p:cNvGrpSpPr/>
          <p:nvPr/>
        </p:nvGrpSpPr>
        <p:grpSpPr>
          <a:xfrm>
            <a:off x="6707318" y="5154975"/>
            <a:ext cx="2480738" cy="920109"/>
            <a:chOff x="4125185" y="5747030"/>
            <a:chExt cx="2480738" cy="920109"/>
          </a:xfrm>
        </p:grpSpPr>
        <p:sp>
          <p:nvSpPr>
            <p:cNvPr id="32" name="矩形 31">
              <a:extLst>
                <a:ext uri="{FF2B5EF4-FFF2-40B4-BE49-F238E27FC236}">
                  <a16:creationId xmlns:a16="http://schemas.microsoft.com/office/drawing/2014/main" id="{9B173F99-9434-462C-8624-08050BAACFDC}"/>
                </a:ext>
              </a:extLst>
            </p:cNvPr>
            <p:cNvSpPr/>
            <p:nvPr/>
          </p:nvSpPr>
          <p:spPr>
            <a:xfrm>
              <a:off x="4318932" y="5820329"/>
              <a:ext cx="2065275" cy="396093"/>
            </a:xfrm>
            <a:prstGeom prst="rect">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endParaRPr>
            </a:p>
          </p:txBody>
        </p:sp>
        <p:sp>
          <p:nvSpPr>
            <p:cNvPr id="33" name="文字方塊 17">
              <a:extLst>
                <a:ext uri="{FF2B5EF4-FFF2-40B4-BE49-F238E27FC236}">
                  <a16:creationId xmlns:a16="http://schemas.microsoft.com/office/drawing/2014/main" id="{44D7E26A-6959-4245-8C4A-74552EBE6382}"/>
                </a:ext>
              </a:extLst>
            </p:cNvPr>
            <p:cNvSpPr txBox="1"/>
            <p:nvPr/>
          </p:nvSpPr>
          <p:spPr>
            <a:xfrm>
              <a:off x="4125185" y="5747031"/>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w</a:t>
              </a:r>
              <a:r>
                <a:rPr kumimoji="0" lang="en-US" altLang="zh-TW" sz="2400" b="0" i="0" u="none" strike="noStrike" kern="1200" cap="none" spc="0" normalizeH="0" baseline="-25000" noProof="0" dirty="0">
                  <a:ln>
                    <a:noFill/>
                  </a:ln>
                  <a:solidFill>
                    <a:prstClr val="black"/>
                  </a:solidFill>
                  <a:effectLst/>
                  <a:uLnTx/>
                  <a:uFillTx/>
                  <a:latin typeface="楷体" panose="02010609060101010101" pitchFamily="49" charset="-122"/>
                  <a:ea typeface="楷体" panose="02010609060101010101" pitchFamily="49" charset="-122"/>
                </a:rPr>
                <a:t>3</a:t>
              </a:r>
              <a:endParaRPr kumimoji="0" lang="zh-TW" altLang="en-US" sz="2400" b="0" i="0" u="none" strike="noStrike" kern="1200" cap="none" spc="0" normalizeH="0" baseline="-25000" noProof="0" dirty="0">
                <a:ln>
                  <a:noFill/>
                </a:ln>
                <a:solidFill>
                  <a:prstClr val="black"/>
                </a:solidFill>
                <a:effectLst/>
                <a:uLnTx/>
                <a:uFillTx/>
                <a:latin typeface="楷体" panose="02010609060101010101" pitchFamily="49" charset="-122"/>
                <a:ea typeface="楷体" panose="02010609060101010101" pitchFamily="49" charset="-122"/>
              </a:endParaRPr>
            </a:p>
          </p:txBody>
        </p:sp>
        <p:sp>
          <p:nvSpPr>
            <p:cNvPr id="34" name="文字方塊 18">
              <a:extLst>
                <a:ext uri="{FF2B5EF4-FFF2-40B4-BE49-F238E27FC236}">
                  <a16:creationId xmlns:a16="http://schemas.microsoft.com/office/drawing/2014/main" id="{38F39DD5-82D9-4E46-9A08-2DF544C85397}"/>
                </a:ext>
              </a:extLst>
            </p:cNvPr>
            <p:cNvSpPr txBox="1"/>
            <p:nvPr/>
          </p:nvSpPr>
          <p:spPr>
            <a:xfrm>
              <a:off x="4846970" y="5754945"/>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w</a:t>
              </a:r>
              <a:r>
                <a:rPr kumimoji="0" lang="en-US" altLang="zh-TW" sz="2400" b="0" i="0" u="none" strike="noStrike" kern="1200" cap="none" spc="0" normalizeH="0" baseline="-25000" noProof="0" dirty="0">
                  <a:ln>
                    <a:noFill/>
                  </a:ln>
                  <a:solidFill>
                    <a:prstClr val="black"/>
                  </a:solidFill>
                  <a:effectLst/>
                  <a:uLnTx/>
                  <a:uFillTx/>
                  <a:latin typeface="楷体" panose="02010609060101010101" pitchFamily="49" charset="-122"/>
                  <a:ea typeface="楷体" panose="02010609060101010101" pitchFamily="49" charset="-122"/>
                </a:rPr>
                <a:t>4</a:t>
              </a:r>
              <a:endParaRPr kumimoji="0" lang="zh-TW" altLang="en-US" sz="2400" b="0" i="0" u="none" strike="noStrike" kern="1200" cap="none" spc="0" normalizeH="0" baseline="-25000" noProof="0" dirty="0">
                <a:ln>
                  <a:noFill/>
                </a:ln>
                <a:solidFill>
                  <a:prstClr val="black"/>
                </a:solidFill>
                <a:effectLst/>
                <a:uLnTx/>
                <a:uFillTx/>
                <a:latin typeface="楷体" panose="02010609060101010101" pitchFamily="49" charset="-122"/>
                <a:ea typeface="楷体" panose="02010609060101010101" pitchFamily="49" charset="-122"/>
              </a:endParaRPr>
            </a:p>
          </p:txBody>
        </p:sp>
        <p:sp>
          <p:nvSpPr>
            <p:cNvPr id="35" name="文字方塊 20">
              <a:extLst>
                <a:ext uri="{FF2B5EF4-FFF2-40B4-BE49-F238E27FC236}">
                  <a16:creationId xmlns:a16="http://schemas.microsoft.com/office/drawing/2014/main" id="{0F4D9C3A-F008-41E5-98E0-76DB73FA2250}"/>
                </a:ext>
              </a:extLst>
            </p:cNvPr>
            <p:cNvSpPr txBox="1"/>
            <p:nvPr/>
          </p:nvSpPr>
          <p:spPr>
            <a:xfrm>
              <a:off x="5557708" y="5747030"/>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w</a:t>
              </a:r>
              <a:r>
                <a:rPr kumimoji="0" lang="en-US" altLang="zh-TW" sz="2400" b="0" i="0" u="none" strike="noStrike" kern="1200" cap="none" spc="0" normalizeH="0" baseline="-25000" noProof="0" dirty="0">
                  <a:ln>
                    <a:noFill/>
                  </a:ln>
                  <a:solidFill>
                    <a:prstClr val="black"/>
                  </a:solidFill>
                  <a:effectLst/>
                  <a:uLnTx/>
                  <a:uFillTx/>
                  <a:latin typeface="楷体" panose="02010609060101010101" pitchFamily="49" charset="-122"/>
                  <a:ea typeface="楷体" panose="02010609060101010101" pitchFamily="49" charset="-122"/>
                </a:rPr>
                <a:t>5</a:t>
              </a:r>
              <a:endParaRPr kumimoji="0" lang="zh-TW" altLang="en-US" sz="2400" b="0" i="0" u="none" strike="noStrike" kern="1200" cap="none" spc="0" normalizeH="0" baseline="-25000" noProof="0" dirty="0">
                <a:ln>
                  <a:noFill/>
                </a:ln>
                <a:solidFill>
                  <a:prstClr val="black"/>
                </a:solidFill>
                <a:effectLst/>
                <a:uLnTx/>
                <a:uFillTx/>
                <a:latin typeface="楷体" panose="02010609060101010101" pitchFamily="49" charset="-122"/>
                <a:ea typeface="楷体" panose="02010609060101010101" pitchFamily="49" charset="-122"/>
              </a:endParaRPr>
            </a:p>
          </p:txBody>
        </p:sp>
        <p:sp>
          <p:nvSpPr>
            <p:cNvPr id="36" name="文字方塊 31">
              <a:extLst>
                <a:ext uri="{FF2B5EF4-FFF2-40B4-BE49-F238E27FC236}">
                  <a16:creationId xmlns:a16="http://schemas.microsoft.com/office/drawing/2014/main" id="{AA81F7CA-1C9A-458D-8393-A082B02507E1}"/>
                </a:ext>
              </a:extLst>
            </p:cNvPr>
            <p:cNvSpPr txBox="1"/>
            <p:nvPr/>
          </p:nvSpPr>
          <p:spPr>
            <a:xfrm>
              <a:off x="4489977" y="6205474"/>
              <a:ext cx="1646082" cy="461665"/>
            </a:xfrm>
            <a:prstGeom prst="rect">
              <a:avLst/>
            </a:prstGeom>
            <a:noFill/>
          </p:spPr>
          <p:txBody>
            <a:bodyPr wrap="square" rtlCol="0">
              <a:spAutoFit/>
            </a:bodyPr>
            <a:lstStyle/>
            <a:p>
              <a:pPr algn="ctr"/>
              <a:r>
                <a:rPr lang="en-US" altLang="zh-TW" sz="2000" dirty="0">
                  <a:latin typeface="楷体" panose="02010609060101010101" pitchFamily="49" charset="-122"/>
                  <a:ea typeface="楷体" panose="02010609060101010101" pitchFamily="49" charset="-122"/>
                </a:rPr>
                <a:t>Sentence</a:t>
              </a:r>
              <a:r>
                <a:rPr lang="en-US" altLang="zh-TW" sz="2400" dirty="0">
                  <a:latin typeface="楷体" panose="02010609060101010101" pitchFamily="49" charset="-122"/>
                  <a:ea typeface="楷体" panose="02010609060101010101" pitchFamily="49" charset="-122"/>
                </a:rPr>
                <a:t> </a:t>
              </a:r>
              <a:r>
                <a:rPr lang="en-US" altLang="zh-TW" sz="2000" dirty="0">
                  <a:latin typeface="楷体" panose="02010609060101010101" pitchFamily="49" charset="-122"/>
                  <a:ea typeface="楷体" panose="02010609060101010101" pitchFamily="49" charset="-122"/>
                </a:rPr>
                <a:t>2</a:t>
              </a:r>
              <a:endParaRPr lang="zh-TW" altLang="en-US" sz="2000" dirty="0">
                <a:latin typeface="楷体" panose="02010609060101010101" pitchFamily="49" charset="-122"/>
                <a:ea typeface="楷体" panose="02010609060101010101" pitchFamily="49" charset="-122"/>
              </a:endParaRPr>
            </a:p>
          </p:txBody>
        </p:sp>
      </p:grpSp>
      <p:sp>
        <p:nvSpPr>
          <p:cNvPr id="37" name="矩形 36">
            <a:extLst>
              <a:ext uri="{FF2B5EF4-FFF2-40B4-BE49-F238E27FC236}">
                <a16:creationId xmlns:a16="http://schemas.microsoft.com/office/drawing/2014/main" id="{377E9F53-7BF9-44AB-93A3-8B1C4432C308}"/>
              </a:ext>
            </a:extLst>
          </p:cNvPr>
          <p:cNvSpPr/>
          <p:nvPr/>
        </p:nvSpPr>
        <p:spPr>
          <a:xfrm rot="5400000">
            <a:off x="4043671" y="3416674"/>
            <a:ext cx="358392" cy="17060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endParaRPr>
          </a:p>
        </p:txBody>
      </p:sp>
      <p:sp>
        <p:nvSpPr>
          <p:cNvPr id="38" name="矩形 37">
            <a:extLst>
              <a:ext uri="{FF2B5EF4-FFF2-40B4-BE49-F238E27FC236}">
                <a16:creationId xmlns:a16="http://schemas.microsoft.com/office/drawing/2014/main" id="{32024368-8D5A-4DFA-903C-9FADA1A8D5AC}"/>
              </a:ext>
            </a:extLst>
          </p:cNvPr>
          <p:cNvSpPr/>
          <p:nvPr/>
        </p:nvSpPr>
        <p:spPr>
          <a:xfrm>
            <a:off x="3753211" y="2258275"/>
            <a:ext cx="993763" cy="43839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000" dirty="0">
                <a:solidFill>
                  <a:schemeClr val="tx1"/>
                </a:solidFill>
                <a:latin typeface="楷体" panose="02010609060101010101" pitchFamily="49" charset="-122"/>
                <a:ea typeface="楷体" panose="02010609060101010101" pitchFamily="49" charset="-122"/>
              </a:rPr>
              <a:t>Linear</a:t>
            </a:r>
            <a:endParaRPr lang="zh-TW" altLang="en-US" sz="2000" dirty="0">
              <a:solidFill>
                <a:schemeClr val="tx1"/>
              </a:solidFill>
              <a:latin typeface="楷体" panose="02010609060101010101" pitchFamily="49" charset="-122"/>
              <a:ea typeface="楷体" panose="02010609060101010101" pitchFamily="49" charset="-122"/>
            </a:endParaRPr>
          </a:p>
        </p:txBody>
      </p:sp>
      <p:pic>
        <p:nvPicPr>
          <p:cNvPr id="39" name="Picture 2" descr="查看源图像">
            <a:extLst>
              <a:ext uri="{FF2B5EF4-FFF2-40B4-BE49-F238E27FC236}">
                <a16:creationId xmlns:a16="http://schemas.microsoft.com/office/drawing/2014/main" id="{BB20F266-DBAC-471D-925A-0DFFED3F4F1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3750" r="90750"/>
                    </a14:imgEffect>
                  </a14:imgLayer>
                </a14:imgProps>
              </a:ext>
              <a:ext uri="{28A0092B-C50C-407E-A947-70E740481C1C}">
                <a14:useLocalDpi xmlns:a14="http://schemas.microsoft.com/office/drawing/2010/main" val="0"/>
              </a:ext>
            </a:extLst>
          </a:blip>
          <a:srcRect/>
          <a:stretch>
            <a:fillRect/>
          </a:stretch>
        </p:blipFill>
        <p:spPr bwMode="auto">
          <a:xfrm>
            <a:off x="1460426" y="2180872"/>
            <a:ext cx="1748736" cy="1311552"/>
          </a:xfrm>
          <a:prstGeom prst="rect">
            <a:avLst/>
          </a:prstGeom>
          <a:noFill/>
          <a:extLst>
            <a:ext uri="{909E8E84-426E-40DD-AFC4-6F175D3DCCD1}">
              <a14:hiddenFill xmlns:a14="http://schemas.microsoft.com/office/drawing/2010/main">
                <a:solidFill>
                  <a:srgbClr val="FFFFFF"/>
                </a:solidFill>
              </a14:hiddenFill>
            </a:ext>
          </a:extLst>
        </p:spPr>
      </p:pic>
      <p:sp>
        <p:nvSpPr>
          <p:cNvPr id="40" name="文字方塊 11">
            <a:extLst>
              <a:ext uri="{FF2B5EF4-FFF2-40B4-BE49-F238E27FC236}">
                <a16:creationId xmlns:a16="http://schemas.microsoft.com/office/drawing/2014/main" id="{4F015C72-8EF5-434E-9FB6-8DD293CC20B7}"/>
              </a:ext>
            </a:extLst>
          </p:cNvPr>
          <p:cNvSpPr txBox="1"/>
          <p:nvPr/>
        </p:nvSpPr>
        <p:spPr>
          <a:xfrm>
            <a:off x="843274" y="4303922"/>
            <a:ext cx="2842584" cy="400110"/>
          </a:xfrm>
          <a:prstGeom prst="rect">
            <a:avLst/>
          </a:prstGeom>
          <a:noFill/>
        </p:spPr>
        <p:txBody>
          <a:bodyPr wrap="square" rtlCol="0">
            <a:spAutoFit/>
          </a:bodyPr>
          <a:lstStyle/>
          <a:p>
            <a:r>
              <a:rPr lang="en-US" altLang="zh-TW" sz="2000" dirty="0">
                <a:latin typeface="楷体" panose="02010609060101010101" pitchFamily="49" charset="-122"/>
                <a:ea typeface="楷体" panose="02010609060101010101" pitchFamily="49" charset="-122"/>
              </a:rPr>
              <a:t>Transformer Encoder</a:t>
            </a:r>
            <a:r>
              <a:rPr lang="en-US" altLang="zh-CN" sz="2000" dirty="0">
                <a:latin typeface="楷体" panose="02010609060101010101" pitchFamily="49" charset="-122"/>
                <a:ea typeface="楷体" panose="02010609060101010101" pitchFamily="49" charset="-122"/>
              </a:rPr>
              <a:t>s</a:t>
            </a:r>
            <a:endParaRPr lang="zh-TW" altLang="en-US" sz="20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5104563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鲁棒的文本生成模型水印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8300D9BD-8586-4B71-8886-4EC7212235C5}"/>
              </a:ext>
            </a:extLst>
          </p:cNvPr>
          <p:cNvSpPr/>
          <p:nvPr/>
        </p:nvSpPr>
        <p:spPr>
          <a:xfrm>
            <a:off x="796413" y="1332181"/>
            <a:ext cx="10240304" cy="1405193"/>
          </a:xfrm>
          <a:prstGeom prst="rect">
            <a:avLst/>
          </a:prstGeom>
        </p:spPr>
        <p:txBody>
          <a:bodyPr wrap="none">
            <a:spAutoFit/>
          </a:bodyPr>
          <a:lstStyle/>
          <a:p>
            <a:pPr marL="342900" indent="-342900">
              <a:lnSpc>
                <a:spcPct val="150000"/>
              </a:lnSpc>
              <a:buFont typeface="Wingdings" panose="05000000000000000000" pitchFamily="2" charset="2"/>
              <a:buChar char="Ø"/>
            </a:pPr>
            <a:r>
              <a:rPr lang="zh-CN" altLang="en-US" sz="2000" dirty="0">
                <a:latin typeface="楷体" panose="02010609060101010101" pitchFamily="49" charset="-122"/>
                <a:ea typeface="楷体" panose="02010609060101010101" pitchFamily="49" charset="-122"/>
              </a:rPr>
              <a:t>基于</a:t>
            </a:r>
            <a:r>
              <a:rPr lang="en-US" altLang="zh-CN" sz="2000" dirty="0">
                <a:latin typeface="楷体" panose="02010609060101010101" pitchFamily="49" charset="-122"/>
                <a:ea typeface="楷体" panose="02010609060101010101" pitchFamily="49" charset="-122"/>
              </a:rPr>
              <a:t>BERT</a:t>
            </a:r>
            <a:r>
              <a:rPr lang="zh-CN" altLang="en-US" sz="2000" dirty="0">
                <a:latin typeface="楷体" panose="02010609060101010101" pitchFamily="49" charset="-122"/>
                <a:ea typeface="楷体" panose="02010609060101010101" pitchFamily="49" charset="-122"/>
              </a:rPr>
              <a:t>的词汇替换</a:t>
            </a:r>
          </a:p>
          <a:p>
            <a:pPr marL="800100" lvl="1" indent="-342900">
              <a:lnSpc>
                <a:spcPct val="150000"/>
              </a:lnSpc>
              <a:buFont typeface="Arial" panose="020B0604020202020204" pitchFamily="34" charset="0"/>
              <a:buChar char="•"/>
            </a:pPr>
            <a:r>
              <a:rPr lang="zh-CN" altLang="en-US" sz="2000" dirty="0">
                <a:latin typeface="楷体" panose="02010609060101010101" pitchFamily="49" charset="-122"/>
                <a:ea typeface="楷体" panose="02010609060101010101" pitchFamily="49" charset="-122"/>
              </a:rPr>
              <a:t>利用</a:t>
            </a:r>
            <a:r>
              <a:rPr lang="en-US" altLang="zh-CN" sz="2000" dirty="0">
                <a:latin typeface="楷体" panose="02010609060101010101" pitchFamily="49" charset="-122"/>
                <a:ea typeface="楷体" panose="02010609060101010101" pitchFamily="49" charset="-122"/>
              </a:rPr>
              <a:t>BERT</a:t>
            </a:r>
            <a:r>
              <a:rPr lang="zh-CN" altLang="en-US" sz="2000" dirty="0">
                <a:latin typeface="楷体" panose="02010609060101010101" pitchFamily="49" charset="-122"/>
                <a:ea typeface="楷体" panose="02010609060101010101" pitchFamily="49" charset="-122"/>
              </a:rPr>
              <a:t>的预训练目标：</a:t>
            </a:r>
            <a:r>
              <a:rPr lang="en-US" altLang="zh-CN" sz="2000" dirty="0">
                <a:latin typeface="楷体" panose="02010609060101010101" pitchFamily="49" charset="-122"/>
                <a:ea typeface="楷体" panose="02010609060101010101" pitchFamily="49" charset="-122"/>
              </a:rPr>
              <a:t>masked language modeling</a:t>
            </a:r>
          </a:p>
          <a:p>
            <a:pPr marL="800100" lvl="1" indent="-342900">
              <a:lnSpc>
                <a:spcPct val="150000"/>
              </a:lnSpc>
              <a:buFont typeface="Arial" panose="020B0604020202020204" pitchFamily="34" charset="0"/>
              <a:buChar char="•"/>
            </a:pPr>
            <a:r>
              <a:rPr lang="en-US" altLang="zh-CN" sz="2000" dirty="0">
                <a:latin typeface="楷体" panose="02010609060101010101" pitchFamily="49" charset="-122"/>
                <a:ea typeface="楷体" panose="02010609060101010101" pitchFamily="49" charset="-122"/>
              </a:rPr>
              <a:t>[MASK]</a:t>
            </a:r>
            <a:r>
              <a:rPr lang="zh-CN" altLang="en-US" sz="2000" dirty="0">
                <a:latin typeface="楷体" panose="02010609060101010101" pitchFamily="49" charset="-122"/>
                <a:ea typeface="楷体" panose="02010609060101010101" pitchFamily="49" charset="-122"/>
              </a:rPr>
              <a:t>对应的</a:t>
            </a:r>
            <a:r>
              <a:rPr lang="en-US" altLang="zh-CN" sz="2000" dirty="0">
                <a:latin typeface="楷体" panose="02010609060101010101" pitchFamily="49" charset="-122"/>
                <a:ea typeface="楷体" panose="02010609060101010101" pitchFamily="49" charset="-122"/>
              </a:rPr>
              <a:t>embedding</a:t>
            </a:r>
            <a:r>
              <a:rPr lang="zh-CN" altLang="en-US" sz="2000" dirty="0">
                <a:latin typeface="楷体" panose="02010609060101010101" pitchFamily="49" charset="-122"/>
                <a:ea typeface="楷体" panose="02010609060101010101" pitchFamily="49" charset="-122"/>
              </a:rPr>
              <a:t>进行</a:t>
            </a:r>
            <a:r>
              <a:rPr lang="zh-CN" altLang="en-US" sz="2000" b="1" dirty="0">
                <a:solidFill>
                  <a:srgbClr val="1C4885"/>
                </a:solidFill>
                <a:latin typeface="楷体" panose="02010609060101010101" pitchFamily="49" charset="-122"/>
                <a:ea typeface="楷体" panose="02010609060101010101" pitchFamily="49" charset="-122"/>
              </a:rPr>
              <a:t>随机</a:t>
            </a:r>
            <a:r>
              <a:rPr lang="en-US" altLang="zh-CN" sz="2000" b="1" dirty="0">
                <a:solidFill>
                  <a:srgbClr val="1C4885"/>
                </a:solidFill>
                <a:latin typeface="楷体" panose="02010609060101010101" pitchFamily="49" charset="-122"/>
                <a:ea typeface="楷体" panose="02010609060101010101" pitchFamily="49" charset="-122"/>
              </a:rPr>
              <a:t>dropout</a:t>
            </a:r>
            <a:r>
              <a:rPr lang="zh-CN" altLang="en-US" sz="2000" dirty="0">
                <a:latin typeface="楷体" panose="02010609060101010101" pitchFamily="49" charset="-122"/>
                <a:ea typeface="楷体" panose="02010609060101010101" pitchFamily="49" charset="-122"/>
              </a:rPr>
              <a:t>，使</a:t>
            </a:r>
            <a:r>
              <a:rPr lang="en-US" altLang="zh-CN" sz="2000" dirty="0">
                <a:latin typeface="楷体" panose="02010609060101010101" pitchFamily="49" charset="-122"/>
                <a:ea typeface="楷体" panose="02010609060101010101" pitchFamily="49" charset="-122"/>
              </a:rPr>
              <a:t>BERT</a:t>
            </a:r>
            <a:r>
              <a:rPr lang="zh-CN" altLang="en-US" sz="2000" dirty="0">
                <a:latin typeface="楷体" panose="02010609060101010101" pitchFamily="49" charset="-122"/>
                <a:ea typeface="楷体" panose="02010609060101010101" pitchFamily="49" charset="-122"/>
              </a:rPr>
              <a:t>综合考虑上下文与原始词的语义</a:t>
            </a:r>
            <a:endParaRPr lang="en-US" altLang="zh-CN" sz="2000" dirty="0">
              <a:latin typeface="楷体" panose="02010609060101010101" pitchFamily="49" charset="-122"/>
              <a:ea typeface="楷体" panose="02010609060101010101" pitchFamily="49" charset="-122"/>
            </a:endParaRPr>
          </a:p>
        </p:txBody>
      </p:sp>
      <p:sp>
        <p:nvSpPr>
          <p:cNvPr id="11" name="矩形 10">
            <a:extLst>
              <a:ext uri="{FF2B5EF4-FFF2-40B4-BE49-F238E27FC236}">
                <a16:creationId xmlns:a16="http://schemas.microsoft.com/office/drawing/2014/main" id="{4668B65B-DCB9-48A9-BBA7-74911BD4F7EF}"/>
              </a:ext>
            </a:extLst>
          </p:cNvPr>
          <p:cNvSpPr/>
          <p:nvPr/>
        </p:nvSpPr>
        <p:spPr>
          <a:xfrm>
            <a:off x="0" y="6263700"/>
            <a:ext cx="12192000" cy="584775"/>
          </a:xfrm>
          <a:prstGeom prst="rect">
            <a:avLst/>
          </a:prstGeom>
        </p:spPr>
        <p:txBody>
          <a:bodyPr wrap="square">
            <a:spAutoFit/>
          </a:bodyPr>
          <a:lstStyle/>
          <a:p>
            <a:r>
              <a:rPr lang="en-US" altLang="zh-CN" sz="1600" dirty="0">
                <a:latin typeface="+mj-ea"/>
              </a:rPr>
              <a:t>[7] Zhou, W.; Ge, T.; Xu, K.; Wei, F.; and Zhou, M. 2019. BERT-based Lexical Substitution. In Proceedings of the 57th Annual Meeting of the Association for Computational Linguistics, 3368–3373.</a:t>
            </a:r>
            <a:endParaRPr lang="zh-CN" altLang="en-US" sz="1600" dirty="0">
              <a:latin typeface="+mj-ea"/>
            </a:endParaRPr>
          </a:p>
        </p:txBody>
      </p:sp>
      <p:cxnSp>
        <p:nvCxnSpPr>
          <p:cNvPr id="12" name="直接连接符 11">
            <a:extLst>
              <a:ext uri="{FF2B5EF4-FFF2-40B4-BE49-F238E27FC236}">
                <a16:creationId xmlns:a16="http://schemas.microsoft.com/office/drawing/2014/main" id="{E33557BE-5A9C-4E55-97DE-AA6EB7D0AF6A}"/>
              </a:ext>
            </a:extLst>
          </p:cNvPr>
          <p:cNvCxnSpPr/>
          <p:nvPr/>
        </p:nvCxnSpPr>
        <p:spPr>
          <a:xfrm>
            <a:off x="0" y="6263700"/>
            <a:ext cx="121920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FDA4D584-9793-44C1-A793-F7546FD2D45C}"/>
              </a:ext>
            </a:extLst>
          </p:cNvPr>
          <p:cNvPicPr>
            <a:picLocks noChangeAspect="1"/>
          </p:cNvPicPr>
          <p:nvPr/>
        </p:nvPicPr>
        <p:blipFill>
          <a:blip r:embed="rId3"/>
          <a:stretch>
            <a:fillRect/>
          </a:stretch>
        </p:blipFill>
        <p:spPr>
          <a:xfrm>
            <a:off x="2366330" y="2908511"/>
            <a:ext cx="7459340" cy="1603221"/>
          </a:xfrm>
          <a:prstGeom prst="rect">
            <a:avLst/>
          </a:prstGeom>
        </p:spPr>
      </p:pic>
      <p:grpSp>
        <p:nvGrpSpPr>
          <p:cNvPr id="14" name="组合 13">
            <a:extLst>
              <a:ext uri="{FF2B5EF4-FFF2-40B4-BE49-F238E27FC236}">
                <a16:creationId xmlns:a16="http://schemas.microsoft.com/office/drawing/2014/main" id="{297C3570-F73E-485D-B0C7-96857F56CEDE}"/>
              </a:ext>
            </a:extLst>
          </p:cNvPr>
          <p:cNvGrpSpPr/>
          <p:nvPr/>
        </p:nvGrpSpPr>
        <p:grpSpPr>
          <a:xfrm>
            <a:off x="5047351" y="4731940"/>
            <a:ext cx="2839349" cy="1311552"/>
            <a:chOff x="8565251" y="1988925"/>
            <a:chExt cx="2839349" cy="1311552"/>
          </a:xfrm>
        </p:grpSpPr>
        <p:pic>
          <p:nvPicPr>
            <p:cNvPr id="15" name="Picture 2" descr="查看源图像">
              <a:extLst>
                <a:ext uri="{FF2B5EF4-FFF2-40B4-BE49-F238E27FC236}">
                  <a16:creationId xmlns:a16="http://schemas.microsoft.com/office/drawing/2014/main" id="{4EF829F4-1C8F-4F05-A72E-5D1200E77A0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3750" r="90750"/>
                      </a14:imgEffect>
                    </a14:imgLayer>
                  </a14:imgProps>
                </a:ext>
                <a:ext uri="{28A0092B-C50C-407E-A947-70E740481C1C}">
                  <a14:useLocalDpi xmlns:a14="http://schemas.microsoft.com/office/drawing/2010/main" val="0"/>
                </a:ext>
              </a:extLst>
            </a:blip>
            <a:srcRect/>
            <a:stretch>
              <a:fillRect/>
            </a:stretch>
          </p:blipFill>
          <p:spPr bwMode="auto">
            <a:xfrm>
              <a:off x="8565251" y="1988925"/>
              <a:ext cx="1748736" cy="1311552"/>
            </a:xfrm>
            <a:prstGeom prst="rect">
              <a:avLst/>
            </a:prstGeom>
            <a:noFill/>
            <a:extLst>
              <a:ext uri="{909E8E84-426E-40DD-AFC4-6F175D3DCCD1}">
                <a14:hiddenFill xmlns:a14="http://schemas.microsoft.com/office/drawing/2010/main">
                  <a:solidFill>
                    <a:srgbClr val="FFFFFF"/>
                  </a:solidFill>
                </a14:hiddenFill>
              </a:ext>
            </a:extLst>
          </p:spPr>
        </p:pic>
        <p:sp>
          <p:nvSpPr>
            <p:cNvPr id="16" name="椭圆形标注 19">
              <a:extLst>
                <a:ext uri="{FF2B5EF4-FFF2-40B4-BE49-F238E27FC236}">
                  <a16:creationId xmlns:a16="http://schemas.microsoft.com/office/drawing/2014/main" id="{4F7262A1-A31B-43C0-9622-BF89B87F32AF}"/>
                </a:ext>
              </a:extLst>
            </p:cNvPr>
            <p:cNvSpPr/>
            <p:nvPr/>
          </p:nvSpPr>
          <p:spPr>
            <a:xfrm>
              <a:off x="10180654" y="2087927"/>
              <a:ext cx="1223946" cy="800100"/>
            </a:xfrm>
            <a:prstGeom prst="wedgeEllipseCallout">
              <a:avLst>
                <a:gd name="adj1" fmla="val -66025"/>
                <a:gd name="adj2" fmla="val 2599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 水印？</a:t>
              </a:r>
            </a:p>
          </p:txBody>
        </p:sp>
      </p:grpSp>
    </p:spTree>
    <p:extLst>
      <p:ext uri="{BB962C8B-B14F-4D97-AF65-F5344CB8AC3E}">
        <p14:creationId xmlns:p14="http://schemas.microsoft.com/office/powerpoint/2010/main" val="226202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鲁棒的文本生成模型水印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A39E361F-F4F7-4448-A0D6-05D8EE85095D}"/>
              </a:ext>
            </a:extLst>
          </p:cNvPr>
          <p:cNvCxnSpPr/>
          <p:nvPr/>
        </p:nvCxnSpPr>
        <p:spPr>
          <a:xfrm>
            <a:off x="796413" y="1190302"/>
            <a:ext cx="0" cy="632244"/>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6958E18C-3112-4472-AD16-2C0A488FA611}"/>
              </a:ext>
            </a:extLst>
          </p:cNvPr>
          <p:cNvSpPr txBox="1"/>
          <p:nvPr/>
        </p:nvSpPr>
        <p:spPr>
          <a:xfrm>
            <a:off x="796413" y="1244814"/>
            <a:ext cx="1710024" cy="523220"/>
          </a:xfrm>
          <a:prstGeom prst="rect">
            <a:avLst/>
          </a:prstGeom>
          <a:noFill/>
        </p:spPr>
        <p:txBody>
          <a:bodyPr wrap="square" rtlCol="0">
            <a:spAutoFit/>
          </a:bodyPr>
          <a:lstStyle/>
          <a:p>
            <a:pPr algn="ctr"/>
            <a:r>
              <a:rPr lang="zh-CN" altLang="en-US" sz="2800" dirty="0">
                <a:solidFill>
                  <a:schemeClr val="tx1">
                    <a:lumMod val="85000"/>
                    <a:lumOff val="15000"/>
                  </a:schemeClr>
                </a:solidFill>
                <a:latin typeface="FZZhengHeiS-DB-GB" panose="02000000000000000000" pitchFamily="2" charset="0"/>
                <a:ea typeface="FZZhengHeiS-DB-GB" panose="02000000000000000000" pitchFamily="2" charset="0"/>
              </a:rPr>
              <a:t>本方法</a:t>
            </a:r>
          </a:p>
        </p:txBody>
      </p:sp>
      <p:sp>
        <p:nvSpPr>
          <p:cNvPr id="10" name="矩形 9">
            <a:extLst>
              <a:ext uri="{FF2B5EF4-FFF2-40B4-BE49-F238E27FC236}">
                <a16:creationId xmlns:a16="http://schemas.microsoft.com/office/drawing/2014/main" id="{594B4C41-3DED-48EE-A854-1E71A89CBE04}"/>
              </a:ext>
            </a:extLst>
          </p:cNvPr>
          <p:cNvSpPr/>
          <p:nvPr/>
        </p:nvSpPr>
        <p:spPr>
          <a:xfrm>
            <a:off x="959552" y="1869097"/>
            <a:ext cx="2138587" cy="1113766"/>
          </a:xfrm>
          <a:prstGeom prst="rect">
            <a:avLst/>
          </a:prstGeom>
        </p:spPr>
        <p:txBody>
          <a:bodyPr wrap="square">
            <a:spAutoFit/>
          </a:bodyPr>
          <a:lstStyle/>
          <a:p>
            <a:pPr algn="ctr">
              <a:lnSpc>
                <a:spcPct val="150000"/>
              </a:lnSpc>
            </a:pPr>
            <a:r>
              <a:rPr lang="zh-CN" altLang="en-US" sz="2400" b="1" dirty="0">
                <a:solidFill>
                  <a:schemeClr val="accent1"/>
                </a:solidFill>
                <a:latin typeface="楷体" panose="02010609060101010101" pitchFamily="49" charset="-122"/>
                <a:ea typeface="楷体" panose="02010609060101010101" pitchFamily="49" charset="-122"/>
              </a:rPr>
              <a:t>上下文可感知</a:t>
            </a:r>
            <a:r>
              <a:rPr lang="zh-CN" altLang="en-US" sz="2400" dirty="0">
                <a:latin typeface="楷体" panose="02010609060101010101" pitchFamily="49" charset="-122"/>
                <a:ea typeface="楷体" panose="02010609060101010101" pitchFamily="49" charset="-122"/>
              </a:rPr>
              <a:t>的词汇替换</a:t>
            </a:r>
          </a:p>
        </p:txBody>
      </p:sp>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D194B3AE-4007-4138-906E-C87E05E91578}"/>
                  </a:ext>
                </a:extLst>
              </p:cNvPr>
              <p:cNvSpPr/>
              <p:nvPr/>
            </p:nvSpPr>
            <p:spPr>
              <a:xfrm>
                <a:off x="959552" y="3546867"/>
                <a:ext cx="9159110" cy="2189958"/>
              </a:xfrm>
              <a:prstGeom prst="rect">
                <a:avLst/>
              </a:prstGeom>
            </p:spPr>
            <p:txBody>
              <a:bodyPr wrap="none">
                <a:spAutoFit/>
              </a:bodyPr>
              <a:lstStyle/>
              <a:p>
                <a:pPr marL="342900" indent="-342900">
                  <a:lnSpc>
                    <a:spcPct val="150000"/>
                  </a:lnSpc>
                  <a:buFont typeface="Wingdings" panose="05000000000000000000" pitchFamily="2" charset="2"/>
                  <a:buChar char="Ø"/>
                </a:pPr>
                <a:r>
                  <a:rPr lang="zh-CN" altLang="en-US" dirty="0">
                    <a:latin typeface="楷体" panose="02010609060101010101" pitchFamily="49" charset="-122"/>
                    <a:ea typeface="楷体" panose="02010609060101010101" pitchFamily="49" charset="-122"/>
                  </a:rPr>
                  <a:t>初始候选词生成：给定上下文</a:t>
                </a:r>
                <a14:m>
                  <m:oMath xmlns:m="http://schemas.openxmlformats.org/officeDocument/2006/math">
                    <m:r>
                      <a:rPr lang="en-US" altLang="zh-CN" b="0" i="1" smtClean="0">
                        <a:latin typeface="Cambria Math" panose="02040503050406030204" pitchFamily="18" charset="0"/>
                        <a:ea typeface="+mj-ea"/>
                      </a:rPr>
                      <m:t>𝑆</m:t>
                    </m:r>
                    <m:r>
                      <a:rPr lang="en-US" altLang="zh-CN" b="0" i="1" smtClean="0">
                        <a:latin typeface="Cambria Math" panose="02040503050406030204" pitchFamily="18" charset="0"/>
                        <a:ea typeface="+mj-ea"/>
                      </a:rPr>
                      <m:t>={</m:t>
                    </m:r>
                    <m:sSub>
                      <m:sSubPr>
                        <m:ctrlPr>
                          <a:rPr lang="en-US" altLang="zh-CN" b="0" i="1" smtClean="0">
                            <a:latin typeface="Cambria Math" panose="02040503050406030204" pitchFamily="18" charset="0"/>
                            <a:ea typeface="+mj-ea"/>
                          </a:rPr>
                        </m:ctrlPr>
                      </m:sSubPr>
                      <m:e>
                        <m:r>
                          <a:rPr lang="en-US" altLang="zh-CN" b="0" i="1" smtClean="0">
                            <a:latin typeface="Cambria Math" panose="02040503050406030204" pitchFamily="18" charset="0"/>
                            <a:ea typeface="+mj-ea"/>
                          </a:rPr>
                          <m:t>𝑡</m:t>
                        </m:r>
                      </m:e>
                      <m:sub>
                        <m:r>
                          <a:rPr lang="en-US" altLang="zh-CN" b="0" i="1" smtClean="0">
                            <a:latin typeface="Cambria Math" panose="02040503050406030204" pitchFamily="18" charset="0"/>
                            <a:ea typeface="+mj-ea"/>
                          </a:rPr>
                          <m:t>1</m:t>
                        </m:r>
                      </m:sub>
                    </m:sSub>
                    <m:r>
                      <a:rPr lang="en-US" altLang="zh-CN" b="0" i="1" smtClean="0">
                        <a:latin typeface="Cambria Math" panose="02040503050406030204" pitchFamily="18" charset="0"/>
                        <a:ea typeface="+mj-ea"/>
                      </a:rPr>
                      <m:t>,…,</m:t>
                    </m:r>
                    <m:sSub>
                      <m:sSubPr>
                        <m:ctrlPr>
                          <a:rPr lang="en-US" altLang="zh-CN" b="0" i="1" smtClean="0">
                            <a:latin typeface="Cambria Math" panose="02040503050406030204" pitchFamily="18" charset="0"/>
                            <a:ea typeface="+mj-ea"/>
                          </a:rPr>
                        </m:ctrlPr>
                      </m:sSubPr>
                      <m:e>
                        <m:r>
                          <a:rPr lang="en-US" altLang="zh-CN" b="0" i="1" smtClean="0">
                            <a:latin typeface="Cambria Math" panose="02040503050406030204" pitchFamily="18" charset="0"/>
                            <a:ea typeface="+mj-ea"/>
                          </a:rPr>
                          <m:t>𝑡</m:t>
                        </m:r>
                      </m:e>
                      <m:sub>
                        <m:r>
                          <a:rPr lang="en-US" altLang="zh-CN" b="0" i="1" smtClean="0">
                            <a:latin typeface="Cambria Math" panose="02040503050406030204" pitchFamily="18" charset="0"/>
                            <a:ea typeface="+mj-ea"/>
                          </a:rPr>
                          <m:t>𝑖</m:t>
                        </m:r>
                        <m:r>
                          <a:rPr lang="en-US" altLang="zh-CN" b="0" i="1" smtClean="0">
                            <a:latin typeface="Cambria Math" panose="02040503050406030204" pitchFamily="18" charset="0"/>
                            <a:ea typeface="+mj-ea"/>
                          </a:rPr>
                          <m:t>−1</m:t>
                        </m:r>
                      </m:sub>
                    </m:sSub>
                    <m:r>
                      <a:rPr lang="en-US" altLang="zh-CN" b="0" i="1" smtClean="0">
                        <a:latin typeface="Cambria Math" panose="02040503050406030204" pitchFamily="18" charset="0"/>
                        <a:ea typeface="+mj-ea"/>
                      </a:rPr>
                      <m:t>,</m:t>
                    </m:r>
                    <m:sSub>
                      <m:sSubPr>
                        <m:ctrlPr>
                          <a:rPr lang="en-US" altLang="zh-CN" b="0" i="1" smtClean="0">
                            <a:latin typeface="Cambria Math" panose="02040503050406030204" pitchFamily="18" charset="0"/>
                            <a:ea typeface="+mj-ea"/>
                          </a:rPr>
                        </m:ctrlPr>
                      </m:sSubPr>
                      <m:e>
                        <m:r>
                          <a:rPr lang="en-US" altLang="zh-CN" b="0" i="1" smtClean="0">
                            <a:latin typeface="Cambria Math" panose="02040503050406030204" pitchFamily="18" charset="0"/>
                            <a:ea typeface="+mj-ea"/>
                          </a:rPr>
                          <m:t>𝑡</m:t>
                        </m:r>
                      </m:e>
                      <m:sub>
                        <m:r>
                          <a:rPr lang="en-US" altLang="zh-CN" b="0" i="1" smtClean="0">
                            <a:latin typeface="Cambria Math" panose="02040503050406030204" pitchFamily="18" charset="0"/>
                            <a:ea typeface="+mj-ea"/>
                          </a:rPr>
                          <m:t>𝑖</m:t>
                        </m:r>
                      </m:sub>
                    </m:sSub>
                    <m:r>
                      <a:rPr lang="en-US" altLang="zh-CN" b="0" i="1" smtClean="0">
                        <a:latin typeface="Cambria Math" panose="02040503050406030204" pitchFamily="18" charset="0"/>
                        <a:ea typeface="+mj-ea"/>
                      </a:rPr>
                      <m:t>,</m:t>
                    </m:r>
                    <m:sSub>
                      <m:sSubPr>
                        <m:ctrlPr>
                          <a:rPr lang="en-US" altLang="zh-CN" b="0" i="1" smtClean="0">
                            <a:latin typeface="Cambria Math" panose="02040503050406030204" pitchFamily="18" charset="0"/>
                            <a:ea typeface="+mj-ea"/>
                          </a:rPr>
                        </m:ctrlPr>
                      </m:sSubPr>
                      <m:e>
                        <m:r>
                          <a:rPr lang="en-US" altLang="zh-CN" b="0" i="1" smtClean="0">
                            <a:latin typeface="Cambria Math" panose="02040503050406030204" pitchFamily="18" charset="0"/>
                            <a:ea typeface="+mj-ea"/>
                          </a:rPr>
                          <m:t>𝑡</m:t>
                        </m:r>
                      </m:e>
                      <m:sub>
                        <m:r>
                          <a:rPr lang="en-US" altLang="zh-CN" b="0" i="1" smtClean="0">
                            <a:latin typeface="Cambria Math" panose="02040503050406030204" pitchFamily="18" charset="0"/>
                            <a:ea typeface="+mj-ea"/>
                          </a:rPr>
                          <m:t>𝑖</m:t>
                        </m:r>
                        <m:r>
                          <a:rPr lang="en-US" altLang="zh-CN" b="0" i="1" smtClean="0">
                            <a:latin typeface="Cambria Math" panose="02040503050406030204" pitchFamily="18" charset="0"/>
                            <a:ea typeface="+mj-ea"/>
                          </a:rPr>
                          <m:t>+1</m:t>
                        </m:r>
                      </m:sub>
                    </m:sSub>
                    <m:r>
                      <a:rPr lang="en-US" altLang="zh-CN" b="0" i="1" smtClean="0">
                        <a:latin typeface="Cambria Math" panose="02040503050406030204" pitchFamily="18" charset="0"/>
                        <a:ea typeface="+mj-ea"/>
                      </a:rPr>
                      <m:t>,…,</m:t>
                    </m:r>
                    <m:sSub>
                      <m:sSubPr>
                        <m:ctrlPr>
                          <a:rPr lang="en-US" altLang="zh-CN" b="0" i="1" smtClean="0">
                            <a:latin typeface="Cambria Math" panose="02040503050406030204" pitchFamily="18" charset="0"/>
                            <a:ea typeface="+mj-ea"/>
                          </a:rPr>
                        </m:ctrlPr>
                      </m:sSubPr>
                      <m:e>
                        <m:r>
                          <a:rPr lang="en-US" altLang="zh-CN" b="0" i="1" smtClean="0">
                            <a:latin typeface="Cambria Math" panose="02040503050406030204" pitchFamily="18" charset="0"/>
                            <a:ea typeface="+mj-ea"/>
                          </a:rPr>
                          <m:t>𝑡</m:t>
                        </m:r>
                      </m:e>
                      <m:sub>
                        <m:r>
                          <a:rPr lang="en-US" altLang="zh-CN" b="0" i="1" smtClean="0">
                            <a:latin typeface="Cambria Math" panose="02040503050406030204" pitchFamily="18" charset="0"/>
                            <a:ea typeface="+mj-ea"/>
                          </a:rPr>
                          <m:t>𝑁</m:t>
                        </m:r>
                      </m:sub>
                    </m:sSub>
                    <m:r>
                      <a:rPr lang="en-US" altLang="zh-CN" b="0" i="1" smtClean="0">
                        <a:latin typeface="Cambria Math" panose="02040503050406030204" pitchFamily="18" charset="0"/>
                        <a:ea typeface="+mj-ea"/>
                      </a:rPr>
                      <m:t>}</m:t>
                    </m:r>
                    <m:r>
                      <a:rPr lang="zh-CN" altLang="en-US" i="1">
                        <a:latin typeface="Cambria Math" panose="02040503050406030204" pitchFamily="18" charset="0"/>
                        <a:ea typeface="+mj-ea"/>
                      </a:rPr>
                      <m:t>中</m:t>
                    </m:r>
                  </m:oMath>
                </a14:m>
                <a:r>
                  <a:rPr lang="zh-CN" altLang="en-US" dirty="0">
                    <a:latin typeface="楷体" panose="02010609060101010101" pitchFamily="49" charset="-122"/>
                    <a:ea typeface="楷体" panose="02010609060101010101" pitchFamily="49" charset="-122"/>
                  </a:rPr>
                  <a:t>的目标词</a:t>
                </a:r>
                <a14:m>
                  <m:oMath xmlns:m="http://schemas.openxmlformats.org/officeDocument/2006/math">
                    <m:sSub>
                      <m:sSubPr>
                        <m:ctrlPr>
                          <a:rPr lang="en-US" altLang="zh-CN" b="0" i="1" smtClean="0">
                            <a:latin typeface="Cambria Math" panose="02040503050406030204" pitchFamily="18" charset="0"/>
                            <a:ea typeface="+mj-ea"/>
                          </a:rPr>
                        </m:ctrlPr>
                      </m:sSubPr>
                      <m:e>
                        <m:r>
                          <a:rPr lang="en-US" altLang="zh-CN" b="0" i="1" smtClean="0">
                            <a:latin typeface="Cambria Math" panose="02040503050406030204" pitchFamily="18" charset="0"/>
                            <a:ea typeface="+mj-ea"/>
                          </a:rPr>
                          <m:t>𝑡</m:t>
                        </m:r>
                      </m:e>
                      <m:sub>
                        <m:r>
                          <a:rPr lang="en-US" altLang="zh-CN" b="0" i="1" smtClean="0">
                            <a:latin typeface="Cambria Math" panose="02040503050406030204" pitchFamily="18" charset="0"/>
                            <a:ea typeface="+mj-ea"/>
                          </a:rPr>
                          <m:t>𝑖</m:t>
                        </m:r>
                      </m:sub>
                    </m:sSub>
                  </m:oMath>
                </a14:m>
                <a:endParaRPr lang="en-US" altLang="zh-CN" dirty="0">
                  <a:latin typeface="楷体" panose="02010609060101010101" pitchFamily="49" charset="-122"/>
                  <a:ea typeface="楷体" panose="02010609060101010101" pitchFamily="49" charset="-122"/>
                </a:endParaRPr>
              </a:p>
              <a:p>
                <a:pPr marL="914400" lvl="1" indent="-457200">
                  <a:lnSpc>
                    <a:spcPct val="150000"/>
                  </a:lnSpc>
                  <a:buFont typeface="+mj-lt"/>
                  <a:buAutoNum type="arabicPeriod"/>
                </a:pPr>
                <a:r>
                  <a:rPr lang="zh-CN" altLang="en-US" dirty="0">
                    <a:latin typeface="楷体" panose="02010609060101010101" pitchFamily="49" charset="-122"/>
                    <a:ea typeface="楷体" panose="02010609060101010101" pitchFamily="49" charset="-122"/>
                  </a:rPr>
                  <a:t>将</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𝑖</m:t>
                        </m:r>
                      </m:sub>
                    </m:sSub>
                  </m:oMath>
                </a14:m>
                <a:r>
                  <a:rPr lang="zh-CN" altLang="en-US" b="0" i="0" dirty="0">
                    <a:latin typeface="楷体" panose="02010609060101010101" pitchFamily="49" charset="-122"/>
                    <a:ea typeface="楷体" panose="02010609060101010101" pitchFamily="49" charset="-122"/>
                  </a:rPr>
                  <a:t>替换为</a:t>
                </a:r>
                <a14:m>
                  <m:oMath xmlns:m="http://schemas.openxmlformats.org/officeDocument/2006/math">
                    <m:r>
                      <a:rPr lang="en-US" altLang="zh-CN" i="1" dirty="0" smtClean="0">
                        <a:latin typeface="Cambria Math" panose="02040503050406030204" pitchFamily="18" charset="0"/>
                        <a:ea typeface="+mj-ea"/>
                      </a:rPr>
                      <m:t>[</m:t>
                    </m:r>
                    <m:r>
                      <a:rPr lang="en-US" altLang="zh-CN" i="1" dirty="0" smtClean="0">
                        <a:latin typeface="Cambria Math" panose="02040503050406030204" pitchFamily="18" charset="0"/>
                        <a:ea typeface="+mj-ea"/>
                      </a:rPr>
                      <m:t>𝑀𝐴𝑆𝐾</m:t>
                    </m:r>
                    <m:r>
                      <a:rPr lang="en-US" altLang="zh-CN" i="1" dirty="0" smtClean="0">
                        <a:latin typeface="Cambria Math" panose="02040503050406030204" pitchFamily="18" charset="0"/>
                        <a:ea typeface="+mj-ea"/>
                      </a:rPr>
                      <m:t>]</m:t>
                    </m:r>
                    <m:r>
                      <a:rPr lang="zh-CN" altLang="en-US" i="1" dirty="0">
                        <a:latin typeface="Cambria Math" panose="02040503050406030204" pitchFamily="18" charset="0"/>
                        <a:ea typeface="+mj-ea"/>
                      </a:rPr>
                      <m:t>，</m:t>
                    </m:r>
                  </m:oMath>
                </a14:m>
                <a:r>
                  <a:rPr lang="zh-CN" altLang="en-US" dirty="0">
                    <a:latin typeface="楷体" panose="02010609060101010101" pitchFamily="49" charset="-122"/>
                    <a:ea typeface="楷体" panose="02010609060101010101" pitchFamily="49" charset="-122"/>
                  </a:rPr>
                  <a:t>得到</a:t>
                </a:r>
                <a14:m>
                  <m:oMath xmlns:m="http://schemas.openxmlformats.org/officeDocument/2006/math">
                    <m:sSub>
                      <m:sSubPr>
                        <m:ctrlPr>
                          <a:rPr lang="en-US" altLang="zh-CN" b="0" i="1" smtClean="0">
                            <a:latin typeface="Cambria Math" panose="02040503050406030204" pitchFamily="18" charset="0"/>
                          </a:rPr>
                        </m:ctrlPr>
                      </m:sSubPr>
                      <m:e>
                        <m:r>
                          <a:rPr lang="en-US" altLang="zh-CN" i="1">
                            <a:latin typeface="Cambria Math" panose="02040503050406030204" pitchFamily="18" charset="0"/>
                          </a:rPr>
                          <m:t>𝑆</m:t>
                        </m:r>
                      </m:e>
                      <m:sub>
                        <m:r>
                          <a:rPr lang="en-US" altLang="zh-CN" b="0" i="1" smtClean="0">
                            <a:latin typeface="Cambria Math" panose="02040503050406030204" pitchFamily="18" charset="0"/>
                          </a:rPr>
                          <m:t>\</m:t>
                        </m:r>
                        <m:r>
                          <m:rPr>
                            <m:sty m:val="p"/>
                          </m:rPr>
                          <a:rPr lang="en-US" altLang="zh-CN" b="0" i="1" smtClean="0">
                            <a:latin typeface="Cambria Math" panose="02040503050406030204" pitchFamily="18" charset="0"/>
                          </a:rPr>
                          <m:t>i</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𝑖</m:t>
                        </m:r>
                        <m:r>
                          <a:rPr lang="en-US" altLang="zh-CN" i="1">
                            <a:latin typeface="Cambria Math" panose="02040503050406030204" pitchFamily="18" charset="0"/>
                          </a:rPr>
                          <m:t>−1</m:t>
                        </m:r>
                      </m:sub>
                    </m:sSub>
                    <m:r>
                      <a:rPr lang="en-US" altLang="zh-CN" i="1">
                        <a:latin typeface="Cambria Math" panose="02040503050406030204" pitchFamily="18" charset="0"/>
                      </a:rPr>
                      <m:t>,</m:t>
                    </m:r>
                    <m:r>
                      <a:rPr lang="en-US" altLang="zh-CN" b="0" i="1" smtClean="0">
                        <a:latin typeface="Cambria Math" panose="02040503050406030204" pitchFamily="18" charset="0"/>
                      </a:rPr>
                      <m:t>[</m:t>
                    </m:r>
                    <m:r>
                      <a:rPr lang="en-US" altLang="zh-CN" b="0" i="1" smtClean="0">
                        <a:latin typeface="Cambria Math" panose="02040503050406030204" pitchFamily="18" charset="0"/>
                      </a:rPr>
                      <m:t>𝑀𝐴𝑆𝐾</m:t>
                    </m:r>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𝑖</m:t>
                        </m:r>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𝑁</m:t>
                        </m:r>
                      </m:sub>
                    </m:sSub>
                    <m:r>
                      <a:rPr lang="en-US" altLang="zh-CN" i="1">
                        <a:latin typeface="Cambria Math" panose="02040503050406030204" pitchFamily="18" charset="0"/>
                      </a:rPr>
                      <m:t>}</m:t>
                    </m:r>
                  </m:oMath>
                </a14:m>
                <a:endParaRPr lang="en-US" altLang="zh-CN" dirty="0">
                  <a:latin typeface="楷体" panose="02010609060101010101" pitchFamily="49" charset="-122"/>
                  <a:ea typeface="楷体" panose="02010609060101010101" pitchFamily="49" charset="-122"/>
                </a:endParaRPr>
              </a:p>
              <a:p>
                <a:pPr marL="914400" lvl="1" indent="-457200">
                  <a:lnSpc>
                    <a:spcPct val="150000"/>
                  </a:lnSpc>
                  <a:buFont typeface="+mj-lt"/>
                  <a:buAutoNum type="arabicPeriod"/>
                </a:pPr>
                <a:r>
                  <a:rPr lang="zh-CN" altLang="en-US" dirty="0">
                    <a:latin typeface="楷体" panose="02010609060101010101" pitchFamily="49" charset="-122"/>
                    <a:ea typeface="楷体" panose="02010609060101010101" pitchFamily="49" charset="-122"/>
                  </a:rPr>
                  <a:t>将</a:t>
                </a:r>
                <a14:m>
                  <m:oMath xmlns:m="http://schemas.openxmlformats.org/officeDocument/2006/math">
                    <m:r>
                      <a:rPr lang="en-US" altLang="zh-CN" i="1" dirty="0" smtClean="0">
                        <a:latin typeface="Cambria Math" panose="02040503050406030204" pitchFamily="18" charset="0"/>
                        <a:ea typeface="+mj-ea"/>
                      </a:rPr>
                      <m:t>𝑆</m:t>
                    </m:r>
                  </m:oMath>
                </a14:m>
                <a:r>
                  <a:rPr lang="zh-CN" altLang="en-US" dirty="0">
                    <a:latin typeface="楷体" panose="02010609060101010101" pitchFamily="49" charset="-122"/>
                    <a:ea typeface="楷体" panose="02010609060101010101" pitchFamily="49" charset="-122"/>
                  </a:rPr>
                  <a:t>和</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𝑆</m:t>
                        </m:r>
                      </m:e>
                      <m:sub>
                        <m:r>
                          <a:rPr lang="en-US" altLang="zh-CN" i="1">
                            <a:latin typeface="Cambria Math" panose="02040503050406030204" pitchFamily="18" charset="0"/>
                          </a:rPr>
                          <m:t>\</m:t>
                        </m:r>
                        <m:r>
                          <m:rPr>
                            <m:sty m:val="p"/>
                          </m:rPr>
                          <a:rPr lang="en-US" altLang="zh-CN" i="1">
                            <a:latin typeface="Cambria Math" panose="02040503050406030204" pitchFamily="18" charset="0"/>
                          </a:rPr>
                          <m:t>i</m:t>
                        </m:r>
                      </m:sub>
                    </m:sSub>
                    <m:r>
                      <a:rPr lang="en-US" altLang="zh-CN" b="0" i="1" smtClean="0">
                        <a:latin typeface="Cambria Math" panose="02040503050406030204" pitchFamily="18" charset="0"/>
                      </a:rPr>
                      <m:t> </m:t>
                    </m:r>
                  </m:oMath>
                </a14:m>
                <a:r>
                  <a:rPr lang="zh-CN" altLang="en-US" b="1" i="0" dirty="0">
                    <a:solidFill>
                      <a:srgbClr val="1C4885"/>
                    </a:solidFill>
                    <a:latin typeface="楷体" panose="02010609060101010101" pitchFamily="49" charset="-122"/>
                    <a:ea typeface="楷体" panose="02010609060101010101" pitchFamily="49" charset="-122"/>
                  </a:rPr>
                  <a:t>拼接</a:t>
                </a:r>
                <a:r>
                  <a:rPr lang="zh-CN" altLang="en-US" dirty="0">
                    <a:latin typeface="楷体" panose="02010609060101010101" pitchFamily="49" charset="-122"/>
                    <a:ea typeface="楷体" panose="02010609060101010101" pitchFamily="49" charset="-122"/>
                  </a:rPr>
                  <a:t>起来，得到</a:t>
                </a:r>
                <a14:m>
                  <m:oMath xmlns:m="http://schemas.openxmlformats.org/officeDocument/2006/math">
                    <m:sSub>
                      <m:sSubPr>
                        <m:ctrlPr>
                          <a:rPr lang="en-US" altLang="zh-CN" b="0" i="1" smtClean="0">
                            <a:latin typeface="Cambria Math" panose="02040503050406030204" pitchFamily="18" charset="0"/>
                            <a:ea typeface="+mj-ea"/>
                          </a:rPr>
                        </m:ctrlPr>
                      </m:sSubPr>
                      <m:e>
                        <m:r>
                          <a:rPr lang="en-US" altLang="zh-CN" b="0" i="1" smtClean="0">
                            <a:latin typeface="Cambria Math" panose="02040503050406030204" pitchFamily="18" charset="0"/>
                            <a:ea typeface="+mj-ea"/>
                          </a:rPr>
                          <m:t>𝐼</m:t>
                        </m:r>
                      </m:e>
                      <m:sub>
                        <m:r>
                          <a:rPr lang="en-US" altLang="zh-CN" b="0" i="1" smtClean="0">
                            <a:latin typeface="Cambria Math" panose="02040503050406030204" pitchFamily="18" charset="0"/>
                            <a:ea typeface="+mj-ea"/>
                          </a:rPr>
                          <m:t>𝑖</m:t>
                        </m:r>
                      </m:sub>
                    </m:sSub>
                  </m:oMath>
                </a14:m>
                <a:endParaRPr lang="en-US" altLang="zh-CN" dirty="0">
                  <a:latin typeface="楷体" panose="02010609060101010101" pitchFamily="49" charset="-122"/>
                  <a:ea typeface="楷体" panose="02010609060101010101" pitchFamily="49" charset="-122"/>
                </a:endParaRPr>
              </a:p>
              <a:p>
                <a:pPr marL="914400" lvl="1" indent="-457200">
                  <a:lnSpc>
                    <a:spcPct val="150000"/>
                  </a:lnSpc>
                  <a:buFont typeface="+mj-lt"/>
                  <a:buAutoNum type="arabicPeriod"/>
                </a:pPr>
                <a:r>
                  <a:rPr lang="zh-CN" altLang="en-US" dirty="0">
                    <a:latin typeface="楷体" panose="02010609060101010101" pitchFamily="49" charset="-122"/>
                    <a:ea typeface="楷体" panose="02010609060101010101" pitchFamily="49" charset="-122"/>
                  </a:rPr>
                  <a:t>将</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𝐼</m:t>
                        </m:r>
                      </m:e>
                      <m:sub>
                        <m:r>
                          <a:rPr lang="en-US" altLang="zh-CN" i="1">
                            <a:latin typeface="Cambria Math" panose="02040503050406030204" pitchFamily="18" charset="0"/>
                          </a:rPr>
                          <m:t>𝑖</m:t>
                        </m:r>
                      </m:sub>
                    </m:sSub>
                  </m:oMath>
                </a14:m>
                <a:r>
                  <a:rPr lang="zh-CN" altLang="en-US" dirty="0">
                    <a:latin typeface="楷体" panose="02010609060101010101" pitchFamily="49" charset="-122"/>
                    <a:ea typeface="楷体" panose="02010609060101010101" pitchFamily="49" charset="-122"/>
                  </a:rPr>
                  <a:t>输入到</a:t>
                </a:r>
                <a:r>
                  <a:rPr lang="en-US" altLang="zh-CN" dirty="0">
                    <a:latin typeface="楷体" panose="02010609060101010101" pitchFamily="49" charset="-122"/>
                    <a:ea typeface="楷体" panose="02010609060101010101" pitchFamily="49" charset="-122"/>
                  </a:rPr>
                  <a:t>BERT</a:t>
                </a:r>
                <a:r>
                  <a:rPr lang="zh-CN" altLang="en-US" dirty="0">
                    <a:latin typeface="楷体" panose="02010609060101010101" pitchFamily="49" charset="-122"/>
                    <a:ea typeface="楷体" panose="02010609060101010101" pitchFamily="49" charset="-122"/>
                  </a:rPr>
                  <a:t>模型，预测</a:t>
                </a:r>
                <a14:m>
                  <m:oMath xmlns:m="http://schemas.openxmlformats.org/officeDocument/2006/math">
                    <m:r>
                      <a:rPr lang="en-US" altLang="zh-CN" i="1" dirty="0">
                        <a:latin typeface="Cambria Math" panose="02040503050406030204" pitchFamily="18" charset="0"/>
                      </a:rPr>
                      <m:t>[</m:t>
                    </m:r>
                    <m:r>
                      <a:rPr lang="en-US" altLang="zh-CN" i="1" dirty="0">
                        <a:latin typeface="Cambria Math" panose="02040503050406030204" pitchFamily="18" charset="0"/>
                      </a:rPr>
                      <m:t>𝑀𝐴𝑆𝐾</m:t>
                    </m:r>
                    <m:r>
                      <a:rPr lang="en-US" altLang="zh-CN" i="1" dirty="0">
                        <a:latin typeface="Cambria Math" panose="02040503050406030204" pitchFamily="18" charset="0"/>
                      </a:rPr>
                      <m:t>]</m:t>
                    </m:r>
                  </m:oMath>
                </a14:m>
                <a:r>
                  <a:rPr lang="zh-CN" altLang="en-US" dirty="0">
                    <a:latin typeface="楷体" panose="02010609060101010101" pitchFamily="49" charset="-122"/>
                    <a:ea typeface="楷体" panose="02010609060101010101" pitchFamily="49" charset="-122"/>
                  </a:rPr>
                  <a:t>对应的分布</a:t>
                </a:r>
                <a:endParaRPr lang="en-US" altLang="zh-CN" dirty="0">
                  <a:latin typeface="楷体" panose="02010609060101010101" pitchFamily="49" charset="-122"/>
                  <a:ea typeface="楷体" panose="02010609060101010101" pitchFamily="49" charset="-122"/>
                </a:endParaRPr>
              </a:p>
              <a:p>
                <a:pPr marL="914400" lvl="1" indent="-457200">
                  <a:lnSpc>
                    <a:spcPct val="150000"/>
                  </a:lnSpc>
                  <a:buFont typeface="+mj-lt"/>
                  <a:buAutoNum type="arabicPeriod"/>
                </a:pPr>
                <a:r>
                  <a:rPr lang="zh-CN" altLang="en-US" dirty="0">
                    <a:latin typeface="楷体" panose="02010609060101010101" pitchFamily="49" charset="-122"/>
                    <a:ea typeface="楷体" panose="02010609060101010101" pitchFamily="49" charset="-122"/>
                  </a:rPr>
                  <a:t>去除</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𝑖</m:t>
                        </m:r>
                      </m:sub>
                    </m:sSub>
                  </m:oMath>
                </a14:m>
                <a:r>
                  <a:rPr lang="zh-CN" altLang="en-US" dirty="0">
                    <a:latin typeface="楷体" panose="02010609060101010101" pitchFamily="49" charset="-122"/>
                    <a:ea typeface="楷体" panose="02010609060101010101" pitchFamily="49" charset="-122"/>
                  </a:rPr>
                  <a:t>的形态学变形后，选取</a:t>
                </a:r>
                <a14:m>
                  <m:oMath xmlns:m="http://schemas.openxmlformats.org/officeDocument/2006/math">
                    <m:r>
                      <a:rPr lang="en-US" altLang="zh-CN" i="1" dirty="0" smtClean="0">
                        <a:latin typeface="Cambria Math" panose="02040503050406030204" pitchFamily="18" charset="0"/>
                        <a:ea typeface="+mj-ea"/>
                      </a:rPr>
                      <m:t>𝑡𝑜𝑝</m:t>
                    </m:r>
                    <m:r>
                      <a:rPr lang="en-US" altLang="zh-CN" i="1" dirty="0" smtClean="0">
                        <a:latin typeface="Cambria Math" panose="02040503050406030204" pitchFamily="18" charset="0"/>
                        <a:ea typeface="+mj-ea"/>
                      </a:rPr>
                      <m:t> </m:t>
                    </m:r>
                    <m:r>
                      <a:rPr lang="en-US" altLang="zh-CN" i="1" dirty="0" smtClean="0">
                        <a:latin typeface="Cambria Math" panose="02040503050406030204" pitchFamily="18" charset="0"/>
                        <a:ea typeface="+mj-ea"/>
                      </a:rPr>
                      <m:t>𝐾</m:t>
                    </m:r>
                  </m:oMath>
                </a14:m>
                <a:r>
                  <a:rPr lang="zh-CN" altLang="en-US" dirty="0">
                    <a:latin typeface="楷体" panose="02010609060101010101" pitchFamily="49" charset="-122"/>
                    <a:ea typeface="楷体" panose="02010609060101010101" pitchFamily="49" charset="-122"/>
                  </a:rPr>
                  <a:t>词条，得到初始候选词集</a:t>
                </a:r>
                <a14:m>
                  <m:oMath xmlns:m="http://schemas.openxmlformats.org/officeDocument/2006/math">
                    <m:r>
                      <a:rPr lang="en-US" altLang="zh-CN" b="0" i="1" smtClean="0">
                        <a:latin typeface="Cambria Math" panose="02040503050406030204" pitchFamily="18" charset="0"/>
                        <a:ea typeface="+mj-ea"/>
                      </a:rPr>
                      <m:t>𝑊</m:t>
                    </m:r>
                    <m:r>
                      <a:rPr lang="en-US" altLang="zh-CN" b="0" i="1" smtClean="0">
                        <a:latin typeface="Cambria Math" panose="02040503050406030204" pitchFamily="18" charset="0"/>
                        <a:ea typeface="+mj-ea"/>
                      </a:rPr>
                      <m:t>={</m:t>
                    </m:r>
                    <m:sSub>
                      <m:sSubPr>
                        <m:ctrlPr>
                          <a:rPr lang="en-US" altLang="zh-CN" b="0" i="1" smtClean="0">
                            <a:latin typeface="Cambria Math" panose="02040503050406030204" pitchFamily="18" charset="0"/>
                            <a:ea typeface="+mj-ea"/>
                          </a:rPr>
                        </m:ctrlPr>
                      </m:sSubPr>
                      <m:e>
                        <m:r>
                          <a:rPr lang="en-US" altLang="zh-CN" b="0" i="1" smtClean="0">
                            <a:latin typeface="Cambria Math" panose="02040503050406030204" pitchFamily="18" charset="0"/>
                            <a:ea typeface="+mj-ea"/>
                          </a:rPr>
                          <m:t>𝑤</m:t>
                        </m:r>
                      </m:e>
                      <m:sub>
                        <m:r>
                          <a:rPr lang="en-US" altLang="zh-CN" b="0" i="1" smtClean="0">
                            <a:latin typeface="Cambria Math" panose="02040503050406030204" pitchFamily="18" charset="0"/>
                            <a:ea typeface="+mj-ea"/>
                          </a:rPr>
                          <m:t>1</m:t>
                        </m:r>
                      </m:sub>
                    </m:sSub>
                    <m:r>
                      <a:rPr lang="en-US" altLang="zh-CN" b="0" i="1" smtClean="0">
                        <a:latin typeface="Cambria Math" panose="02040503050406030204" pitchFamily="18" charset="0"/>
                        <a:ea typeface="+mj-ea"/>
                      </a:rPr>
                      <m:t>,</m:t>
                    </m:r>
                    <m:sSub>
                      <m:sSubPr>
                        <m:ctrlPr>
                          <a:rPr lang="en-US" altLang="zh-CN" b="0" i="1" smtClean="0">
                            <a:latin typeface="Cambria Math" panose="02040503050406030204" pitchFamily="18" charset="0"/>
                            <a:ea typeface="+mj-ea"/>
                          </a:rPr>
                        </m:ctrlPr>
                      </m:sSubPr>
                      <m:e>
                        <m:r>
                          <a:rPr lang="en-US" altLang="zh-CN" b="0" i="1" smtClean="0">
                            <a:latin typeface="Cambria Math" panose="02040503050406030204" pitchFamily="18" charset="0"/>
                            <a:ea typeface="+mj-ea"/>
                          </a:rPr>
                          <m:t>𝑤</m:t>
                        </m:r>
                      </m:e>
                      <m:sub>
                        <m:r>
                          <a:rPr lang="en-US" altLang="zh-CN" b="0" i="1" smtClean="0">
                            <a:latin typeface="Cambria Math" panose="02040503050406030204" pitchFamily="18" charset="0"/>
                            <a:ea typeface="+mj-ea"/>
                          </a:rPr>
                          <m:t>2</m:t>
                        </m:r>
                      </m:sub>
                    </m:sSub>
                    <m:r>
                      <a:rPr lang="en-US" altLang="zh-CN" b="0" i="1" smtClean="0">
                        <a:latin typeface="Cambria Math" panose="02040503050406030204" pitchFamily="18" charset="0"/>
                        <a:ea typeface="+mj-ea"/>
                      </a:rPr>
                      <m:t>,…,</m:t>
                    </m:r>
                    <m:sSub>
                      <m:sSubPr>
                        <m:ctrlPr>
                          <a:rPr lang="en-US" altLang="zh-CN" b="0" i="1" smtClean="0">
                            <a:latin typeface="Cambria Math" panose="02040503050406030204" pitchFamily="18" charset="0"/>
                            <a:ea typeface="+mj-ea"/>
                          </a:rPr>
                        </m:ctrlPr>
                      </m:sSubPr>
                      <m:e>
                        <m:r>
                          <a:rPr lang="en-US" altLang="zh-CN" b="0" i="1" smtClean="0">
                            <a:latin typeface="Cambria Math" panose="02040503050406030204" pitchFamily="18" charset="0"/>
                            <a:ea typeface="+mj-ea"/>
                          </a:rPr>
                          <m:t>𝑤</m:t>
                        </m:r>
                      </m:e>
                      <m:sub>
                        <m:r>
                          <a:rPr lang="en-US" altLang="zh-CN" b="0" i="1" smtClean="0">
                            <a:latin typeface="Cambria Math" panose="02040503050406030204" pitchFamily="18" charset="0"/>
                            <a:ea typeface="+mj-ea"/>
                          </a:rPr>
                          <m:t>𝐾</m:t>
                        </m:r>
                      </m:sub>
                    </m:sSub>
                    <m:r>
                      <a:rPr lang="en-US" altLang="zh-CN" b="0" i="1" smtClean="0">
                        <a:latin typeface="Cambria Math" panose="02040503050406030204" pitchFamily="18" charset="0"/>
                        <a:ea typeface="+mj-ea"/>
                      </a:rPr>
                      <m:t>}</m:t>
                    </m:r>
                  </m:oMath>
                </a14:m>
                <a:endParaRPr lang="en-US" altLang="zh-CN" dirty="0">
                  <a:latin typeface="楷体" panose="02010609060101010101" pitchFamily="49" charset="-122"/>
                  <a:ea typeface="楷体" panose="02010609060101010101" pitchFamily="49" charset="-122"/>
                </a:endParaRPr>
              </a:p>
            </p:txBody>
          </p:sp>
        </mc:Choice>
        <mc:Fallback xmlns="">
          <p:sp>
            <p:nvSpPr>
              <p:cNvPr id="11" name="矩形 10">
                <a:extLst>
                  <a:ext uri="{FF2B5EF4-FFF2-40B4-BE49-F238E27FC236}">
                    <a16:creationId xmlns:a16="http://schemas.microsoft.com/office/drawing/2014/main" id="{D194B3AE-4007-4138-906E-C87E05E91578}"/>
                  </a:ext>
                </a:extLst>
              </p:cNvPr>
              <p:cNvSpPr>
                <a:spLocks noRot="1" noChangeAspect="1" noMove="1" noResize="1" noEditPoints="1" noAdjustHandles="1" noChangeArrowheads="1" noChangeShapeType="1" noTextEdit="1"/>
              </p:cNvSpPr>
              <p:nvPr/>
            </p:nvSpPr>
            <p:spPr>
              <a:xfrm>
                <a:off x="959552" y="3546867"/>
                <a:ext cx="9159110" cy="2189958"/>
              </a:xfrm>
              <a:prstGeom prst="rect">
                <a:avLst/>
              </a:prstGeom>
              <a:blipFill>
                <a:blip r:embed="rId3"/>
                <a:stretch>
                  <a:fillRect l="-399" b="-3064"/>
                </a:stretch>
              </a:blipFill>
            </p:spPr>
            <p:txBody>
              <a:bodyPr/>
              <a:lstStyle/>
              <a:p>
                <a:r>
                  <a:rPr lang="zh-CN" altLang="en-US">
                    <a:noFill/>
                  </a:rPr>
                  <a:t> </a:t>
                </a:r>
              </a:p>
            </p:txBody>
          </p:sp>
        </mc:Fallback>
      </mc:AlternateContent>
      <p:sp>
        <p:nvSpPr>
          <p:cNvPr id="12" name="矩形 11">
            <a:extLst>
              <a:ext uri="{FF2B5EF4-FFF2-40B4-BE49-F238E27FC236}">
                <a16:creationId xmlns:a16="http://schemas.microsoft.com/office/drawing/2014/main" id="{1BDCA89A-F502-4A52-84EA-3E29A2FFA518}"/>
              </a:ext>
            </a:extLst>
          </p:cNvPr>
          <p:cNvSpPr/>
          <p:nvPr/>
        </p:nvSpPr>
        <p:spPr>
          <a:xfrm>
            <a:off x="2506437" y="5689528"/>
            <a:ext cx="6809878" cy="968791"/>
          </a:xfrm>
          <a:prstGeom prst="rect">
            <a:avLst/>
          </a:prstGeom>
        </p:spPr>
        <p:txBody>
          <a:bodyPr wrap="none">
            <a:spAutoFit/>
          </a:bodyPr>
          <a:lstStyle/>
          <a:p>
            <a:pPr lvl="1">
              <a:lnSpc>
                <a:spcPct val="150000"/>
              </a:lnSpc>
            </a:pPr>
            <a:r>
              <a:rPr lang="zh-CN" altLang="en-US" sz="2000" dirty="0">
                <a:solidFill>
                  <a:srgbClr val="FF0000"/>
                </a:solidFill>
                <a:latin typeface="+mj-ea"/>
                <a:ea typeface="+mj-ea"/>
              </a:rPr>
              <a:t>该预测主要基于语义相似性（</a:t>
            </a:r>
            <a:r>
              <a:rPr lang="en-US" altLang="zh-CN" sz="2000" dirty="0">
                <a:solidFill>
                  <a:srgbClr val="FF0000"/>
                </a:solidFill>
                <a:latin typeface="+mj-ea"/>
                <a:ea typeface="+mj-ea"/>
              </a:rPr>
              <a:t>Semantic Similarity</a:t>
            </a:r>
            <a:r>
              <a:rPr lang="zh-CN" altLang="en-US" sz="2000" dirty="0">
                <a:solidFill>
                  <a:srgbClr val="FF0000"/>
                </a:solidFill>
                <a:latin typeface="+mj-ea"/>
                <a:ea typeface="+mj-ea"/>
              </a:rPr>
              <a:t>），</a:t>
            </a:r>
            <a:endParaRPr lang="en-US" altLang="zh-CN" sz="2000" dirty="0">
              <a:solidFill>
                <a:srgbClr val="FF0000"/>
              </a:solidFill>
              <a:latin typeface="+mj-ea"/>
              <a:ea typeface="+mj-ea"/>
            </a:endParaRPr>
          </a:p>
          <a:p>
            <a:pPr lvl="1">
              <a:lnSpc>
                <a:spcPct val="150000"/>
              </a:lnSpc>
            </a:pPr>
            <a:r>
              <a:rPr lang="zh-CN" altLang="en-US" sz="2000" dirty="0">
                <a:solidFill>
                  <a:srgbClr val="FF0000"/>
                </a:solidFill>
                <a:latin typeface="+mj-ea"/>
                <a:ea typeface="+mj-ea"/>
              </a:rPr>
              <a:t>需要进一步考虑语义关联性（</a:t>
            </a:r>
            <a:r>
              <a:rPr lang="en-US" altLang="zh-CN" sz="2000" dirty="0">
                <a:solidFill>
                  <a:srgbClr val="FF0000"/>
                </a:solidFill>
                <a:latin typeface="+mj-ea"/>
                <a:ea typeface="+mj-ea"/>
              </a:rPr>
              <a:t>Semantic Relatedness</a:t>
            </a:r>
            <a:r>
              <a:rPr lang="zh-CN" altLang="en-US" sz="2000" dirty="0">
                <a:solidFill>
                  <a:srgbClr val="FF0000"/>
                </a:solidFill>
                <a:latin typeface="+mj-ea"/>
                <a:ea typeface="+mj-ea"/>
              </a:rPr>
              <a:t>）。</a:t>
            </a:r>
          </a:p>
        </p:txBody>
      </p:sp>
      <p:pic>
        <p:nvPicPr>
          <p:cNvPr id="15" name="Picture 2" descr="查看源图像">
            <a:extLst>
              <a:ext uri="{FF2B5EF4-FFF2-40B4-BE49-F238E27FC236}">
                <a16:creationId xmlns:a16="http://schemas.microsoft.com/office/drawing/2014/main" id="{C70926E4-7DE9-4F4E-BC65-BCF7365FA6F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3750" r="90750"/>
                    </a14:imgEffect>
                  </a14:imgLayer>
                </a14:imgProps>
              </a:ext>
              <a:ext uri="{28A0092B-C50C-407E-A947-70E740481C1C}">
                <a14:useLocalDpi xmlns:a14="http://schemas.microsoft.com/office/drawing/2010/main" val="0"/>
              </a:ext>
            </a:extLst>
          </a:blip>
          <a:srcRect/>
          <a:stretch>
            <a:fillRect/>
          </a:stretch>
        </p:blipFill>
        <p:spPr bwMode="auto">
          <a:xfrm>
            <a:off x="9244294" y="3546867"/>
            <a:ext cx="1748736" cy="1311552"/>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16">
            <a:extLst>
              <a:ext uri="{FF2B5EF4-FFF2-40B4-BE49-F238E27FC236}">
                <a16:creationId xmlns:a16="http://schemas.microsoft.com/office/drawing/2014/main" id="{9846D0F7-9326-40F2-B20A-B0B1E4DCD954}"/>
              </a:ext>
            </a:extLst>
          </p:cNvPr>
          <p:cNvPicPr>
            <a:picLocks noChangeAspect="1"/>
          </p:cNvPicPr>
          <p:nvPr/>
        </p:nvPicPr>
        <p:blipFill>
          <a:blip r:embed="rId6"/>
          <a:stretch>
            <a:fillRect/>
          </a:stretch>
        </p:blipFill>
        <p:spPr>
          <a:xfrm>
            <a:off x="3263678" y="1190302"/>
            <a:ext cx="5786319" cy="2249401"/>
          </a:xfrm>
          <a:prstGeom prst="rect">
            <a:avLst/>
          </a:prstGeom>
        </p:spPr>
      </p:pic>
    </p:spTree>
    <p:extLst>
      <p:ext uri="{BB962C8B-B14F-4D97-AF65-F5344CB8AC3E}">
        <p14:creationId xmlns:p14="http://schemas.microsoft.com/office/powerpoint/2010/main" val="324622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鲁棒的文本生成模型水印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A39E361F-F4F7-4448-A0D6-05D8EE85095D}"/>
              </a:ext>
            </a:extLst>
          </p:cNvPr>
          <p:cNvCxnSpPr/>
          <p:nvPr/>
        </p:nvCxnSpPr>
        <p:spPr>
          <a:xfrm>
            <a:off x="796413" y="1190302"/>
            <a:ext cx="0" cy="632244"/>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6958E18C-3112-4472-AD16-2C0A488FA611}"/>
              </a:ext>
            </a:extLst>
          </p:cNvPr>
          <p:cNvSpPr txBox="1"/>
          <p:nvPr/>
        </p:nvSpPr>
        <p:spPr>
          <a:xfrm>
            <a:off x="796413" y="1244814"/>
            <a:ext cx="1710024" cy="523220"/>
          </a:xfrm>
          <a:prstGeom prst="rect">
            <a:avLst/>
          </a:prstGeom>
          <a:noFill/>
        </p:spPr>
        <p:txBody>
          <a:bodyPr wrap="square" rtlCol="0">
            <a:spAutoFit/>
          </a:bodyPr>
          <a:lstStyle/>
          <a:p>
            <a:pPr algn="ctr"/>
            <a:r>
              <a:rPr lang="zh-CN" altLang="en-US" sz="2800" dirty="0">
                <a:solidFill>
                  <a:schemeClr val="tx1">
                    <a:lumMod val="85000"/>
                    <a:lumOff val="15000"/>
                  </a:schemeClr>
                </a:solidFill>
                <a:latin typeface="FZZhengHeiS-DB-GB" panose="02000000000000000000" pitchFamily="2" charset="0"/>
                <a:ea typeface="FZZhengHeiS-DB-GB" panose="02000000000000000000" pitchFamily="2" charset="0"/>
              </a:rPr>
              <a:t>本方法</a:t>
            </a:r>
          </a:p>
        </p:txBody>
      </p:sp>
      <p:sp>
        <p:nvSpPr>
          <p:cNvPr id="13" name="矩形 12">
            <a:extLst>
              <a:ext uri="{FF2B5EF4-FFF2-40B4-BE49-F238E27FC236}">
                <a16:creationId xmlns:a16="http://schemas.microsoft.com/office/drawing/2014/main" id="{A38DEC22-3776-48B7-90FE-26E8A649F1DB}"/>
              </a:ext>
            </a:extLst>
          </p:cNvPr>
          <p:cNvSpPr/>
          <p:nvPr/>
        </p:nvSpPr>
        <p:spPr>
          <a:xfrm>
            <a:off x="796413" y="1986017"/>
            <a:ext cx="3570208" cy="581057"/>
          </a:xfrm>
          <a:prstGeom prst="rect">
            <a:avLst/>
          </a:prstGeom>
        </p:spPr>
        <p:txBody>
          <a:bodyPr wrap="none">
            <a:spAutoFit/>
          </a:bodyPr>
          <a:lstStyle/>
          <a:p>
            <a:pPr>
              <a:lnSpc>
                <a:spcPct val="150000"/>
              </a:lnSpc>
            </a:pPr>
            <a:r>
              <a:rPr lang="zh-CN" altLang="en-US" sz="2400" dirty="0">
                <a:solidFill>
                  <a:schemeClr val="accent1"/>
                </a:solidFill>
                <a:latin typeface="楷体" panose="02010609060101010101" pitchFamily="49" charset="-122"/>
                <a:ea typeface="楷体" panose="02010609060101010101" pitchFamily="49" charset="-122"/>
              </a:rPr>
              <a:t>上下文可感知</a:t>
            </a:r>
            <a:r>
              <a:rPr lang="zh-CN" altLang="en-US" sz="2400" dirty="0">
                <a:latin typeface="楷体" panose="02010609060101010101" pitchFamily="49" charset="-122"/>
                <a:ea typeface="楷体" panose="02010609060101010101" pitchFamily="49" charset="-122"/>
              </a:rPr>
              <a:t>的词汇替换</a:t>
            </a:r>
          </a:p>
        </p:txBody>
      </p:sp>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BFF0AB3B-0190-4C9C-B85D-85EAE7379D7D}"/>
                  </a:ext>
                </a:extLst>
              </p:cNvPr>
              <p:cNvSpPr/>
              <p:nvPr/>
            </p:nvSpPr>
            <p:spPr>
              <a:xfrm>
                <a:off x="796413" y="2746308"/>
                <a:ext cx="10377906" cy="3356303"/>
              </a:xfrm>
              <a:prstGeom prst="rect">
                <a:avLst/>
              </a:prstGeom>
            </p:spPr>
            <p:txBody>
              <a:bodyPr wrap="none">
                <a:spAutoFit/>
              </a:bodyPr>
              <a:lstStyle/>
              <a:p>
                <a:pPr marL="342900" indent="-342900">
                  <a:lnSpc>
                    <a:spcPct val="150000"/>
                  </a:lnSpc>
                  <a:buFont typeface="Wingdings" panose="05000000000000000000" pitchFamily="2" charset="2"/>
                  <a:buChar char="Ø"/>
                </a:pPr>
                <a:r>
                  <a:rPr lang="zh-CN" altLang="en-US" sz="2000" dirty="0">
                    <a:latin typeface="楷体" panose="02010609060101010101" pitchFamily="49" charset="-122"/>
                    <a:ea typeface="楷体" panose="02010609060101010101" pitchFamily="49" charset="-122"/>
                  </a:rPr>
                  <a:t>基于推理的候选词排序：</a:t>
                </a:r>
                <a:r>
                  <a:rPr lang="en-US" altLang="zh-CN" sz="2000" dirty="0">
                    <a:latin typeface="楷体" panose="02010609060101010101" pitchFamily="49" charset="-122"/>
                    <a:ea typeface="楷体" panose="02010609060101010101" pitchFamily="49" charset="-122"/>
                  </a:rPr>
                  <a:t>BERT</a:t>
                </a:r>
                <a:r>
                  <a:rPr lang="zh-CN" altLang="en-US" sz="2000" dirty="0">
                    <a:latin typeface="楷体" panose="02010609060101010101" pitchFamily="49" charset="-122"/>
                    <a:ea typeface="楷体" panose="02010609060101010101" pitchFamily="49" charset="-122"/>
                  </a:rPr>
                  <a:t>模型在自然语言推理任务上展现了强大的能力 </a:t>
                </a:r>
                <a:r>
                  <a:rPr lang="en-US" altLang="zh-CN" sz="2000" dirty="0">
                    <a:latin typeface="楷体" panose="02010609060101010101" pitchFamily="49" charset="-122"/>
                    <a:ea typeface="楷体" panose="02010609060101010101" pitchFamily="49" charset="-122"/>
                  </a:rPr>
                  <a:t>(</a:t>
                </a:r>
                <a:r>
                  <a:rPr lang="en-US" altLang="zh-CN" sz="2000" dirty="0" err="1">
                    <a:latin typeface="楷体" panose="02010609060101010101" pitchFamily="49" charset="-122"/>
                    <a:ea typeface="楷体" panose="02010609060101010101" pitchFamily="49" charset="-122"/>
                  </a:rPr>
                  <a:t>RoBERTa</a:t>
                </a:r>
                <a:r>
                  <a:rPr lang="en-US" altLang="zh-CN" sz="2000" dirty="0">
                    <a:latin typeface="楷体" panose="02010609060101010101" pitchFamily="49" charset="-122"/>
                    <a:ea typeface="楷体" panose="02010609060101010101" pitchFamily="49" charset="-122"/>
                  </a:rPr>
                  <a:t>)</a:t>
                </a:r>
              </a:p>
              <a:p>
                <a:pPr marL="914400" lvl="1" indent="-457200">
                  <a:lnSpc>
                    <a:spcPct val="150000"/>
                  </a:lnSpc>
                  <a:buFont typeface="+mj-lt"/>
                  <a:buAutoNum type="arabicPeriod"/>
                </a:pPr>
                <a:r>
                  <a:rPr lang="zh-CN" altLang="en-US" sz="2000" dirty="0">
                    <a:latin typeface="楷体" panose="02010609060101010101" pitchFamily="49" charset="-122"/>
                    <a:ea typeface="楷体" panose="02010609060101010101" pitchFamily="49" charset="-122"/>
                  </a:rPr>
                  <a:t>用候选词集</a:t>
                </a:r>
                <a14:m>
                  <m:oMath xmlns:m="http://schemas.openxmlformats.org/officeDocument/2006/math">
                    <m:r>
                      <a:rPr lang="en-US" altLang="zh-CN" sz="2000" i="1">
                        <a:latin typeface="Cambria Math" panose="02040503050406030204" pitchFamily="18" charset="0"/>
                      </a:rPr>
                      <m:t>𝑊</m:t>
                    </m:r>
                  </m:oMath>
                </a14:m>
                <a:r>
                  <a:rPr lang="zh-CN" altLang="en-US" sz="2000" dirty="0">
                    <a:latin typeface="楷体" panose="02010609060101010101" pitchFamily="49" charset="-122"/>
                    <a:ea typeface="楷体" panose="02010609060101010101" pitchFamily="49" charset="-122"/>
                  </a:rPr>
                  <a:t>中的每一个词</a:t>
                </a:r>
                <a14:m>
                  <m:oMath xmlns:m="http://schemas.openxmlformats.org/officeDocument/2006/math">
                    <m:r>
                      <a:rPr lang="en-US" altLang="zh-CN" sz="2000" b="0" i="1" smtClean="0">
                        <a:latin typeface="Cambria Math" panose="02040503050406030204" pitchFamily="18" charset="0"/>
                        <a:ea typeface="+mj-ea"/>
                      </a:rPr>
                      <m:t>𝑤</m:t>
                    </m:r>
                  </m:oMath>
                </a14:m>
                <a:r>
                  <a:rPr lang="zh-CN" altLang="en-US" sz="2000" dirty="0">
                    <a:latin typeface="楷体" panose="02010609060101010101" pitchFamily="49" charset="-122"/>
                    <a:ea typeface="楷体" panose="02010609060101010101" pitchFamily="49" charset="-122"/>
                  </a:rPr>
                  <a:t>替换</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𝑡</m:t>
                        </m:r>
                      </m:e>
                      <m:sub>
                        <m:r>
                          <a:rPr lang="en-US" altLang="zh-CN" sz="2000" i="1">
                            <a:latin typeface="Cambria Math" panose="02040503050406030204" pitchFamily="18" charset="0"/>
                          </a:rPr>
                          <m:t>𝑖</m:t>
                        </m:r>
                      </m:sub>
                    </m:sSub>
                  </m:oMath>
                </a14:m>
                <a:r>
                  <a:rPr lang="zh-CN" altLang="en-US" sz="2000" dirty="0">
                    <a:latin typeface="楷体" panose="02010609060101010101" pitchFamily="49" charset="-122"/>
                    <a:ea typeface="楷体" panose="02010609060101010101" pitchFamily="49" charset="-122"/>
                  </a:rPr>
                  <a:t>，得到</a:t>
                </a:r>
                <a14:m>
                  <m:oMath xmlns:m="http://schemas.openxmlformats.org/officeDocument/2006/math">
                    <m:acc>
                      <m:accPr>
                        <m:chr m:val="̂"/>
                        <m:ctrlPr>
                          <a:rPr lang="en-US" altLang="zh-CN" sz="2000" b="0" i="1" smtClean="0">
                            <a:latin typeface="Cambria Math" panose="02040503050406030204" pitchFamily="18" charset="0"/>
                          </a:rPr>
                        </m:ctrlPr>
                      </m:accPr>
                      <m:e>
                        <m:r>
                          <a:rPr lang="en-US" altLang="zh-CN" sz="2000" b="0" i="1" smtClean="0">
                            <a:latin typeface="Cambria Math" panose="02040503050406030204" pitchFamily="18" charset="0"/>
                          </a:rPr>
                          <m:t>𝑆</m:t>
                        </m:r>
                      </m:e>
                    </m:acc>
                    <m:r>
                      <a:rPr lang="en-US" altLang="zh-CN" sz="2000" i="1">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𝑡</m:t>
                        </m:r>
                      </m:e>
                      <m:sub>
                        <m:r>
                          <a:rPr lang="en-US" altLang="zh-CN" sz="2000" i="1">
                            <a:latin typeface="Cambria Math" panose="02040503050406030204" pitchFamily="18" charset="0"/>
                          </a:rPr>
                          <m:t>1</m:t>
                        </m:r>
                      </m:sub>
                    </m:sSub>
                    <m:r>
                      <a:rPr lang="en-US" altLang="zh-CN" sz="2000" i="1">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𝑡</m:t>
                        </m:r>
                      </m:e>
                      <m:sub>
                        <m:r>
                          <a:rPr lang="en-US" altLang="zh-CN" sz="2000" i="1">
                            <a:latin typeface="Cambria Math" panose="02040503050406030204" pitchFamily="18" charset="0"/>
                          </a:rPr>
                          <m:t>𝑖</m:t>
                        </m:r>
                        <m:r>
                          <a:rPr lang="en-US" altLang="zh-CN" sz="2000" i="1">
                            <a:latin typeface="Cambria Math" panose="02040503050406030204" pitchFamily="18" charset="0"/>
                          </a:rPr>
                          <m:t>−1</m:t>
                        </m:r>
                      </m:sub>
                    </m:sSub>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𝑤</m:t>
                    </m:r>
                    <m:r>
                      <a:rPr lang="en-US" altLang="zh-CN" sz="2000" i="1">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𝑡</m:t>
                        </m:r>
                      </m:e>
                      <m:sub>
                        <m:r>
                          <a:rPr lang="en-US" altLang="zh-CN" sz="2000" i="1">
                            <a:latin typeface="Cambria Math" panose="02040503050406030204" pitchFamily="18" charset="0"/>
                          </a:rPr>
                          <m:t>𝑖</m:t>
                        </m:r>
                        <m:r>
                          <a:rPr lang="en-US" altLang="zh-CN" sz="2000" i="1">
                            <a:latin typeface="Cambria Math" panose="02040503050406030204" pitchFamily="18" charset="0"/>
                          </a:rPr>
                          <m:t>+1</m:t>
                        </m:r>
                      </m:sub>
                    </m:sSub>
                    <m:r>
                      <a:rPr lang="en-US" altLang="zh-CN" sz="2000" i="1">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𝑡</m:t>
                        </m:r>
                      </m:e>
                      <m:sub>
                        <m:r>
                          <a:rPr lang="en-US" altLang="zh-CN" sz="2000" i="1">
                            <a:latin typeface="Cambria Math" panose="02040503050406030204" pitchFamily="18" charset="0"/>
                          </a:rPr>
                          <m:t>𝑁</m:t>
                        </m:r>
                      </m:sub>
                    </m:sSub>
                    <m:r>
                      <a:rPr lang="en-US" altLang="zh-CN" sz="2000" i="1">
                        <a:latin typeface="Cambria Math" panose="02040503050406030204" pitchFamily="18" charset="0"/>
                      </a:rPr>
                      <m:t>}</m:t>
                    </m:r>
                  </m:oMath>
                </a14:m>
                <a:endParaRPr lang="en-US" altLang="zh-CN" sz="2000" dirty="0">
                  <a:latin typeface="楷体" panose="02010609060101010101" pitchFamily="49" charset="-122"/>
                  <a:ea typeface="楷体" panose="02010609060101010101" pitchFamily="49" charset="-122"/>
                </a:endParaRPr>
              </a:p>
              <a:p>
                <a:pPr marL="914400" lvl="1" indent="-457200">
                  <a:lnSpc>
                    <a:spcPct val="150000"/>
                  </a:lnSpc>
                  <a:buFont typeface="+mj-lt"/>
                  <a:buAutoNum type="arabicPeriod"/>
                </a:pPr>
                <a:r>
                  <a:rPr lang="zh-CN" altLang="en-US" sz="2000" dirty="0">
                    <a:latin typeface="楷体" panose="02010609060101010101" pitchFamily="49" charset="-122"/>
                    <a:ea typeface="楷体" panose="02010609060101010101" pitchFamily="49" charset="-122"/>
                  </a:rPr>
                  <a:t>将</a:t>
                </a:r>
                <a14:m>
                  <m:oMath xmlns:m="http://schemas.openxmlformats.org/officeDocument/2006/math">
                    <m:acc>
                      <m:accPr>
                        <m:chr m:val="̂"/>
                        <m:ctrlPr>
                          <a:rPr lang="en-US" altLang="zh-CN" sz="2000" i="1">
                            <a:latin typeface="Cambria Math" panose="02040503050406030204" pitchFamily="18" charset="0"/>
                          </a:rPr>
                        </m:ctrlPr>
                      </m:accPr>
                      <m:e>
                        <m:r>
                          <a:rPr lang="en-US" altLang="zh-CN" sz="2000" i="1">
                            <a:latin typeface="Cambria Math" panose="02040503050406030204" pitchFamily="18" charset="0"/>
                          </a:rPr>
                          <m:t>𝑆</m:t>
                        </m:r>
                      </m:e>
                    </m:acc>
                  </m:oMath>
                </a14:m>
                <a:r>
                  <a:rPr lang="zh-CN" altLang="en-US" sz="2000" dirty="0">
                    <a:latin typeface="楷体" panose="02010609060101010101" pitchFamily="49" charset="-122"/>
                    <a:ea typeface="楷体" panose="02010609060101010101" pitchFamily="49" charset="-122"/>
                  </a:rPr>
                  <a:t>和</a:t>
                </a:r>
                <a14:m>
                  <m:oMath xmlns:m="http://schemas.openxmlformats.org/officeDocument/2006/math">
                    <m:r>
                      <a:rPr lang="en-US" altLang="zh-CN" sz="2000" i="1" dirty="0" smtClean="0">
                        <a:latin typeface="Cambria Math" panose="02040503050406030204" pitchFamily="18" charset="0"/>
                        <a:ea typeface="+mj-ea"/>
                      </a:rPr>
                      <m:t>𝑆</m:t>
                    </m:r>
                    <m:r>
                      <a:rPr lang="en-US" altLang="zh-CN" sz="2000" b="0" i="1" smtClean="0">
                        <a:latin typeface="Cambria Math" panose="02040503050406030204" pitchFamily="18" charset="0"/>
                      </a:rPr>
                      <m:t> </m:t>
                    </m:r>
                  </m:oMath>
                </a14:m>
                <a:r>
                  <a:rPr lang="zh-CN" altLang="en-US" sz="2000" b="1" i="0" dirty="0">
                    <a:solidFill>
                      <a:srgbClr val="1C4885"/>
                    </a:solidFill>
                    <a:latin typeface="楷体" panose="02010609060101010101" pitchFamily="49" charset="-122"/>
                    <a:ea typeface="楷体" panose="02010609060101010101" pitchFamily="49" charset="-122"/>
                  </a:rPr>
                  <a:t>拼接</a:t>
                </a:r>
                <a:r>
                  <a:rPr lang="zh-CN" altLang="en-US" sz="2000" dirty="0">
                    <a:latin typeface="楷体" panose="02010609060101010101" pitchFamily="49" charset="-122"/>
                    <a:ea typeface="楷体" panose="02010609060101010101" pitchFamily="49" charset="-122"/>
                  </a:rPr>
                  <a:t>起来，得到</a:t>
                </a:r>
                <a14:m>
                  <m:oMath xmlns:m="http://schemas.openxmlformats.org/officeDocument/2006/math">
                    <m:sSubSup>
                      <m:sSubSupPr>
                        <m:ctrlPr>
                          <a:rPr lang="en-US" altLang="zh-CN" sz="2000" b="0" i="1" smtClean="0">
                            <a:latin typeface="Cambria Math" panose="02040503050406030204" pitchFamily="18" charset="0"/>
                            <a:ea typeface="+mj-ea"/>
                          </a:rPr>
                        </m:ctrlPr>
                      </m:sSubSupPr>
                      <m:e>
                        <m:r>
                          <a:rPr lang="en-US" altLang="zh-CN" sz="2000" b="0" i="1" smtClean="0">
                            <a:latin typeface="Cambria Math" panose="02040503050406030204" pitchFamily="18" charset="0"/>
                            <a:ea typeface="+mj-ea"/>
                          </a:rPr>
                          <m:t>𝐼</m:t>
                        </m:r>
                      </m:e>
                      <m:sub>
                        <m:r>
                          <a:rPr lang="en-US" altLang="zh-CN" sz="2000" b="0" i="1" smtClean="0">
                            <a:latin typeface="Cambria Math" panose="02040503050406030204" pitchFamily="18" charset="0"/>
                            <a:ea typeface="+mj-ea"/>
                          </a:rPr>
                          <m:t>𝑖</m:t>
                        </m:r>
                      </m:sub>
                      <m:sup>
                        <m:r>
                          <a:rPr lang="en-US" altLang="zh-CN" sz="2000" b="0" i="1" smtClean="0">
                            <a:latin typeface="Cambria Math" panose="02040503050406030204" pitchFamily="18" charset="0"/>
                            <a:ea typeface="+mj-ea"/>
                          </a:rPr>
                          <m:t>′</m:t>
                        </m:r>
                      </m:sup>
                    </m:sSubSup>
                  </m:oMath>
                </a14:m>
                <a:endParaRPr lang="en-US" altLang="zh-CN" sz="2000" dirty="0">
                  <a:latin typeface="楷体" panose="02010609060101010101" pitchFamily="49" charset="-122"/>
                  <a:ea typeface="楷体" panose="02010609060101010101" pitchFamily="49" charset="-122"/>
                </a:endParaRPr>
              </a:p>
              <a:p>
                <a:pPr marL="914400" lvl="1" indent="-457200">
                  <a:lnSpc>
                    <a:spcPct val="150000"/>
                  </a:lnSpc>
                  <a:buFont typeface="+mj-lt"/>
                  <a:buAutoNum type="arabicPeriod"/>
                </a:pPr>
                <a:r>
                  <a:rPr lang="zh-CN" altLang="en-US" sz="2000" dirty="0">
                    <a:latin typeface="楷体" panose="02010609060101010101" pitchFamily="49" charset="-122"/>
                    <a:ea typeface="楷体" panose="02010609060101010101" pitchFamily="49" charset="-122"/>
                  </a:rPr>
                  <a:t>将</a:t>
                </a:r>
                <a14:m>
                  <m:oMath xmlns:m="http://schemas.openxmlformats.org/officeDocument/2006/math">
                    <m:sSubSup>
                      <m:sSubSupPr>
                        <m:ctrlPr>
                          <a:rPr lang="en-US" altLang="zh-CN" sz="2000" i="1">
                            <a:latin typeface="Cambria Math" panose="02040503050406030204" pitchFamily="18" charset="0"/>
                          </a:rPr>
                        </m:ctrlPr>
                      </m:sSubSupPr>
                      <m:e>
                        <m:r>
                          <a:rPr lang="en-US" altLang="zh-CN" sz="2000" i="1">
                            <a:latin typeface="Cambria Math" panose="02040503050406030204" pitchFamily="18" charset="0"/>
                          </a:rPr>
                          <m:t>𝐼</m:t>
                        </m:r>
                      </m:e>
                      <m:sub>
                        <m:r>
                          <a:rPr lang="en-US" altLang="zh-CN" sz="2000" i="1">
                            <a:latin typeface="Cambria Math" panose="02040503050406030204" pitchFamily="18" charset="0"/>
                          </a:rPr>
                          <m:t>𝑖</m:t>
                        </m:r>
                      </m:sub>
                      <m:sup>
                        <m:r>
                          <a:rPr lang="en-US" altLang="zh-CN" sz="2000" i="1">
                            <a:latin typeface="Cambria Math" panose="02040503050406030204" pitchFamily="18" charset="0"/>
                          </a:rPr>
                          <m:t>′</m:t>
                        </m:r>
                      </m:sup>
                    </m:sSubSup>
                  </m:oMath>
                </a14:m>
                <a:r>
                  <a:rPr lang="zh-CN" altLang="en-US" sz="2000" dirty="0">
                    <a:latin typeface="楷体" panose="02010609060101010101" pitchFamily="49" charset="-122"/>
                    <a:ea typeface="楷体" panose="02010609060101010101" pitchFamily="49" charset="-122"/>
                  </a:rPr>
                  <a:t>输入到在</a:t>
                </a:r>
                <a:r>
                  <a:rPr lang="en-US" altLang="zh-CN" sz="2000" dirty="0">
                    <a:latin typeface="楷体" panose="02010609060101010101" pitchFamily="49" charset="-122"/>
                    <a:ea typeface="楷体" panose="02010609060101010101" pitchFamily="49" charset="-122"/>
                  </a:rPr>
                  <a:t>MNLI</a:t>
                </a:r>
                <a:r>
                  <a:rPr lang="zh-CN" altLang="en-US" sz="2000" dirty="0">
                    <a:latin typeface="楷体" panose="02010609060101010101" pitchFamily="49" charset="-122"/>
                    <a:ea typeface="楷体" panose="02010609060101010101" pitchFamily="49" charset="-122"/>
                  </a:rPr>
                  <a:t>任务上微调后的</a:t>
                </a:r>
                <a:r>
                  <a:rPr lang="en-US" altLang="zh-CN" sz="2000" dirty="0" err="1">
                    <a:latin typeface="楷体" panose="02010609060101010101" pitchFamily="49" charset="-122"/>
                    <a:ea typeface="楷体" panose="02010609060101010101" pitchFamily="49" charset="-122"/>
                  </a:rPr>
                  <a:t>RoBERTa</a:t>
                </a:r>
                <a:r>
                  <a:rPr lang="zh-CN" altLang="en-US" sz="2000" dirty="0">
                    <a:latin typeface="楷体" panose="02010609060101010101" pitchFamily="49" charset="-122"/>
                    <a:ea typeface="楷体" panose="02010609060101010101" pitchFamily="49" charset="-122"/>
                  </a:rPr>
                  <a:t>模型，推理两个句子之间的</a:t>
                </a:r>
                <a:r>
                  <a:rPr lang="zh-CN" altLang="en-US" sz="2000" b="1" dirty="0">
                    <a:solidFill>
                      <a:srgbClr val="1C4885"/>
                    </a:solidFill>
                    <a:latin typeface="楷体" panose="02010609060101010101" pitchFamily="49" charset="-122"/>
                    <a:ea typeface="楷体" panose="02010609060101010101" pitchFamily="49" charset="-122"/>
                  </a:rPr>
                  <a:t>逻辑关系</a:t>
                </a:r>
                <a:endParaRPr lang="en-US" altLang="zh-CN" sz="2000" b="1" dirty="0">
                  <a:solidFill>
                    <a:srgbClr val="1C4885"/>
                  </a:solidFill>
                  <a:latin typeface="楷体" panose="02010609060101010101" pitchFamily="49" charset="-122"/>
                  <a:ea typeface="楷体" panose="02010609060101010101" pitchFamily="49" charset="-122"/>
                </a:endParaRPr>
              </a:p>
              <a:p>
                <a:pPr marL="914400" lvl="1" indent="-457200">
                  <a:lnSpc>
                    <a:spcPct val="150000"/>
                  </a:lnSpc>
                  <a:buFont typeface="+mj-lt"/>
                  <a:buAutoNum type="arabicPeriod"/>
                </a:pPr>
                <a:r>
                  <a:rPr lang="zh-CN" altLang="en-US" sz="2000" dirty="0">
                    <a:latin typeface="楷体" panose="02010609060101010101" pitchFamily="49" charset="-122"/>
                    <a:ea typeface="楷体" panose="02010609060101010101" pitchFamily="49" charset="-122"/>
                  </a:rPr>
                  <a:t>将两个句子具有“</a:t>
                </a:r>
                <a:r>
                  <a:rPr lang="zh-CN" altLang="en-US" sz="2000" b="1" dirty="0">
                    <a:solidFill>
                      <a:srgbClr val="1C4885"/>
                    </a:solidFill>
                    <a:latin typeface="楷体" panose="02010609060101010101" pitchFamily="49" charset="-122"/>
                    <a:ea typeface="楷体" panose="02010609060101010101" pitchFamily="49" charset="-122"/>
                  </a:rPr>
                  <a:t>蕴含</a:t>
                </a:r>
                <a:r>
                  <a:rPr lang="zh-CN" altLang="en-US" sz="2000" dirty="0">
                    <a:latin typeface="楷体" panose="02010609060101010101" pitchFamily="49" charset="-122"/>
                    <a:ea typeface="楷体" panose="02010609060101010101" pitchFamily="49" charset="-122"/>
                  </a:rPr>
                  <a:t>”关系的概率作为该候选词的</a:t>
                </a:r>
                <a:r>
                  <a:rPr lang="zh-CN" altLang="en-US" sz="2000" b="1" dirty="0">
                    <a:solidFill>
                      <a:srgbClr val="1C4885"/>
                    </a:solidFill>
                    <a:latin typeface="楷体" panose="02010609060101010101" pitchFamily="49" charset="-122"/>
                    <a:ea typeface="楷体" panose="02010609060101010101" pitchFamily="49" charset="-122"/>
                  </a:rPr>
                  <a:t>语义关联性</a:t>
                </a:r>
                <a:r>
                  <a:rPr lang="zh-CN" altLang="en-US" sz="2000" dirty="0">
                    <a:latin typeface="楷体" panose="02010609060101010101" pitchFamily="49" charset="-122"/>
                    <a:ea typeface="楷体" panose="02010609060101010101" pitchFamily="49" charset="-122"/>
                  </a:rPr>
                  <a:t>得分</a:t>
                </a:r>
                <a:endParaRPr lang="en-US" altLang="zh-CN" sz="2000" dirty="0">
                  <a:latin typeface="楷体" panose="02010609060101010101" pitchFamily="49" charset="-122"/>
                  <a:ea typeface="楷体" panose="02010609060101010101" pitchFamily="49" charset="-122"/>
                </a:endParaRPr>
              </a:p>
              <a:p>
                <a:pPr marL="914400" lvl="1" indent="-457200">
                  <a:lnSpc>
                    <a:spcPct val="150000"/>
                  </a:lnSpc>
                  <a:buFont typeface="+mj-lt"/>
                  <a:buAutoNum type="arabicPeriod"/>
                </a:pPr>
                <a:r>
                  <a:rPr lang="zh-CN" altLang="en-US" sz="2000" dirty="0">
                    <a:latin typeface="楷体" panose="02010609060101010101" pitchFamily="49" charset="-122"/>
                    <a:ea typeface="楷体" panose="02010609060101010101" pitchFamily="49" charset="-122"/>
                  </a:rPr>
                  <a:t>根据所有候选词的得分进行排序后得到候选词集</a:t>
                </a:r>
                <a14:m>
                  <m:oMath xmlns:m="http://schemas.openxmlformats.org/officeDocument/2006/math">
                    <m:r>
                      <a:rPr lang="en-US" altLang="zh-CN" sz="2000" b="0" i="1" smtClean="0">
                        <a:latin typeface="Cambria Math" panose="02040503050406030204" pitchFamily="18" charset="0"/>
                      </a:rPr>
                      <m:t>𝑅𝑊</m:t>
                    </m:r>
                    <m:r>
                      <a:rPr lang="en-US" altLang="zh-CN" sz="2000" i="1">
                        <a:latin typeface="Cambria Math" panose="02040503050406030204" pitchFamily="18" charset="0"/>
                      </a:rPr>
                      <m:t>={</m:t>
                    </m:r>
                    <m:sSubSup>
                      <m:sSubSupPr>
                        <m:ctrlPr>
                          <a:rPr lang="en-US" altLang="zh-CN" sz="2000" b="0" i="1" smtClean="0">
                            <a:latin typeface="Cambria Math" panose="02040503050406030204" pitchFamily="18" charset="0"/>
                          </a:rPr>
                        </m:ctrlPr>
                      </m:sSubSupPr>
                      <m:e>
                        <m:r>
                          <a:rPr lang="en-US" altLang="zh-CN" sz="2000" i="1">
                            <a:latin typeface="Cambria Math" panose="02040503050406030204" pitchFamily="18" charset="0"/>
                          </a:rPr>
                          <m:t>𝑤</m:t>
                        </m:r>
                      </m:e>
                      <m:sub>
                        <m:r>
                          <a:rPr lang="en-US" altLang="zh-CN" sz="2000" i="1">
                            <a:latin typeface="Cambria Math" panose="02040503050406030204" pitchFamily="18" charset="0"/>
                          </a:rPr>
                          <m:t>1</m:t>
                        </m:r>
                      </m:sub>
                      <m:sup>
                        <m:r>
                          <a:rPr lang="en-US" altLang="zh-CN" sz="2000" b="0" i="1" smtClean="0">
                            <a:latin typeface="Cambria Math" panose="02040503050406030204" pitchFamily="18" charset="0"/>
                          </a:rPr>
                          <m:t>′</m:t>
                        </m:r>
                      </m:sup>
                    </m:sSubSup>
                    <m:r>
                      <a:rPr lang="en-US" altLang="zh-CN" sz="2000" i="1">
                        <a:latin typeface="Cambria Math" panose="02040503050406030204" pitchFamily="18" charset="0"/>
                      </a:rPr>
                      <m:t>,</m:t>
                    </m:r>
                    <m:sSubSup>
                      <m:sSubSupPr>
                        <m:ctrlPr>
                          <a:rPr lang="en-US" altLang="zh-CN" sz="2000" b="0" i="1" smtClean="0">
                            <a:latin typeface="Cambria Math" panose="02040503050406030204" pitchFamily="18" charset="0"/>
                          </a:rPr>
                        </m:ctrlPr>
                      </m:sSubSupPr>
                      <m:e>
                        <m:r>
                          <a:rPr lang="en-US" altLang="zh-CN" sz="2000" i="1">
                            <a:latin typeface="Cambria Math" panose="02040503050406030204" pitchFamily="18" charset="0"/>
                          </a:rPr>
                          <m:t>𝑤</m:t>
                        </m:r>
                      </m:e>
                      <m:sub>
                        <m:r>
                          <a:rPr lang="en-US" altLang="zh-CN" sz="2000" i="1">
                            <a:latin typeface="Cambria Math" panose="02040503050406030204" pitchFamily="18" charset="0"/>
                          </a:rPr>
                          <m:t>2</m:t>
                        </m:r>
                      </m:sub>
                      <m:sup>
                        <m:r>
                          <a:rPr lang="en-US" altLang="zh-CN" sz="2000" b="0" i="1" smtClean="0">
                            <a:latin typeface="Cambria Math" panose="02040503050406030204" pitchFamily="18" charset="0"/>
                          </a:rPr>
                          <m:t>′</m:t>
                        </m:r>
                      </m:sup>
                    </m:sSubSup>
                    <m:r>
                      <a:rPr lang="en-US" altLang="zh-CN" sz="2000" i="1">
                        <a:latin typeface="Cambria Math" panose="02040503050406030204" pitchFamily="18" charset="0"/>
                      </a:rPr>
                      <m:t>,…,</m:t>
                    </m:r>
                    <m:sSubSup>
                      <m:sSubSupPr>
                        <m:ctrlPr>
                          <a:rPr lang="en-US" altLang="zh-CN" sz="2000" b="0" i="1" smtClean="0">
                            <a:latin typeface="Cambria Math" panose="02040503050406030204" pitchFamily="18" charset="0"/>
                          </a:rPr>
                        </m:ctrlPr>
                      </m:sSubSupPr>
                      <m:e>
                        <m:r>
                          <a:rPr lang="en-US" altLang="zh-CN" sz="2000" i="1">
                            <a:latin typeface="Cambria Math" panose="02040503050406030204" pitchFamily="18" charset="0"/>
                          </a:rPr>
                          <m:t>𝑤</m:t>
                        </m:r>
                      </m:e>
                      <m:sub>
                        <m:r>
                          <a:rPr lang="en-US" altLang="zh-CN" sz="2000" i="1">
                            <a:latin typeface="Cambria Math" panose="02040503050406030204" pitchFamily="18" charset="0"/>
                          </a:rPr>
                          <m:t>𝐾</m:t>
                        </m:r>
                      </m:sub>
                      <m:sup>
                        <m:r>
                          <a:rPr lang="en-US" altLang="zh-CN" sz="2000" b="0" i="1" smtClean="0">
                            <a:latin typeface="Cambria Math" panose="02040503050406030204" pitchFamily="18" charset="0"/>
                          </a:rPr>
                          <m:t>′</m:t>
                        </m:r>
                      </m:sup>
                    </m:sSubSup>
                    <m:r>
                      <a:rPr lang="en-US" altLang="zh-CN" sz="2000" i="1">
                        <a:latin typeface="Cambria Math" panose="02040503050406030204" pitchFamily="18" charset="0"/>
                      </a:rPr>
                      <m:t>}</m:t>
                    </m:r>
                  </m:oMath>
                </a14:m>
                <a:endParaRPr lang="en-US" altLang="zh-CN" sz="2000" dirty="0">
                  <a:latin typeface="楷体" panose="02010609060101010101" pitchFamily="49" charset="-122"/>
                  <a:ea typeface="楷体" panose="02010609060101010101" pitchFamily="49" charset="-122"/>
                </a:endParaRPr>
              </a:p>
              <a:p>
                <a:pPr lvl="1">
                  <a:lnSpc>
                    <a:spcPct val="150000"/>
                  </a:lnSpc>
                </a:pPr>
                <a:endParaRPr lang="en-US" altLang="zh-CN" sz="2000" dirty="0">
                  <a:latin typeface="楷体" panose="02010609060101010101" pitchFamily="49" charset="-122"/>
                  <a:ea typeface="楷体" panose="02010609060101010101" pitchFamily="49" charset="-122"/>
                </a:endParaRPr>
              </a:p>
            </p:txBody>
          </p:sp>
        </mc:Choice>
        <mc:Fallback xmlns="">
          <p:sp>
            <p:nvSpPr>
              <p:cNvPr id="14" name="矩形 13">
                <a:extLst>
                  <a:ext uri="{FF2B5EF4-FFF2-40B4-BE49-F238E27FC236}">
                    <a16:creationId xmlns:a16="http://schemas.microsoft.com/office/drawing/2014/main" id="{BFF0AB3B-0190-4C9C-B85D-85EAE7379D7D}"/>
                  </a:ext>
                </a:extLst>
              </p:cNvPr>
              <p:cNvSpPr>
                <a:spLocks noRot="1" noChangeAspect="1" noMove="1" noResize="1" noEditPoints="1" noAdjustHandles="1" noChangeArrowheads="1" noChangeShapeType="1" noTextEdit="1"/>
              </p:cNvSpPr>
              <p:nvPr/>
            </p:nvSpPr>
            <p:spPr>
              <a:xfrm>
                <a:off x="796413" y="2746308"/>
                <a:ext cx="10377906" cy="3356303"/>
              </a:xfrm>
              <a:prstGeom prst="rect">
                <a:avLst/>
              </a:prstGeom>
              <a:blipFill>
                <a:blip r:embed="rId3"/>
                <a:stretch>
                  <a:fillRect l="-529"/>
                </a:stretch>
              </a:blipFill>
            </p:spPr>
            <p:txBody>
              <a:bodyPr/>
              <a:lstStyle/>
              <a:p>
                <a:r>
                  <a:rPr lang="zh-CN" altLang="en-US">
                    <a:noFill/>
                  </a:rPr>
                  <a:t> </a:t>
                </a:r>
              </a:p>
            </p:txBody>
          </p:sp>
        </mc:Fallback>
      </mc:AlternateContent>
      <p:sp>
        <p:nvSpPr>
          <p:cNvPr id="16" name="矩形 15">
            <a:extLst>
              <a:ext uri="{FF2B5EF4-FFF2-40B4-BE49-F238E27FC236}">
                <a16:creationId xmlns:a16="http://schemas.microsoft.com/office/drawing/2014/main" id="{BCA25DF7-6945-420C-AB43-B76CA2BB4636}"/>
              </a:ext>
            </a:extLst>
          </p:cNvPr>
          <p:cNvSpPr/>
          <p:nvPr/>
        </p:nvSpPr>
        <p:spPr>
          <a:xfrm>
            <a:off x="2892211" y="5883865"/>
            <a:ext cx="6186309" cy="581057"/>
          </a:xfrm>
          <a:prstGeom prst="rect">
            <a:avLst/>
          </a:prstGeom>
        </p:spPr>
        <p:txBody>
          <a:bodyPr wrap="none">
            <a:spAutoFit/>
          </a:bodyPr>
          <a:lstStyle/>
          <a:p>
            <a:pPr lvl="1">
              <a:lnSpc>
                <a:spcPct val="150000"/>
              </a:lnSpc>
            </a:pPr>
            <a:r>
              <a:rPr lang="zh-CN" altLang="en-US" sz="2400" dirty="0">
                <a:solidFill>
                  <a:srgbClr val="FF0000"/>
                </a:solidFill>
                <a:latin typeface="+mj-ea"/>
                <a:ea typeface="+mj-ea"/>
              </a:rPr>
              <a:t>可以直接拿来进行水印的嵌入和提取吗？</a:t>
            </a:r>
          </a:p>
        </p:txBody>
      </p:sp>
    </p:spTree>
    <p:extLst>
      <p:ext uri="{BB962C8B-B14F-4D97-AF65-F5344CB8AC3E}">
        <p14:creationId xmlns:p14="http://schemas.microsoft.com/office/powerpoint/2010/main" val="30408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鲁棒的文本生成模型水印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A39E361F-F4F7-4448-A0D6-05D8EE85095D}"/>
              </a:ext>
            </a:extLst>
          </p:cNvPr>
          <p:cNvCxnSpPr/>
          <p:nvPr/>
        </p:nvCxnSpPr>
        <p:spPr>
          <a:xfrm>
            <a:off x="796413" y="1190302"/>
            <a:ext cx="0" cy="632244"/>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6958E18C-3112-4472-AD16-2C0A488FA611}"/>
              </a:ext>
            </a:extLst>
          </p:cNvPr>
          <p:cNvSpPr txBox="1"/>
          <p:nvPr/>
        </p:nvSpPr>
        <p:spPr>
          <a:xfrm>
            <a:off x="796413" y="1244814"/>
            <a:ext cx="1710024" cy="523220"/>
          </a:xfrm>
          <a:prstGeom prst="rect">
            <a:avLst/>
          </a:prstGeom>
          <a:noFill/>
        </p:spPr>
        <p:txBody>
          <a:bodyPr wrap="square" rtlCol="0">
            <a:spAutoFit/>
          </a:bodyPr>
          <a:lstStyle/>
          <a:p>
            <a:pPr algn="ctr"/>
            <a:r>
              <a:rPr lang="zh-CN" altLang="en-US" sz="2800" dirty="0">
                <a:solidFill>
                  <a:schemeClr val="tx1">
                    <a:lumMod val="85000"/>
                    <a:lumOff val="15000"/>
                  </a:schemeClr>
                </a:solidFill>
                <a:latin typeface="FZZhengHeiS-DB-GB" panose="02000000000000000000" pitchFamily="2" charset="0"/>
                <a:ea typeface="FZZhengHeiS-DB-GB" panose="02000000000000000000" pitchFamily="2" charset="0"/>
              </a:rPr>
              <a:t>本方法</a:t>
            </a:r>
          </a:p>
        </p:txBody>
      </p:sp>
      <p:sp>
        <p:nvSpPr>
          <p:cNvPr id="10" name="矩形 9">
            <a:extLst>
              <a:ext uri="{FF2B5EF4-FFF2-40B4-BE49-F238E27FC236}">
                <a16:creationId xmlns:a16="http://schemas.microsoft.com/office/drawing/2014/main" id="{90A0677B-F922-48A3-8621-08D55C1374DD}"/>
              </a:ext>
            </a:extLst>
          </p:cNvPr>
          <p:cNvSpPr/>
          <p:nvPr/>
        </p:nvSpPr>
        <p:spPr>
          <a:xfrm>
            <a:off x="796413" y="2028971"/>
            <a:ext cx="10568273" cy="943528"/>
          </a:xfrm>
          <a:prstGeom prst="rect">
            <a:avLst/>
          </a:prstGeom>
        </p:spPr>
        <p:txBody>
          <a:bodyPr wrap="square">
            <a:spAutoFit/>
          </a:bodyPr>
          <a:lstStyle/>
          <a:p>
            <a:pPr marL="342900" indent="-342900">
              <a:lnSpc>
                <a:spcPct val="150000"/>
              </a:lnSpc>
              <a:buFont typeface="Wingdings" panose="05000000000000000000" pitchFamily="2" charset="2"/>
              <a:buChar char="Ø"/>
            </a:pPr>
            <a:r>
              <a:rPr lang="zh-CN" altLang="en-US" sz="2000" dirty="0">
                <a:latin typeface="楷体" panose="02010609060101010101" pitchFamily="49" charset="-122"/>
                <a:ea typeface="楷体" panose="02010609060101010101" pitchFamily="49" charset="-122"/>
              </a:rPr>
              <a:t>同步性问题：由于候选集的生成与原文以及上下文相关，即便一个单词不同，生成的候选集也会不同。这导致嵌入端和提取端生成的候选集会不一致。</a:t>
            </a:r>
            <a:endParaRPr lang="en-US" altLang="zh-CN" sz="2000" dirty="0">
              <a:latin typeface="楷体" panose="02010609060101010101" pitchFamily="49" charset="-122"/>
              <a:ea typeface="楷体" panose="02010609060101010101" pitchFamily="49" charset="-122"/>
            </a:endParaRPr>
          </a:p>
        </p:txBody>
      </p:sp>
      <p:pic>
        <p:nvPicPr>
          <p:cNvPr id="11" name="图片 10">
            <a:extLst>
              <a:ext uri="{FF2B5EF4-FFF2-40B4-BE49-F238E27FC236}">
                <a16:creationId xmlns:a16="http://schemas.microsoft.com/office/drawing/2014/main" id="{38A94D4C-8B71-4C8F-BF12-B435D8876269}"/>
              </a:ext>
            </a:extLst>
          </p:cNvPr>
          <p:cNvPicPr>
            <a:picLocks noChangeAspect="1"/>
          </p:cNvPicPr>
          <p:nvPr/>
        </p:nvPicPr>
        <p:blipFill>
          <a:blip r:embed="rId3"/>
          <a:stretch>
            <a:fillRect/>
          </a:stretch>
        </p:blipFill>
        <p:spPr>
          <a:xfrm>
            <a:off x="2212516" y="3414589"/>
            <a:ext cx="7736066" cy="1725197"/>
          </a:xfrm>
          <a:prstGeom prst="rect">
            <a:avLst/>
          </a:prstGeom>
        </p:spPr>
      </p:pic>
      <p:sp>
        <p:nvSpPr>
          <p:cNvPr id="12" name="矩形 11">
            <a:extLst>
              <a:ext uri="{FF2B5EF4-FFF2-40B4-BE49-F238E27FC236}">
                <a16:creationId xmlns:a16="http://schemas.microsoft.com/office/drawing/2014/main" id="{D74B6B7D-35F6-484A-B2C6-41E0E96F670E}"/>
              </a:ext>
            </a:extLst>
          </p:cNvPr>
          <p:cNvSpPr/>
          <p:nvPr/>
        </p:nvSpPr>
        <p:spPr>
          <a:xfrm>
            <a:off x="1870741" y="5290020"/>
            <a:ext cx="8450518" cy="646331"/>
          </a:xfrm>
          <a:prstGeom prst="rect">
            <a:avLst/>
          </a:prstGeom>
        </p:spPr>
        <p:txBody>
          <a:bodyPr wrap="none">
            <a:spAutoFit/>
          </a:bodyPr>
          <a:lstStyle/>
          <a:p>
            <a:pPr lvl="1">
              <a:lnSpc>
                <a:spcPct val="150000"/>
              </a:lnSpc>
            </a:pPr>
            <a:r>
              <a:rPr lang="zh-CN" altLang="en-US" sz="2400" dirty="0">
                <a:solidFill>
                  <a:srgbClr val="FF0000"/>
                </a:solidFill>
                <a:latin typeface="+mj-ea"/>
                <a:ea typeface="+mj-ea"/>
              </a:rPr>
              <a:t>怎么解决同步性问题？如何找到适合携带水印信息的词？</a:t>
            </a:r>
          </a:p>
        </p:txBody>
      </p:sp>
    </p:spTree>
    <p:extLst>
      <p:ext uri="{BB962C8B-B14F-4D97-AF65-F5344CB8AC3E}">
        <p14:creationId xmlns:p14="http://schemas.microsoft.com/office/powerpoint/2010/main" val="133452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鲁棒的文本生成模型水印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A39E361F-F4F7-4448-A0D6-05D8EE85095D}"/>
              </a:ext>
            </a:extLst>
          </p:cNvPr>
          <p:cNvCxnSpPr/>
          <p:nvPr/>
        </p:nvCxnSpPr>
        <p:spPr>
          <a:xfrm>
            <a:off x="796413" y="1190302"/>
            <a:ext cx="0" cy="632244"/>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6958E18C-3112-4472-AD16-2C0A488FA611}"/>
              </a:ext>
            </a:extLst>
          </p:cNvPr>
          <p:cNvSpPr txBox="1"/>
          <p:nvPr/>
        </p:nvSpPr>
        <p:spPr>
          <a:xfrm>
            <a:off x="796413" y="1244814"/>
            <a:ext cx="1710024" cy="523220"/>
          </a:xfrm>
          <a:prstGeom prst="rect">
            <a:avLst/>
          </a:prstGeom>
          <a:noFill/>
        </p:spPr>
        <p:txBody>
          <a:bodyPr wrap="square" rtlCol="0">
            <a:spAutoFit/>
          </a:bodyPr>
          <a:lstStyle/>
          <a:p>
            <a:pPr algn="ctr"/>
            <a:r>
              <a:rPr lang="zh-CN" altLang="en-US" sz="2800" dirty="0">
                <a:solidFill>
                  <a:schemeClr val="tx1">
                    <a:lumMod val="85000"/>
                    <a:lumOff val="15000"/>
                  </a:schemeClr>
                </a:solidFill>
                <a:latin typeface="FZZhengHeiS-DB-GB" panose="02000000000000000000" pitchFamily="2" charset="0"/>
                <a:ea typeface="FZZhengHeiS-DB-GB" panose="02000000000000000000" pitchFamily="2" charset="0"/>
              </a:rPr>
              <a:t>本方法</a:t>
            </a:r>
          </a:p>
        </p:txBody>
      </p:sp>
    </p:spTree>
    <p:extLst>
      <p:ext uri="{BB962C8B-B14F-4D97-AF65-F5344CB8AC3E}">
        <p14:creationId xmlns:p14="http://schemas.microsoft.com/office/powerpoint/2010/main" val="524037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58917142-E80A-41B6-9C12-792EA240A153}"/>
              </a:ext>
            </a:extLst>
          </p:cNvPr>
          <p:cNvCxnSpPr/>
          <p:nvPr/>
        </p:nvCxnSpPr>
        <p:spPr>
          <a:xfrm>
            <a:off x="0" y="1083442"/>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3" name="流程图: 手动输入 5">
            <a:extLst>
              <a:ext uri="{FF2B5EF4-FFF2-40B4-BE49-F238E27FC236}">
                <a16:creationId xmlns:a16="http://schemas.microsoft.com/office/drawing/2014/main" id="{CE6D1274-93E6-41DD-9B42-4C5BA11718B2}"/>
              </a:ext>
            </a:extLst>
          </p:cNvPr>
          <p:cNvSpPr/>
          <p:nvPr/>
        </p:nvSpPr>
        <p:spPr>
          <a:xfrm rot="5400000">
            <a:off x="2278071" y="-1889564"/>
            <a:ext cx="591950" cy="515194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 name="文本框 3">
            <a:extLst>
              <a:ext uri="{FF2B5EF4-FFF2-40B4-BE49-F238E27FC236}">
                <a16:creationId xmlns:a16="http://schemas.microsoft.com/office/drawing/2014/main" id="{D54B7A0E-FC36-4A8F-9087-133D350B5A7F}"/>
              </a:ext>
            </a:extLst>
          </p:cNvPr>
          <p:cNvSpPr txBox="1"/>
          <p:nvPr/>
        </p:nvSpPr>
        <p:spPr>
          <a:xfrm>
            <a:off x="194304" y="432366"/>
            <a:ext cx="4724538"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模型版权保护的各个阶段</a:t>
            </a:r>
          </a:p>
        </p:txBody>
      </p:sp>
      <p:grpSp>
        <p:nvGrpSpPr>
          <p:cNvPr id="5" name="组合 4">
            <a:extLst>
              <a:ext uri="{FF2B5EF4-FFF2-40B4-BE49-F238E27FC236}">
                <a16:creationId xmlns:a16="http://schemas.microsoft.com/office/drawing/2014/main" id="{2EF8BD39-8022-4333-B8B3-96CE9E648260}"/>
              </a:ext>
            </a:extLst>
          </p:cNvPr>
          <p:cNvGrpSpPr/>
          <p:nvPr/>
        </p:nvGrpSpPr>
        <p:grpSpPr>
          <a:xfrm>
            <a:off x="1670675" y="1056647"/>
            <a:ext cx="8010709" cy="3008154"/>
            <a:chOff x="610975" y="3461376"/>
            <a:chExt cx="8010709" cy="3008154"/>
          </a:xfrm>
        </p:grpSpPr>
        <p:grpSp>
          <p:nvGrpSpPr>
            <p:cNvPr id="6" name="组合 5">
              <a:extLst>
                <a:ext uri="{FF2B5EF4-FFF2-40B4-BE49-F238E27FC236}">
                  <a16:creationId xmlns:a16="http://schemas.microsoft.com/office/drawing/2014/main" id="{A42C6548-F84F-40F3-9C1B-0884C2FB6CC1}"/>
                </a:ext>
              </a:extLst>
            </p:cNvPr>
            <p:cNvGrpSpPr/>
            <p:nvPr/>
          </p:nvGrpSpPr>
          <p:grpSpPr>
            <a:xfrm>
              <a:off x="5875847" y="3461376"/>
              <a:ext cx="1486240" cy="1486240"/>
              <a:chOff x="753341" y="4770945"/>
              <a:chExt cx="1486240" cy="1486240"/>
            </a:xfrm>
          </p:grpSpPr>
          <p:pic>
            <p:nvPicPr>
              <p:cNvPr id="70" name="图形 69" descr="云">
                <a:extLst>
                  <a:ext uri="{FF2B5EF4-FFF2-40B4-BE49-F238E27FC236}">
                    <a16:creationId xmlns:a16="http://schemas.microsoft.com/office/drawing/2014/main" id="{9B4C3AD4-0AA8-45C2-BC25-C3FEC9C072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341" y="4770945"/>
                <a:ext cx="1486240" cy="1486240"/>
              </a:xfrm>
              <a:prstGeom prst="rect">
                <a:avLst/>
              </a:prstGeom>
            </p:spPr>
          </p:pic>
          <p:grpSp>
            <p:nvGrpSpPr>
              <p:cNvPr id="71" name="组合 70">
                <a:extLst>
                  <a:ext uri="{FF2B5EF4-FFF2-40B4-BE49-F238E27FC236}">
                    <a16:creationId xmlns:a16="http://schemas.microsoft.com/office/drawing/2014/main" id="{DD83CE2F-F739-4B97-AB8A-81F97ED1F229}"/>
                  </a:ext>
                </a:extLst>
              </p:cNvPr>
              <p:cNvGrpSpPr/>
              <p:nvPr/>
            </p:nvGrpSpPr>
            <p:grpSpPr>
              <a:xfrm>
                <a:off x="963348" y="5376779"/>
                <a:ext cx="844008" cy="441299"/>
                <a:chOff x="963348" y="5376779"/>
                <a:chExt cx="844008" cy="441299"/>
              </a:xfrm>
            </p:grpSpPr>
            <p:sp>
              <p:nvSpPr>
                <p:cNvPr id="72" name="矩形 71">
                  <a:extLst>
                    <a:ext uri="{FF2B5EF4-FFF2-40B4-BE49-F238E27FC236}">
                      <a16:creationId xmlns:a16="http://schemas.microsoft.com/office/drawing/2014/main" id="{FCBE756E-DF4A-428C-8C16-46D0DB141B4B}"/>
                    </a:ext>
                  </a:extLst>
                </p:cNvPr>
                <p:cNvSpPr/>
                <p:nvPr/>
              </p:nvSpPr>
              <p:spPr>
                <a:xfrm>
                  <a:off x="1440713" y="5680792"/>
                  <a:ext cx="275148" cy="137286"/>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73" name="矩形 72">
                  <a:extLst>
                    <a:ext uri="{FF2B5EF4-FFF2-40B4-BE49-F238E27FC236}">
                      <a16:creationId xmlns:a16="http://schemas.microsoft.com/office/drawing/2014/main" id="{64CB00F8-B32E-46D8-AC64-CD3CB8F9D32C}"/>
                    </a:ext>
                  </a:extLst>
                </p:cNvPr>
                <p:cNvSpPr/>
                <p:nvPr/>
              </p:nvSpPr>
              <p:spPr>
                <a:xfrm>
                  <a:off x="963348" y="5597428"/>
                  <a:ext cx="324826" cy="156823"/>
                </a:xfrm>
                <a:prstGeom prst="rect">
                  <a:avLst/>
                </a:prstGeom>
                <a:noFill/>
                <a:ln w="190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4" name="矩形 73">
                  <a:extLst>
                    <a:ext uri="{FF2B5EF4-FFF2-40B4-BE49-F238E27FC236}">
                      <a16:creationId xmlns:a16="http://schemas.microsoft.com/office/drawing/2014/main" id="{966AC515-8D3F-4831-8C46-51F05F4F4270}"/>
                    </a:ext>
                  </a:extLst>
                </p:cNvPr>
                <p:cNvSpPr/>
                <p:nvPr/>
              </p:nvSpPr>
              <p:spPr>
                <a:xfrm>
                  <a:off x="1333974" y="5376779"/>
                  <a:ext cx="275148" cy="137286"/>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75" name="矩形 74">
                  <a:extLst>
                    <a:ext uri="{FF2B5EF4-FFF2-40B4-BE49-F238E27FC236}">
                      <a16:creationId xmlns:a16="http://schemas.microsoft.com/office/drawing/2014/main" id="{84DE3336-A8AF-4570-99D2-D1BE8DE7A65D}"/>
                    </a:ext>
                  </a:extLst>
                </p:cNvPr>
                <p:cNvSpPr/>
                <p:nvPr/>
              </p:nvSpPr>
              <p:spPr>
                <a:xfrm>
                  <a:off x="1532208" y="5460142"/>
                  <a:ext cx="275148" cy="137286"/>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grpSp>
          <p:nvGrpSpPr>
            <p:cNvPr id="7" name="组合 6">
              <a:extLst>
                <a:ext uri="{FF2B5EF4-FFF2-40B4-BE49-F238E27FC236}">
                  <a16:creationId xmlns:a16="http://schemas.microsoft.com/office/drawing/2014/main" id="{71406175-75BD-4828-B053-2EEEBF3C6FBE}"/>
                </a:ext>
              </a:extLst>
            </p:cNvPr>
            <p:cNvGrpSpPr/>
            <p:nvPr/>
          </p:nvGrpSpPr>
          <p:grpSpPr>
            <a:xfrm>
              <a:off x="610975" y="3794181"/>
              <a:ext cx="8010709" cy="2675349"/>
              <a:chOff x="559094" y="1449067"/>
              <a:chExt cx="8010709" cy="2675349"/>
            </a:xfrm>
          </p:grpSpPr>
          <p:pic>
            <p:nvPicPr>
              <p:cNvPr id="8" name="图形 7" descr="云">
                <a:extLst>
                  <a:ext uri="{FF2B5EF4-FFF2-40B4-BE49-F238E27FC236}">
                    <a16:creationId xmlns:a16="http://schemas.microsoft.com/office/drawing/2014/main" id="{9CF651C7-0685-448E-899D-DF3CBD50AB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36927" y="2408772"/>
                <a:ext cx="1486240" cy="1486240"/>
              </a:xfrm>
              <a:prstGeom prst="rect">
                <a:avLst/>
              </a:prstGeom>
            </p:spPr>
          </p:pic>
          <p:grpSp>
            <p:nvGrpSpPr>
              <p:cNvPr id="9" name="组合 8">
                <a:extLst>
                  <a:ext uri="{FF2B5EF4-FFF2-40B4-BE49-F238E27FC236}">
                    <a16:creationId xmlns:a16="http://schemas.microsoft.com/office/drawing/2014/main" id="{5A31B03D-8D9A-449A-BD39-DFFF6BF20344}"/>
                  </a:ext>
                </a:extLst>
              </p:cNvPr>
              <p:cNvGrpSpPr/>
              <p:nvPr/>
            </p:nvGrpSpPr>
            <p:grpSpPr>
              <a:xfrm>
                <a:off x="3268019" y="1558512"/>
                <a:ext cx="889987" cy="787814"/>
                <a:chOff x="3476482" y="3404001"/>
                <a:chExt cx="889987" cy="847802"/>
              </a:xfrm>
            </p:grpSpPr>
            <p:pic>
              <p:nvPicPr>
                <p:cNvPr id="68" name="Picture 4" descr="user 的图像结果">
                  <a:extLst>
                    <a:ext uri="{FF2B5EF4-FFF2-40B4-BE49-F238E27FC236}">
                      <a16:creationId xmlns:a16="http://schemas.microsoft.com/office/drawing/2014/main" id="{85EF4E39-3C00-4854-8FA2-601D712BD24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1858" y="3404001"/>
                  <a:ext cx="615038" cy="615038"/>
                </a:xfrm>
                <a:prstGeom prst="rect">
                  <a:avLst/>
                </a:prstGeom>
                <a:noFill/>
                <a:extLst>
                  <a:ext uri="{909E8E84-426E-40DD-AFC4-6F175D3DCCD1}">
                    <a14:hiddenFill xmlns:a14="http://schemas.microsoft.com/office/drawing/2010/main">
                      <a:solidFill>
                        <a:srgbClr val="FFFFFF"/>
                      </a:solidFill>
                    </a14:hiddenFill>
                  </a:ext>
                </a:extLst>
              </p:spPr>
            </p:pic>
            <p:sp>
              <p:nvSpPr>
                <p:cNvPr id="69" name="矩形 68">
                  <a:extLst>
                    <a:ext uri="{FF2B5EF4-FFF2-40B4-BE49-F238E27FC236}">
                      <a16:creationId xmlns:a16="http://schemas.microsoft.com/office/drawing/2014/main" id="{19030F98-2D29-44FE-9506-C7AD2E835458}"/>
                    </a:ext>
                  </a:extLst>
                </p:cNvPr>
                <p:cNvSpPr/>
                <p:nvPr/>
              </p:nvSpPr>
              <p:spPr>
                <a:xfrm>
                  <a:off x="3476482" y="3970273"/>
                  <a:ext cx="889987" cy="281530"/>
                </a:xfrm>
                <a:prstGeom prst="rect">
                  <a:avLst/>
                </a:prstGeom>
              </p:spPr>
              <p:txBody>
                <a:bodyPr wrap="none">
                  <a:spAutoFit/>
                </a:bodyPr>
                <a:lstStyle/>
                <a:p>
                  <a:r>
                    <a:rPr lang="zh-CN" altLang="en-US" sz="1100" dirty="0">
                      <a:solidFill>
                        <a:srgbClr val="C00000"/>
                      </a:solidFill>
                      <a:latin typeface="Times New Roman" panose="02020603050405020304" pitchFamily="18" charset="0"/>
                      <a:ea typeface="Microsoft YaHei" charset="-122"/>
                      <a:cs typeface="Times New Roman" panose="02020603050405020304" pitchFamily="18" charset="0"/>
                    </a:rPr>
                    <a:t>非认证用户</a:t>
                  </a:r>
                </a:p>
              </p:txBody>
            </p:sp>
          </p:grpSp>
          <p:grpSp>
            <p:nvGrpSpPr>
              <p:cNvPr id="10" name="组合 9">
                <a:extLst>
                  <a:ext uri="{FF2B5EF4-FFF2-40B4-BE49-F238E27FC236}">
                    <a16:creationId xmlns:a16="http://schemas.microsoft.com/office/drawing/2014/main" id="{ED2ACEF9-C13F-4079-94D4-77C60C16C635}"/>
                  </a:ext>
                </a:extLst>
              </p:cNvPr>
              <p:cNvGrpSpPr/>
              <p:nvPr/>
            </p:nvGrpSpPr>
            <p:grpSpPr>
              <a:xfrm>
                <a:off x="643398" y="1501469"/>
                <a:ext cx="1208220" cy="877388"/>
                <a:chOff x="3934692" y="1704471"/>
                <a:chExt cx="1208220" cy="877388"/>
              </a:xfrm>
            </p:grpSpPr>
            <p:pic>
              <p:nvPicPr>
                <p:cNvPr id="66" name="图形 65" descr="用户">
                  <a:extLst>
                    <a:ext uri="{FF2B5EF4-FFF2-40B4-BE49-F238E27FC236}">
                      <a16:creationId xmlns:a16="http://schemas.microsoft.com/office/drawing/2014/main" id="{7212A18D-090E-42A9-A88E-A578E6580FA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34692" y="1704471"/>
                  <a:ext cx="748912" cy="748912"/>
                </a:xfrm>
                <a:prstGeom prst="rect">
                  <a:avLst/>
                </a:prstGeom>
              </p:spPr>
            </p:pic>
            <p:sp>
              <p:nvSpPr>
                <p:cNvPr id="67" name="矩形 66">
                  <a:extLst>
                    <a:ext uri="{FF2B5EF4-FFF2-40B4-BE49-F238E27FC236}">
                      <a16:creationId xmlns:a16="http://schemas.microsoft.com/office/drawing/2014/main" id="{FA3CCCAD-5551-4384-8F4E-84759A857272}"/>
                    </a:ext>
                  </a:extLst>
                </p:cNvPr>
                <p:cNvSpPr/>
                <p:nvPr/>
              </p:nvSpPr>
              <p:spPr>
                <a:xfrm>
                  <a:off x="3954125" y="2320249"/>
                  <a:ext cx="1188787" cy="261610"/>
                </a:xfrm>
                <a:prstGeom prst="rect">
                  <a:avLst/>
                </a:prstGeom>
              </p:spPr>
              <p:txBody>
                <a:bodyPr wrap="square">
                  <a:spAutoFit/>
                </a:bodyPr>
                <a:lstStyle/>
                <a:p>
                  <a:r>
                    <a:rPr lang="zh-CN" altLang="en-US" sz="1100" dirty="0">
                      <a:solidFill>
                        <a:schemeClr val="accent6">
                          <a:lumMod val="75000"/>
                        </a:schemeClr>
                      </a:solidFill>
                      <a:latin typeface="Times New Roman" panose="02020603050405020304" pitchFamily="18" charset="0"/>
                      <a:ea typeface="Microsoft YaHei" charset="-122"/>
                      <a:cs typeface="Times New Roman" panose="02020603050405020304" pitchFamily="18" charset="0"/>
                    </a:rPr>
                    <a:t>认证用户</a:t>
                  </a:r>
                </a:p>
              </p:txBody>
            </p:sp>
          </p:grpSp>
          <p:cxnSp>
            <p:nvCxnSpPr>
              <p:cNvPr id="11" name="直接箭头连接符 10">
                <a:extLst>
                  <a:ext uri="{FF2B5EF4-FFF2-40B4-BE49-F238E27FC236}">
                    <a16:creationId xmlns:a16="http://schemas.microsoft.com/office/drawing/2014/main" id="{358AC529-2092-4603-9134-14EC30DD551B}"/>
                  </a:ext>
                </a:extLst>
              </p:cNvPr>
              <p:cNvCxnSpPr>
                <a:cxnSpLocks/>
              </p:cNvCxnSpPr>
              <p:nvPr/>
            </p:nvCxnSpPr>
            <p:spPr>
              <a:xfrm>
                <a:off x="2781004" y="1948912"/>
                <a:ext cx="504138" cy="0"/>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A1ED2488-E1F2-402E-8F5C-61FD479F7EF3}"/>
                  </a:ext>
                </a:extLst>
              </p:cNvPr>
              <p:cNvCxnSpPr>
                <a:cxnSpLocks/>
              </p:cNvCxnSpPr>
              <p:nvPr/>
            </p:nvCxnSpPr>
            <p:spPr>
              <a:xfrm flipH="1">
                <a:off x="1478767" y="1963436"/>
                <a:ext cx="44664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图形 12" descr="复选标记 纯色填充">
                <a:extLst>
                  <a:ext uri="{FF2B5EF4-FFF2-40B4-BE49-F238E27FC236}">
                    <a16:creationId xmlns:a16="http://schemas.microsoft.com/office/drawing/2014/main" id="{4700E659-C225-4666-B00B-AEDAE616F23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65299" y="1800891"/>
                <a:ext cx="142052" cy="142052"/>
              </a:xfrm>
              <a:prstGeom prst="rect">
                <a:avLst/>
              </a:prstGeom>
            </p:spPr>
          </p:pic>
          <p:pic>
            <p:nvPicPr>
              <p:cNvPr id="14" name="图形 13" descr="关闭 纯色填充">
                <a:extLst>
                  <a:ext uri="{FF2B5EF4-FFF2-40B4-BE49-F238E27FC236}">
                    <a16:creationId xmlns:a16="http://schemas.microsoft.com/office/drawing/2014/main" id="{E39E1746-0735-491F-AADD-430246FBDD7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37328" y="1773252"/>
                <a:ext cx="142052" cy="142052"/>
              </a:xfrm>
              <a:prstGeom prst="rect">
                <a:avLst/>
              </a:prstGeom>
            </p:spPr>
          </p:pic>
          <p:sp>
            <p:nvSpPr>
              <p:cNvPr id="15" name="矩形 14">
                <a:extLst>
                  <a:ext uri="{FF2B5EF4-FFF2-40B4-BE49-F238E27FC236}">
                    <a16:creationId xmlns:a16="http://schemas.microsoft.com/office/drawing/2014/main" id="{2172F7A0-0B39-4FF0-8925-49B8F8B18C08}"/>
                  </a:ext>
                </a:extLst>
              </p:cNvPr>
              <p:cNvSpPr/>
              <p:nvPr/>
            </p:nvSpPr>
            <p:spPr>
              <a:xfrm>
                <a:off x="4703642" y="1828516"/>
                <a:ext cx="407903" cy="198217"/>
              </a:xfrm>
              <a:prstGeom prst="rect">
                <a:avLst/>
              </a:prstGeom>
              <a:noFill/>
              <a:ln w="19050">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298C06F9-AF76-48C7-B3E9-FAF6D6B51138}"/>
                  </a:ext>
                </a:extLst>
              </p:cNvPr>
              <p:cNvSpPr/>
              <p:nvPr/>
            </p:nvSpPr>
            <p:spPr>
              <a:xfrm>
                <a:off x="4533133" y="2059380"/>
                <a:ext cx="748923" cy="261610"/>
              </a:xfrm>
              <a:prstGeom prst="rect">
                <a:avLst/>
              </a:prstGeom>
            </p:spPr>
            <p:txBody>
              <a:bodyPr wrap="none">
                <a:spAutoFit/>
              </a:bodyPr>
              <a:lstStyle/>
              <a:p>
                <a:pPr algn="ctr"/>
                <a:r>
                  <a:rPr lang="zh-CN" altLang="en-US" sz="1100" dirty="0">
                    <a:latin typeface="Times New Roman" panose="02020603050405020304" pitchFamily="18" charset="0"/>
                    <a:ea typeface="Microsoft YaHei" charset="-122"/>
                    <a:cs typeface="Times New Roman" panose="02020603050405020304" pitchFamily="18" charset="0"/>
                  </a:rPr>
                  <a:t>原始模型</a:t>
                </a:r>
              </a:p>
            </p:txBody>
          </p:sp>
          <p:cxnSp>
            <p:nvCxnSpPr>
              <p:cNvPr id="17" name="直接箭头连接符 16">
                <a:extLst>
                  <a:ext uri="{FF2B5EF4-FFF2-40B4-BE49-F238E27FC236}">
                    <a16:creationId xmlns:a16="http://schemas.microsoft.com/office/drawing/2014/main" id="{AB97D69B-AF05-4D46-BDBF-05AAFE6DDEBA}"/>
                  </a:ext>
                </a:extLst>
              </p:cNvPr>
              <p:cNvCxnSpPr>
                <a:cxnSpLocks/>
              </p:cNvCxnSpPr>
              <p:nvPr/>
            </p:nvCxnSpPr>
            <p:spPr>
              <a:xfrm>
                <a:off x="5273336" y="1942344"/>
                <a:ext cx="57569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6DDFA3C3-B804-4A0F-ACBB-7EB123A6E1C0}"/>
                  </a:ext>
                </a:extLst>
              </p:cNvPr>
              <p:cNvSpPr/>
              <p:nvPr/>
            </p:nvSpPr>
            <p:spPr>
              <a:xfrm>
                <a:off x="5169294" y="1651838"/>
                <a:ext cx="748923" cy="261610"/>
              </a:xfrm>
              <a:prstGeom prst="rect">
                <a:avLst/>
              </a:prstGeom>
            </p:spPr>
            <p:txBody>
              <a:bodyPr wrap="none">
                <a:spAutoFit/>
              </a:bodyPr>
              <a:lstStyle/>
              <a:p>
                <a:pPr algn="ctr"/>
                <a:r>
                  <a:rPr lang="zh-CN" altLang="en-US" sz="1100" dirty="0">
                    <a:latin typeface="Times New Roman" panose="02020603050405020304" pitchFamily="18" charset="0"/>
                    <a:ea typeface="Microsoft YaHei" charset="-122"/>
                    <a:cs typeface="Times New Roman" panose="02020603050405020304" pitchFamily="18" charset="0"/>
                  </a:rPr>
                  <a:t>上传比对</a:t>
                </a:r>
              </a:p>
            </p:txBody>
          </p:sp>
          <p:cxnSp>
            <p:nvCxnSpPr>
              <p:cNvPr id="19" name="直接箭头连接符 18">
                <a:extLst>
                  <a:ext uri="{FF2B5EF4-FFF2-40B4-BE49-F238E27FC236}">
                    <a16:creationId xmlns:a16="http://schemas.microsoft.com/office/drawing/2014/main" id="{75482709-DE46-4518-BFD9-2B72E0E23F63}"/>
                  </a:ext>
                </a:extLst>
              </p:cNvPr>
              <p:cNvCxnSpPr>
                <a:cxnSpLocks/>
              </p:cNvCxnSpPr>
              <p:nvPr/>
            </p:nvCxnSpPr>
            <p:spPr>
              <a:xfrm>
                <a:off x="7284969" y="1934762"/>
                <a:ext cx="57569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A773A068-A0B9-4F51-8E98-4F46FA474934}"/>
                  </a:ext>
                </a:extLst>
              </p:cNvPr>
              <p:cNvSpPr/>
              <p:nvPr/>
            </p:nvSpPr>
            <p:spPr>
              <a:xfrm>
                <a:off x="7284129" y="1666014"/>
                <a:ext cx="466794" cy="261610"/>
              </a:xfrm>
              <a:prstGeom prst="rect">
                <a:avLst/>
              </a:prstGeom>
            </p:spPr>
            <p:txBody>
              <a:bodyPr wrap="none">
                <a:spAutoFit/>
              </a:bodyPr>
              <a:lstStyle/>
              <a:p>
                <a:pPr algn="ctr"/>
                <a:r>
                  <a:rPr lang="zh-CN" altLang="en-US" sz="1100" dirty="0">
                    <a:latin typeface="Times New Roman" panose="02020603050405020304" pitchFamily="18" charset="0"/>
                    <a:ea typeface="Microsoft YaHei" charset="-122"/>
                    <a:cs typeface="Times New Roman" panose="02020603050405020304" pitchFamily="18" charset="0"/>
                  </a:rPr>
                  <a:t>检索</a:t>
                </a:r>
              </a:p>
            </p:txBody>
          </p:sp>
          <p:sp>
            <p:nvSpPr>
              <p:cNvPr id="21" name="矩形 20">
                <a:extLst>
                  <a:ext uri="{FF2B5EF4-FFF2-40B4-BE49-F238E27FC236}">
                    <a16:creationId xmlns:a16="http://schemas.microsoft.com/office/drawing/2014/main" id="{15AD2B85-03FB-4EA4-8B3F-85B7F11D2773}"/>
                  </a:ext>
                </a:extLst>
              </p:cNvPr>
              <p:cNvSpPr/>
              <p:nvPr/>
            </p:nvSpPr>
            <p:spPr>
              <a:xfrm>
                <a:off x="7991389" y="1819862"/>
                <a:ext cx="407903" cy="198217"/>
              </a:xfrm>
              <a:prstGeom prst="rect">
                <a:avLst/>
              </a:prstGeom>
              <a:noFill/>
              <a:ln w="190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200566E6-8B54-48FB-A3A3-461F58E5AB37}"/>
                  </a:ext>
                </a:extLst>
              </p:cNvPr>
              <p:cNvSpPr/>
              <p:nvPr/>
            </p:nvSpPr>
            <p:spPr>
              <a:xfrm>
                <a:off x="7820880" y="2059380"/>
                <a:ext cx="748923" cy="261610"/>
              </a:xfrm>
              <a:prstGeom prst="rect">
                <a:avLst/>
              </a:prstGeom>
            </p:spPr>
            <p:txBody>
              <a:bodyPr wrap="none">
                <a:spAutoFit/>
              </a:bodyPr>
              <a:lstStyle/>
              <a:p>
                <a:pPr algn="ctr"/>
                <a:r>
                  <a:rPr lang="zh-CN" altLang="en-US" sz="1100" dirty="0">
                    <a:latin typeface="Times New Roman" panose="02020603050405020304" pitchFamily="18" charset="0"/>
                    <a:ea typeface="Microsoft YaHei" charset="-122"/>
                    <a:cs typeface="Times New Roman" panose="02020603050405020304" pitchFamily="18" charset="0"/>
                  </a:rPr>
                  <a:t>可疑模型</a:t>
                </a:r>
              </a:p>
            </p:txBody>
          </p:sp>
          <p:sp>
            <p:nvSpPr>
              <p:cNvPr id="23" name="矩形 77">
                <a:extLst>
                  <a:ext uri="{FF2B5EF4-FFF2-40B4-BE49-F238E27FC236}">
                    <a16:creationId xmlns:a16="http://schemas.microsoft.com/office/drawing/2014/main" id="{8C515F9E-9E6D-4A3F-8C58-B4660D61F59C}"/>
                  </a:ext>
                </a:extLst>
              </p:cNvPr>
              <p:cNvSpPr/>
              <p:nvPr/>
            </p:nvSpPr>
            <p:spPr>
              <a:xfrm>
                <a:off x="1968567" y="2325942"/>
                <a:ext cx="902811"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dirty="0">
                    <a:latin typeface="Times New Roman" panose="02020603050405020304" pitchFamily="18" charset="0"/>
                    <a:ea typeface="Microsoft YaHei" charset="-122"/>
                    <a:cs typeface="Times New Roman" panose="02020603050405020304" pitchFamily="18" charset="0"/>
                  </a:rPr>
                  <a:t>访问控制</a:t>
                </a:r>
              </a:p>
            </p:txBody>
          </p:sp>
          <p:sp>
            <p:nvSpPr>
              <p:cNvPr id="24" name="矩形 77">
                <a:extLst>
                  <a:ext uri="{FF2B5EF4-FFF2-40B4-BE49-F238E27FC236}">
                    <a16:creationId xmlns:a16="http://schemas.microsoft.com/office/drawing/2014/main" id="{B92E1F7A-2CDD-493A-9905-3E7D969D4067}"/>
                  </a:ext>
                </a:extLst>
              </p:cNvPr>
              <p:cNvSpPr/>
              <p:nvPr/>
            </p:nvSpPr>
            <p:spPr>
              <a:xfrm>
                <a:off x="6117132" y="2346458"/>
                <a:ext cx="902811"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dirty="0">
                    <a:latin typeface="Times New Roman" panose="02020603050405020304" pitchFamily="18" charset="0"/>
                    <a:ea typeface="Microsoft YaHei" charset="-122"/>
                    <a:cs typeface="Times New Roman" panose="02020603050405020304" pitchFamily="18" charset="0"/>
                  </a:rPr>
                  <a:t>模型检索</a:t>
                </a:r>
              </a:p>
            </p:txBody>
          </p:sp>
          <p:sp>
            <p:nvSpPr>
              <p:cNvPr id="25" name="矩形 24">
                <a:extLst>
                  <a:ext uri="{FF2B5EF4-FFF2-40B4-BE49-F238E27FC236}">
                    <a16:creationId xmlns:a16="http://schemas.microsoft.com/office/drawing/2014/main" id="{87CDFF41-6579-4842-8462-47661516053C}"/>
                  </a:ext>
                </a:extLst>
              </p:cNvPr>
              <p:cNvSpPr/>
              <p:nvPr/>
            </p:nvSpPr>
            <p:spPr>
              <a:xfrm>
                <a:off x="4903099" y="3478631"/>
                <a:ext cx="748923" cy="261610"/>
              </a:xfrm>
              <a:prstGeom prst="rect">
                <a:avLst/>
              </a:prstGeom>
            </p:spPr>
            <p:txBody>
              <a:bodyPr wrap="none">
                <a:spAutoFit/>
              </a:bodyPr>
              <a:lstStyle/>
              <a:p>
                <a:pPr algn="ctr"/>
                <a:r>
                  <a:rPr lang="zh-CN" altLang="en-US" sz="1100" dirty="0">
                    <a:latin typeface="Times New Roman" panose="02020603050405020304" pitchFamily="18" charset="0"/>
                    <a:ea typeface="Microsoft YaHei" charset="-122"/>
                    <a:cs typeface="Times New Roman" panose="02020603050405020304" pitchFamily="18" charset="0"/>
                  </a:rPr>
                  <a:t>恶意模型</a:t>
                </a:r>
              </a:p>
            </p:txBody>
          </p:sp>
          <p:grpSp>
            <p:nvGrpSpPr>
              <p:cNvPr id="26" name="组合 25">
                <a:extLst>
                  <a:ext uri="{FF2B5EF4-FFF2-40B4-BE49-F238E27FC236}">
                    <a16:creationId xmlns:a16="http://schemas.microsoft.com/office/drawing/2014/main" id="{F351F902-020E-462B-AF77-7592BD581F87}"/>
                  </a:ext>
                </a:extLst>
              </p:cNvPr>
              <p:cNvGrpSpPr/>
              <p:nvPr/>
            </p:nvGrpSpPr>
            <p:grpSpPr>
              <a:xfrm>
                <a:off x="4696026" y="3115862"/>
                <a:ext cx="431528" cy="352781"/>
                <a:chOff x="7015988" y="2437662"/>
                <a:chExt cx="431528" cy="352781"/>
              </a:xfrm>
            </p:grpSpPr>
            <p:sp>
              <p:nvSpPr>
                <p:cNvPr id="64" name="椭圆 63">
                  <a:extLst>
                    <a:ext uri="{FF2B5EF4-FFF2-40B4-BE49-F238E27FC236}">
                      <a16:creationId xmlns:a16="http://schemas.microsoft.com/office/drawing/2014/main" id="{1F36A8FF-31CE-4E55-A557-9A73C9861C2D}"/>
                    </a:ext>
                  </a:extLst>
                </p:cNvPr>
                <p:cNvSpPr/>
                <p:nvPr/>
              </p:nvSpPr>
              <p:spPr>
                <a:xfrm>
                  <a:off x="7046661" y="2437662"/>
                  <a:ext cx="344918" cy="352781"/>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cs typeface="Times New Roman" panose="02020603050405020304" pitchFamily="18" charset="0"/>
                  </a:endParaRPr>
                </a:p>
              </p:txBody>
            </p:sp>
            <p:sp>
              <p:nvSpPr>
                <p:cNvPr id="65" name="文本框 64">
                  <a:extLst>
                    <a:ext uri="{FF2B5EF4-FFF2-40B4-BE49-F238E27FC236}">
                      <a16:creationId xmlns:a16="http://schemas.microsoft.com/office/drawing/2014/main" id="{59F12470-01D2-4348-8658-F32C8AAC3CAC}"/>
                    </a:ext>
                  </a:extLst>
                </p:cNvPr>
                <p:cNvSpPr txBox="1"/>
                <p:nvPr/>
              </p:nvSpPr>
              <p:spPr>
                <a:xfrm>
                  <a:off x="7015988" y="2471698"/>
                  <a:ext cx="431528" cy="276999"/>
                </a:xfrm>
                <a:prstGeom prst="rect">
                  <a:avLst/>
                </a:prstGeom>
                <a:noFill/>
              </p:spPr>
              <p:txBody>
                <a:bodyPr wrap="none" rtlCol="0">
                  <a:spAutoFit/>
                </a:bodyPr>
                <a:lstStyle/>
                <a:p>
                  <a:r>
                    <a:rPr lang="en-US" altLang="zh-CN" sz="1200" dirty="0">
                      <a:solidFill>
                        <a:schemeClr val="bg1"/>
                      </a:solidFill>
                      <a:latin typeface="Times New Roman" panose="02020603050405020304" pitchFamily="18" charset="0"/>
                      <a:cs typeface="Times New Roman" panose="02020603050405020304" pitchFamily="18" charset="0"/>
                    </a:rPr>
                    <a:t>API</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grpSp>
          <p:pic>
            <p:nvPicPr>
              <p:cNvPr id="27" name="图形 26" descr="放大镜">
                <a:extLst>
                  <a:ext uri="{FF2B5EF4-FFF2-40B4-BE49-F238E27FC236}">
                    <a16:creationId xmlns:a16="http://schemas.microsoft.com/office/drawing/2014/main" id="{9389E152-D248-4934-9275-9E2BB036DB2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405309" y="3271015"/>
                <a:ext cx="212219" cy="212219"/>
              </a:xfrm>
              <a:prstGeom prst="rect">
                <a:avLst/>
              </a:prstGeom>
            </p:spPr>
          </p:pic>
          <p:grpSp>
            <p:nvGrpSpPr>
              <p:cNvPr id="28" name="组合 27">
                <a:extLst>
                  <a:ext uri="{FF2B5EF4-FFF2-40B4-BE49-F238E27FC236}">
                    <a16:creationId xmlns:a16="http://schemas.microsoft.com/office/drawing/2014/main" id="{24932D7B-AC2A-445B-93C5-673F05B0A08C}"/>
                  </a:ext>
                </a:extLst>
              </p:cNvPr>
              <p:cNvGrpSpPr/>
              <p:nvPr/>
            </p:nvGrpSpPr>
            <p:grpSpPr>
              <a:xfrm>
                <a:off x="7134979" y="2905837"/>
                <a:ext cx="1294021" cy="578105"/>
                <a:chOff x="1992343" y="2642979"/>
                <a:chExt cx="1294021" cy="578105"/>
              </a:xfrm>
            </p:grpSpPr>
            <p:pic>
              <p:nvPicPr>
                <p:cNvPr id="62" name="图片 61">
                  <a:extLst>
                    <a:ext uri="{FF2B5EF4-FFF2-40B4-BE49-F238E27FC236}">
                      <a16:creationId xmlns:a16="http://schemas.microsoft.com/office/drawing/2014/main" id="{943A9B54-68D0-4076-8D87-620C96199D34}"/>
                    </a:ext>
                  </a:extLst>
                </p:cNvPr>
                <p:cNvPicPr>
                  <a:picLocks noChangeAspect="1"/>
                </p:cNvPicPr>
                <p:nvPr/>
              </p:nvPicPr>
              <p:blipFill rotWithShape="1">
                <a:blip r:embed="rId16"/>
                <a:srcRect l="48155" t="14935" r="39669" b="57854"/>
                <a:stretch/>
              </p:blipFill>
              <p:spPr>
                <a:xfrm>
                  <a:off x="1992343" y="2642979"/>
                  <a:ext cx="691572" cy="508396"/>
                </a:xfrm>
                <a:prstGeom prst="rect">
                  <a:avLst/>
                </a:prstGeom>
              </p:spPr>
            </p:pic>
            <p:sp>
              <p:nvSpPr>
                <p:cNvPr id="63" name="矩形 62">
                  <a:extLst>
                    <a:ext uri="{FF2B5EF4-FFF2-40B4-BE49-F238E27FC236}">
                      <a16:creationId xmlns:a16="http://schemas.microsoft.com/office/drawing/2014/main" id="{698BBC9D-D516-41B5-AE2D-F9996FD770A7}"/>
                    </a:ext>
                  </a:extLst>
                </p:cNvPr>
                <p:cNvSpPr/>
                <p:nvPr/>
              </p:nvSpPr>
              <p:spPr>
                <a:xfrm>
                  <a:off x="2005055" y="2664620"/>
                  <a:ext cx="1281309" cy="556464"/>
                </a:xfrm>
                <a:prstGeom prst="rect">
                  <a:avLst/>
                </a:prstGeom>
                <a:noFill/>
                <a:ln w="19050">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cs typeface="Times New Roman" panose="02020603050405020304" pitchFamily="18" charset="0"/>
                  </a:endParaRPr>
                </a:p>
              </p:txBody>
            </p:sp>
          </p:grpSp>
          <p:sp>
            <p:nvSpPr>
              <p:cNvPr id="29" name="矩形 28">
                <a:extLst>
                  <a:ext uri="{FF2B5EF4-FFF2-40B4-BE49-F238E27FC236}">
                    <a16:creationId xmlns:a16="http://schemas.microsoft.com/office/drawing/2014/main" id="{81EFA0AF-7982-4479-9668-D0F888262DD8}"/>
                  </a:ext>
                </a:extLst>
              </p:cNvPr>
              <p:cNvSpPr/>
              <p:nvPr/>
            </p:nvSpPr>
            <p:spPr>
              <a:xfrm>
                <a:off x="7429232" y="3472109"/>
                <a:ext cx="748923" cy="261610"/>
              </a:xfrm>
              <a:prstGeom prst="rect">
                <a:avLst/>
              </a:prstGeom>
            </p:spPr>
            <p:txBody>
              <a:bodyPr wrap="none">
                <a:spAutoFit/>
              </a:bodyPr>
              <a:lstStyle/>
              <a:p>
                <a:pPr algn="ctr"/>
                <a:r>
                  <a:rPr lang="zh-CN" altLang="en-US" sz="1100" dirty="0">
                    <a:latin typeface="Times New Roman" panose="02020603050405020304" pitchFamily="18" charset="0"/>
                    <a:ea typeface="Microsoft YaHei" charset="-122"/>
                    <a:cs typeface="Times New Roman" panose="02020603050405020304" pitchFamily="18" charset="0"/>
                  </a:rPr>
                  <a:t>原始模型</a:t>
                </a:r>
              </a:p>
            </p:txBody>
          </p:sp>
          <p:sp>
            <p:nvSpPr>
              <p:cNvPr id="30" name="矩形 29">
                <a:extLst>
                  <a:ext uri="{FF2B5EF4-FFF2-40B4-BE49-F238E27FC236}">
                    <a16:creationId xmlns:a16="http://schemas.microsoft.com/office/drawing/2014/main" id="{E93A9504-04CA-40D7-83AB-1C158A91713C}"/>
                  </a:ext>
                </a:extLst>
              </p:cNvPr>
              <p:cNvSpPr/>
              <p:nvPr/>
            </p:nvSpPr>
            <p:spPr>
              <a:xfrm>
                <a:off x="5985324" y="2932061"/>
                <a:ext cx="1188787" cy="276999"/>
              </a:xfrm>
              <a:prstGeom prst="rect">
                <a:avLst/>
              </a:prstGeom>
            </p:spPr>
            <p:txBody>
              <a:bodyPr wrap="square">
                <a:spAutoFit/>
              </a:bodyPr>
              <a:lstStyle/>
              <a:p>
                <a:pPr algn="ctr"/>
                <a:r>
                  <a:rPr lang="zh-CN" altLang="en-US" sz="1200" dirty="0">
                    <a:solidFill>
                      <a:schemeClr val="accent2">
                        <a:lumMod val="75000"/>
                      </a:schemeClr>
                    </a:solidFill>
                    <a:latin typeface="Times New Roman" panose="02020603050405020304" pitchFamily="18" charset="0"/>
                    <a:ea typeface="Microsoft YaHei" charset="-122"/>
                    <a:cs typeface="Times New Roman" panose="02020603050405020304" pitchFamily="18" charset="0"/>
                  </a:rPr>
                  <a:t>篡改</a:t>
                </a:r>
                <a:r>
                  <a:rPr lang="en-US" altLang="zh-CN" sz="1200" dirty="0">
                    <a:solidFill>
                      <a:schemeClr val="accent2">
                        <a:lumMod val="75000"/>
                      </a:schemeClr>
                    </a:solidFill>
                    <a:latin typeface="Times New Roman" panose="02020603050405020304" pitchFamily="18" charset="0"/>
                    <a:ea typeface="Microsoft YaHei" charset="-122"/>
                    <a:cs typeface="Times New Roman" panose="02020603050405020304" pitchFamily="18" charset="0"/>
                  </a:rPr>
                  <a:t> </a:t>
                </a:r>
                <a:r>
                  <a:rPr lang="zh-CN" altLang="en-US" sz="1200" dirty="0">
                    <a:solidFill>
                      <a:schemeClr val="accent2">
                        <a:lumMod val="75000"/>
                      </a:schemeClr>
                    </a:solidFill>
                    <a:latin typeface="Times New Roman" panose="02020603050405020304" pitchFamily="18" charset="0"/>
                    <a:ea typeface="Microsoft YaHei" charset="-122"/>
                    <a:cs typeface="Times New Roman" panose="02020603050405020304" pitchFamily="18" charset="0"/>
                  </a:rPr>
                  <a:t>？</a:t>
                </a:r>
              </a:p>
            </p:txBody>
          </p:sp>
          <p:cxnSp>
            <p:nvCxnSpPr>
              <p:cNvPr id="31" name="直接箭头连接符 30">
                <a:extLst>
                  <a:ext uri="{FF2B5EF4-FFF2-40B4-BE49-F238E27FC236}">
                    <a16:creationId xmlns:a16="http://schemas.microsoft.com/office/drawing/2014/main" id="{24EE3DFF-6D22-4738-B92F-AB3FF4CC0092}"/>
                  </a:ext>
                </a:extLst>
              </p:cNvPr>
              <p:cNvCxnSpPr/>
              <p:nvPr/>
            </p:nvCxnSpPr>
            <p:spPr>
              <a:xfrm>
                <a:off x="5985324" y="3205710"/>
                <a:ext cx="1060959"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矩形 77">
                <a:extLst>
                  <a:ext uri="{FF2B5EF4-FFF2-40B4-BE49-F238E27FC236}">
                    <a16:creationId xmlns:a16="http://schemas.microsoft.com/office/drawing/2014/main" id="{FB5AAAEF-8853-4389-A1A5-2A7DEEC2EA11}"/>
                  </a:ext>
                </a:extLst>
              </p:cNvPr>
              <p:cNvSpPr/>
              <p:nvPr/>
            </p:nvSpPr>
            <p:spPr>
              <a:xfrm>
                <a:off x="6007045" y="3734865"/>
                <a:ext cx="1127232"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latin typeface="Times New Roman" panose="02020603050405020304" pitchFamily="18" charset="0"/>
                    <a:ea typeface="Microsoft YaHei" charset="-122"/>
                    <a:cs typeface="Times New Roman" panose="02020603050405020304" pitchFamily="18" charset="0"/>
                  </a:rPr>
                  <a:t> </a:t>
                </a:r>
                <a:r>
                  <a:rPr lang="zh-CN" altLang="en-US" sz="1400" dirty="0">
                    <a:latin typeface="Times New Roman" panose="02020603050405020304" pitchFamily="18" charset="0"/>
                    <a:ea typeface="Microsoft YaHei" charset="-122"/>
                    <a:cs typeface="Times New Roman" panose="02020603050405020304" pitchFamily="18" charset="0"/>
                  </a:rPr>
                  <a:t>完整性认证</a:t>
                </a:r>
              </a:p>
            </p:txBody>
          </p:sp>
          <p:sp>
            <p:nvSpPr>
              <p:cNvPr id="33" name="矩形 32">
                <a:extLst>
                  <a:ext uri="{FF2B5EF4-FFF2-40B4-BE49-F238E27FC236}">
                    <a16:creationId xmlns:a16="http://schemas.microsoft.com/office/drawing/2014/main" id="{972DCB23-9C03-49B7-A1BD-A596B3E0354D}"/>
                  </a:ext>
                </a:extLst>
              </p:cNvPr>
              <p:cNvSpPr/>
              <p:nvPr/>
            </p:nvSpPr>
            <p:spPr>
              <a:xfrm>
                <a:off x="698274" y="2905171"/>
                <a:ext cx="1281309" cy="556464"/>
              </a:xfrm>
              <a:prstGeom prst="rect">
                <a:avLst/>
              </a:prstGeom>
              <a:noFill/>
              <a:ln w="190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id="{774ECBF0-884E-4B7E-809E-0989F68FCBDE}"/>
                  </a:ext>
                </a:extLst>
              </p:cNvPr>
              <p:cNvSpPr/>
              <p:nvPr/>
            </p:nvSpPr>
            <p:spPr>
              <a:xfrm>
                <a:off x="997159" y="3428370"/>
                <a:ext cx="748923" cy="261610"/>
              </a:xfrm>
              <a:prstGeom prst="rect">
                <a:avLst/>
              </a:prstGeom>
            </p:spPr>
            <p:txBody>
              <a:bodyPr wrap="none">
                <a:spAutoFit/>
              </a:bodyPr>
              <a:lstStyle/>
              <a:p>
                <a:pPr algn="ctr"/>
                <a:r>
                  <a:rPr lang="zh-CN" altLang="en-US" sz="1100" dirty="0">
                    <a:latin typeface="Times New Roman" panose="02020603050405020304" pitchFamily="18" charset="0"/>
                    <a:ea typeface="Microsoft YaHei" charset="-122"/>
                    <a:cs typeface="Times New Roman" panose="02020603050405020304" pitchFamily="18" charset="0"/>
                  </a:rPr>
                  <a:t>可疑模型</a:t>
                </a:r>
              </a:p>
            </p:txBody>
          </p:sp>
          <p:grpSp>
            <p:nvGrpSpPr>
              <p:cNvPr id="35" name="组合 34">
                <a:extLst>
                  <a:ext uri="{FF2B5EF4-FFF2-40B4-BE49-F238E27FC236}">
                    <a16:creationId xmlns:a16="http://schemas.microsoft.com/office/drawing/2014/main" id="{4E988EC2-DD41-4846-B854-93399219F02B}"/>
                  </a:ext>
                </a:extLst>
              </p:cNvPr>
              <p:cNvGrpSpPr/>
              <p:nvPr/>
            </p:nvGrpSpPr>
            <p:grpSpPr>
              <a:xfrm>
                <a:off x="792145" y="3007012"/>
                <a:ext cx="431528" cy="352781"/>
                <a:chOff x="7015988" y="2437662"/>
                <a:chExt cx="431528" cy="352781"/>
              </a:xfrm>
            </p:grpSpPr>
            <p:sp>
              <p:nvSpPr>
                <p:cNvPr id="60" name="椭圆 59">
                  <a:extLst>
                    <a:ext uri="{FF2B5EF4-FFF2-40B4-BE49-F238E27FC236}">
                      <a16:creationId xmlns:a16="http://schemas.microsoft.com/office/drawing/2014/main" id="{89E863E0-A638-434C-A2CC-1E2E0B81BBC7}"/>
                    </a:ext>
                  </a:extLst>
                </p:cNvPr>
                <p:cNvSpPr/>
                <p:nvPr/>
              </p:nvSpPr>
              <p:spPr>
                <a:xfrm>
                  <a:off x="7046661" y="2437662"/>
                  <a:ext cx="344918" cy="352781"/>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cs typeface="Times New Roman" panose="02020603050405020304" pitchFamily="18" charset="0"/>
                  </a:endParaRPr>
                </a:p>
              </p:txBody>
            </p:sp>
            <p:sp>
              <p:nvSpPr>
                <p:cNvPr id="61" name="文本框 60">
                  <a:extLst>
                    <a:ext uri="{FF2B5EF4-FFF2-40B4-BE49-F238E27FC236}">
                      <a16:creationId xmlns:a16="http://schemas.microsoft.com/office/drawing/2014/main" id="{182E5B2F-A6C3-4F2D-AA73-0D6893A00CE9}"/>
                    </a:ext>
                  </a:extLst>
                </p:cNvPr>
                <p:cNvSpPr txBox="1"/>
                <p:nvPr/>
              </p:nvSpPr>
              <p:spPr>
                <a:xfrm>
                  <a:off x="7015988" y="2471698"/>
                  <a:ext cx="431528" cy="276999"/>
                </a:xfrm>
                <a:prstGeom prst="rect">
                  <a:avLst/>
                </a:prstGeom>
                <a:noFill/>
              </p:spPr>
              <p:txBody>
                <a:bodyPr wrap="none" rtlCol="0">
                  <a:spAutoFit/>
                </a:bodyPr>
                <a:lstStyle/>
                <a:p>
                  <a:r>
                    <a:rPr lang="en-US" altLang="zh-CN" sz="1200" dirty="0">
                      <a:solidFill>
                        <a:schemeClr val="bg1"/>
                      </a:solidFill>
                      <a:latin typeface="Times New Roman" panose="02020603050405020304" pitchFamily="18" charset="0"/>
                      <a:cs typeface="Times New Roman" panose="02020603050405020304" pitchFamily="18" charset="0"/>
                    </a:rPr>
                    <a:t>API</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grpSp>
          <p:pic>
            <p:nvPicPr>
              <p:cNvPr id="36" name="图片 35">
                <a:extLst>
                  <a:ext uri="{FF2B5EF4-FFF2-40B4-BE49-F238E27FC236}">
                    <a16:creationId xmlns:a16="http://schemas.microsoft.com/office/drawing/2014/main" id="{84279123-45D4-434B-AE4A-175934F5465E}"/>
                  </a:ext>
                </a:extLst>
              </p:cNvPr>
              <p:cNvPicPr>
                <a:picLocks noChangeAspect="1"/>
              </p:cNvPicPr>
              <p:nvPr/>
            </p:nvPicPr>
            <p:blipFill>
              <a:blip r:embed="rId17"/>
              <a:stretch>
                <a:fillRect/>
              </a:stretch>
            </p:blipFill>
            <p:spPr>
              <a:xfrm>
                <a:off x="2881790" y="2849475"/>
                <a:ext cx="314104" cy="314104"/>
              </a:xfrm>
              <a:prstGeom prst="rect">
                <a:avLst/>
              </a:prstGeom>
            </p:spPr>
          </p:pic>
          <p:sp>
            <p:nvSpPr>
              <p:cNvPr id="37" name="矩形 36">
                <a:extLst>
                  <a:ext uri="{FF2B5EF4-FFF2-40B4-BE49-F238E27FC236}">
                    <a16:creationId xmlns:a16="http://schemas.microsoft.com/office/drawing/2014/main" id="{ECAD2F88-5319-4E9D-B4EC-05B88E7EDC2A}"/>
                  </a:ext>
                </a:extLst>
              </p:cNvPr>
              <p:cNvSpPr/>
              <p:nvPr/>
            </p:nvSpPr>
            <p:spPr>
              <a:xfrm>
                <a:off x="3295079" y="2905171"/>
                <a:ext cx="889987" cy="261610"/>
              </a:xfrm>
              <a:prstGeom prst="rect">
                <a:avLst/>
              </a:prstGeom>
            </p:spPr>
            <p:txBody>
              <a:bodyPr wrap="none">
                <a:spAutoFit/>
              </a:bodyPr>
              <a:lstStyle/>
              <a:p>
                <a:r>
                  <a:rPr lang="zh-CN" altLang="en-US" sz="1100" dirty="0">
                    <a:latin typeface="Times New Roman" panose="02020603050405020304" pitchFamily="18" charset="0"/>
                    <a:ea typeface="Microsoft YaHei" charset="-122"/>
                    <a:cs typeface="Times New Roman" panose="02020603050405020304" pitchFamily="18" charset="0"/>
                  </a:rPr>
                  <a:t>模型拥有者</a:t>
                </a:r>
              </a:p>
            </p:txBody>
          </p:sp>
          <p:cxnSp>
            <p:nvCxnSpPr>
              <p:cNvPr id="38" name="直接箭头连接符 37">
                <a:extLst>
                  <a:ext uri="{FF2B5EF4-FFF2-40B4-BE49-F238E27FC236}">
                    <a16:creationId xmlns:a16="http://schemas.microsoft.com/office/drawing/2014/main" id="{6C981DC4-36D8-4DD0-9134-CFD17CE24AAB}"/>
                  </a:ext>
                </a:extLst>
              </p:cNvPr>
              <p:cNvCxnSpPr>
                <a:cxnSpLocks/>
              </p:cNvCxnSpPr>
              <p:nvPr/>
            </p:nvCxnSpPr>
            <p:spPr>
              <a:xfrm>
                <a:off x="2048237" y="3052898"/>
                <a:ext cx="80997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9" name="图形 38" descr="法槌">
                <a:extLst>
                  <a:ext uri="{FF2B5EF4-FFF2-40B4-BE49-F238E27FC236}">
                    <a16:creationId xmlns:a16="http://schemas.microsoft.com/office/drawing/2014/main" id="{DA40871A-A66A-4F59-BE77-5000478688A2}"/>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370991" y="2772990"/>
                <a:ext cx="264362" cy="264362"/>
              </a:xfrm>
              <a:prstGeom prst="rect">
                <a:avLst/>
              </a:prstGeom>
            </p:spPr>
          </p:pic>
          <p:sp>
            <p:nvSpPr>
              <p:cNvPr id="40" name="矩形 39">
                <a:extLst>
                  <a:ext uri="{FF2B5EF4-FFF2-40B4-BE49-F238E27FC236}">
                    <a16:creationId xmlns:a16="http://schemas.microsoft.com/office/drawing/2014/main" id="{CC1D8E45-C2BC-4494-9536-6A99F43CB35C}"/>
                  </a:ext>
                </a:extLst>
              </p:cNvPr>
              <p:cNvSpPr/>
              <p:nvPr/>
            </p:nvSpPr>
            <p:spPr>
              <a:xfrm>
                <a:off x="3125327" y="3194614"/>
                <a:ext cx="1188557" cy="261610"/>
              </a:xfrm>
              <a:prstGeom prst="rect">
                <a:avLst/>
              </a:prstGeom>
            </p:spPr>
            <p:txBody>
              <a:bodyPr wrap="square">
                <a:spAutoFit/>
              </a:bodyPr>
              <a:lstStyle/>
              <a:p>
                <a:pPr algn="ctr"/>
                <a:r>
                  <a:rPr lang="zh-CN" altLang="en-US" sz="1100" dirty="0">
                    <a:latin typeface="Times New Roman" panose="02020603050405020304" pitchFamily="18" charset="0"/>
                    <a:ea typeface="Microsoft YaHei" charset="-122"/>
                    <a:cs typeface="Times New Roman" panose="02020603050405020304" pitchFamily="18" charset="0"/>
                  </a:rPr>
                  <a:t>攻击者</a:t>
                </a:r>
              </a:p>
            </p:txBody>
          </p:sp>
          <p:pic>
            <p:nvPicPr>
              <p:cNvPr id="41" name="图形 40" descr="实心填充的恶魔表情 纯色填充">
                <a:extLst>
                  <a:ext uri="{FF2B5EF4-FFF2-40B4-BE49-F238E27FC236}">
                    <a16:creationId xmlns:a16="http://schemas.microsoft.com/office/drawing/2014/main" id="{042A5332-3F0A-414C-AB95-400803EDE09E}"/>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908511" y="3212695"/>
                <a:ext cx="287382" cy="287437"/>
              </a:xfrm>
              <a:prstGeom prst="rect">
                <a:avLst/>
              </a:prstGeom>
            </p:spPr>
          </p:pic>
          <p:cxnSp>
            <p:nvCxnSpPr>
              <p:cNvPr id="42" name="直接箭头连接符 41">
                <a:extLst>
                  <a:ext uri="{FF2B5EF4-FFF2-40B4-BE49-F238E27FC236}">
                    <a16:creationId xmlns:a16="http://schemas.microsoft.com/office/drawing/2014/main" id="{3E3AD03B-7C69-4A95-B3CE-0699BDA94C14}"/>
                  </a:ext>
                </a:extLst>
              </p:cNvPr>
              <p:cNvCxnSpPr>
                <a:cxnSpLocks/>
              </p:cNvCxnSpPr>
              <p:nvPr/>
            </p:nvCxnSpPr>
            <p:spPr>
              <a:xfrm>
                <a:off x="2048237" y="3301793"/>
                <a:ext cx="80997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3" name="图形 42" descr="指纹 纯色填充">
                <a:extLst>
                  <a:ext uri="{FF2B5EF4-FFF2-40B4-BE49-F238E27FC236}">
                    <a16:creationId xmlns:a16="http://schemas.microsoft.com/office/drawing/2014/main" id="{93C98E6F-F88E-4E8F-AF38-A51F8F39E150}"/>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385697" y="3329239"/>
                <a:ext cx="234950" cy="234950"/>
              </a:xfrm>
              <a:prstGeom prst="rect">
                <a:avLst/>
              </a:prstGeom>
            </p:spPr>
          </p:pic>
          <p:sp>
            <p:nvSpPr>
              <p:cNvPr id="44" name="矩形 77">
                <a:extLst>
                  <a:ext uri="{FF2B5EF4-FFF2-40B4-BE49-F238E27FC236}">
                    <a16:creationId xmlns:a16="http://schemas.microsoft.com/office/drawing/2014/main" id="{EB4A9615-3F9F-4E2D-BBAB-3A96CCE625DB}"/>
                  </a:ext>
                </a:extLst>
              </p:cNvPr>
              <p:cNvSpPr/>
              <p:nvPr/>
            </p:nvSpPr>
            <p:spPr>
              <a:xfrm>
                <a:off x="1298629" y="3714344"/>
                <a:ext cx="1366080"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latin typeface="Times New Roman" panose="02020603050405020304" pitchFamily="18" charset="0"/>
                    <a:ea typeface="Microsoft YaHei" charset="-122"/>
                    <a:cs typeface="Times New Roman" panose="02020603050405020304" pitchFamily="18" charset="0"/>
                  </a:rPr>
                  <a:t> </a:t>
                </a:r>
                <a:r>
                  <a:rPr lang="zh-CN" altLang="en-US" sz="1400" dirty="0">
                    <a:latin typeface="Times New Roman" panose="02020603050405020304" pitchFamily="18" charset="0"/>
                    <a:ea typeface="Microsoft YaHei" charset="-122"/>
                    <a:cs typeface="Times New Roman" panose="02020603050405020304" pitchFamily="18" charset="0"/>
                  </a:rPr>
                  <a:t>所有权认证  </a:t>
                </a:r>
                <a:r>
                  <a:rPr lang="en-US" altLang="zh-CN" sz="1400" dirty="0">
                    <a:latin typeface="Times New Roman" panose="02020603050405020304" pitchFamily="18" charset="0"/>
                    <a:ea typeface="Microsoft YaHei" charset="-122"/>
                    <a:cs typeface="Times New Roman" panose="02020603050405020304" pitchFamily="18" charset="0"/>
                  </a:rPr>
                  <a:t>&amp;</a:t>
                </a:r>
                <a:endParaRPr lang="zh-CN" altLang="en-US" sz="1400" dirty="0">
                  <a:latin typeface="Times New Roman" panose="02020603050405020304" pitchFamily="18" charset="0"/>
                  <a:ea typeface="Microsoft YaHei" charset="-122"/>
                  <a:cs typeface="Times New Roman" panose="02020603050405020304" pitchFamily="18" charset="0"/>
                </a:endParaRPr>
              </a:p>
            </p:txBody>
          </p:sp>
          <p:cxnSp>
            <p:nvCxnSpPr>
              <p:cNvPr id="45" name="直接连接符 44">
                <a:extLst>
                  <a:ext uri="{FF2B5EF4-FFF2-40B4-BE49-F238E27FC236}">
                    <a16:creationId xmlns:a16="http://schemas.microsoft.com/office/drawing/2014/main" id="{8A6AEBA9-8CD4-410F-BDB0-B985409B4454}"/>
                  </a:ext>
                </a:extLst>
              </p:cNvPr>
              <p:cNvCxnSpPr>
                <a:cxnSpLocks/>
              </p:cNvCxnSpPr>
              <p:nvPr/>
            </p:nvCxnSpPr>
            <p:spPr>
              <a:xfrm>
                <a:off x="4388799" y="1501469"/>
                <a:ext cx="0" cy="2622947"/>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B654CD23-30C8-45B6-9E3F-2DC646E8E321}"/>
                  </a:ext>
                </a:extLst>
              </p:cNvPr>
              <p:cNvCxnSpPr>
                <a:cxnSpLocks/>
              </p:cNvCxnSpPr>
              <p:nvPr/>
            </p:nvCxnSpPr>
            <p:spPr>
              <a:xfrm flipH="1">
                <a:off x="559094" y="2690438"/>
                <a:ext cx="7949051"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47" name="图形 46" descr="Badge 1 纯色填充">
                <a:extLst>
                  <a:ext uri="{FF2B5EF4-FFF2-40B4-BE49-F238E27FC236}">
                    <a16:creationId xmlns:a16="http://schemas.microsoft.com/office/drawing/2014/main" id="{324957F4-AA11-4ED5-BC23-6DAE9E03BD47}"/>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839162" y="2373745"/>
                <a:ext cx="187200" cy="187200"/>
              </a:xfrm>
              <a:prstGeom prst="rect">
                <a:avLst/>
              </a:prstGeom>
            </p:spPr>
          </p:pic>
          <p:pic>
            <p:nvPicPr>
              <p:cNvPr id="48" name="图形 5" descr="Badge 纯色填充">
                <a:extLst>
                  <a:ext uri="{FF2B5EF4-FFF2-40B4-BE49-F238E27FC236}">
                    <a16:creationId xmlns:a16="http://schemas.microsoft.com/office/drawing/2014/main" id="{477EF7AE-D03A-4901-8CCD-36F41F2BD329}"/>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986753" y="2395942"/>
                <a:ext cx="187200" cy="187200"/>
              </a:xfrm>
              <a:prstGeom prst="rect">
                <a:avLst/>
              </a:prstGeom>
            </p:spPr>
          </p:pic>
          <p:pic>
            <p:nvPicPr>
              <p:cNvPr id="49" name="图形 8" descr="Badge 3 纯色填充">
                <a:extLst>
                  <a:ext uri="{FF2B5EF4-FFF2-40B4-BE49-F238E27FC236}">
                    <a16:creationId xmlns:a16="http://schemas.microsoft.com/office/drawing/2014/main" id="{7677C8B7-80E9-4A68-87F9-13C1ADBEA250}"/>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53260" y="3731435"/>
                <a:ext cx="259915" cy="259915"/>
              </a:xfrm>
              <a:prstGeom prst="rect">
                <a:avLst/>
              </a:prstGeom>
            </p:spPr>
          </p:pic>
          <p:pic>
            <p:nvPicPr>
              <p:cNvPr id="50" name="图形 10" descr="Badge 4 纯色填充">
                <a:extLst>
                  <a:ext uri="{FF2B5EF4-FFF2-40B4-BE49-F238E27FC236}">
                    <a16:creationId xmlns:a16="http://schemas.microsoft.com/office/drawing/2014/main" id="{79FAEA4A-F219-47B8-880F-59109CB88278}"/>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741625" y="3756244"/>
                <a:ext cx="200601" cy="200601"/>
              </a:xfrm>
              <a:prstGeom prst="rect">
                <a:avLst/>
              </a:prstGeom>
            </p:spPr>
          </p:pic>
          <p:pic>
            <p:nvPicPr>
              <p:cNvPr id="51" name="图形 12" descr="Badge 5 纯色填充">
                <a:extLst>
                  <a:ext uri="{FF2B5EF4-FFF2-40B4-BE49-F238E27FC236}">
                    <a16:creationId xmlns:a16="http://schemas.microsoft.com/office/drawing/2014/main" id="{4E7CDAE8-2D68-4A3A-92C8-33121AE05932}"/>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5944430" y="3781175"/>
                <a:ext cx="187200" cy="187200"/>
              </a:xfrm>
              <a:prstGeom prst="rect">
                <a:avLst/>
              </a:prstGeom>
            </p:spPr>
          </p:pic>
          <p:pic>
            <p:nvPicPr>
              <p:cNvPr id="52" name="图片 51">
                <a:extLst>
                  <a:ext uri="{FF2B5EF4-FFF2-40B4-BE49-F238E27FC236}">
                    <a16:creationId xmlns:a16="http://schemas.microsoft.com/office/drawing/2014/main" id="{454EFB4D-0DE9-4C25-9A52-3217815EF257}"/>
                  </a:ext>
                </a:extLst>
              </p:cNvPr>
              <p:cNvPicPr>
                <a:picLocks noChangeAspect="1"/>
              </p:cNvPicPr>
              <p:nvPr/>
            </p:nvPicPr>
            <p:blipFill>
              <a:blip r:embed="rId34"/>
              <a:stretch>
                <a:fillRect/>
              </a:stretch>
            </p:blipFill>
            <p:spPr>
              <a:xfrm>
                <a:off x="1355474" y="2939795"/>
                <a:ext cx="506784" cy="494998"/>
              </a:xfrm>
              <a:prstGeom prst="rect">
                <a:avLst/>
              </a:prstGeom>
            </p:spPr>
          </p:pic>
          <p:pic>
            <p:nvPicPr>
              <p:cNvPr id="53" name="图片 52">
                <a:extLst>
                  <a:ext uri="{FF2B5EF4-FFF2-40B4-BE49-F238E27FC236}">
                    <a16:creationId xmlns:a16="http://schemas.microsoft.com/office/drawing/2014/main" id="{1C038D60-349F-4CD5-846C-C5FCB50A748D}"/>
                  </a:ext>
                </a:extLst>
              </p:cNvPr>
              <p:cNvPicPr>
                <a:picLocks noChangeAspect="1"/>
              </p:cNvPicPr>
              <p:nvPr/>
            </p:nvPicPr>
            <p:blipFill>
              <a:blip r:embed="rId34"/>
              <a:stretch>
                <a:fillRect/>
              </a:stretch>
            </p:blipFill>
            <p:spPr>
              <a:xfrm>
                <a:off x="7802815" y="2960050"/>
                <a:ext cx="506784" cy="494998"/>
              </a:xfrm>
              <a:prstGeom prst="rect">
                <a:avLst/>
              </a:prstGeom>
            </p:spPr>
          </p:pic>
          <p:pic>
            <p:nvPicPr>
              <p:cNvPr id="54" name="图片 53">
                <a:extLst>
                  <a:ext uri="{FF2B5EF4-FFF2-40B4-BE49-F238E27FC236}">
                    <a16:creationId xmlns:a16="http://schemas.microsoft.com/office/drawing/2014/main" id="{8C6F40FD-B687-4A5C-9135-DF818AEA8F65}"/>
                  </a:ext>
                </a:extLst>
              </p:cNvPr>
              <p:cNvPicPr>
                <a:picLocks noChangeAspect="1"/>
              </p:cNvPicPr>
              <p:nvPr/>
            </p:nvPicPr>
            <p:blipFill>
              <a:blip r:embed="rId34"/>
              <a:stretch>
                <a:fillRect/>
              </a:stretch>
            </p:blipFill>
            <p:spPr>
              <a:xfrm>
                <a:off x="5137279" y="2969896"/>
                <a:ext cx="506784" cy="494998"/>
              </a:xfrm>
              <a:prstGeom prst="rect">
                <a:avLst/>
              </a:prstGeom>
            </p:spPr>
          </p:pic>
          <p:grpSp>
            <p:nvGrpSpPr>
              <p:cNvPr id="55" name="组合 54">
                <a:extLst>
                  <a:ext uri="{FF2B5EF4-FFF2-40B4-BE49-F238E27FC236}">
                    <a16:creationId xmlns:a16="http://schemas.microsoft.com/office/drawing/2014/main" id="{1BF889C2-2DDA-45AE-90D9-678ED6C38D0E}"/>
                  </a:ext>
                </a:extLst>
              </p:cNvPr>
              <p:cNvGrpSpPr/>
              <p:nvPr/>
            </p:nvGrpSpPr>
            <p:grpSpPr>
              <a:xfrm>
                <a:off x="1945103" y="1449067"/>
                <a:ext cx="839686" cy="839686"/>
                <a:chOff x="5993594" y="1193803"/>
                <a:chExt cx="839686" cy="839686"/>
              </a:xfrm>
            </p:grpSpPr>
            <p:pic>
              <p:nvPicPr>
                <p:cNvPr id="57" name="图形 56" descr="云">
                  <a:extLst>
                    <a:ext uri="{FF2B5EF4-FFF2-40B4-BE49-F238E27FC236}">
                      <a16:creationId xmlns:a16="http://schemas.microsoft.com/office/drawing/2014/main" id="{0C7CA00E-0ACA-413C-8B1E-FA0B046E5F50}"/>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5993594" y="1193803"/>
                  <a:ext cx="839686" cy="839686"/>
                </a:xfrm>
                <a:prstGeom prst="rect">
                  <a:avLst/>
                </a:prstGeom>
              </p:spPr>
            </p:pic>
            <p:sp>
              <p:nvSpPr>
                <p:cNvPr id="58" name="文本框 57">
                  <a:extLst>
                    <a:ext uri="{FF2B5EF4-FFF2-40B4-BE49-F238E27FC236}">
                      <a16:creationId xmlns:a16="http://schemas.microsoft.com/office/drawing/2014/main" id="{CE2472CA-E911-4A12-B372-451748718419}"/>
                    </a:ext>
                  </a:extLst>
                </p:cNvPr>
                <p:cNvSpPr txBox="1"/>
                <p:nvPr/>
              </p:nvSpPr>
              <p:spPr>
                <a:xfrm>
                  <a:off x="6094030" y="1766071"/>
                  <a:ext cx="684490" cy="261610"/>
                </a:xfrm>
                <a:prstGeom prst="rect">
                  <a:avLst/>
                </a:prstGeom>
                <a:noFill/>
              </p:spPr>
              <p:txBody>
                <a:bodyPr wrap="square" rtlCol="0">
                  <a:spAutoFit/>
                </a:bodyPr>
                <a:lstStyle/>
                <a:p>
                  <a:r>
                    <a:rPr lang="zh-CN" altLang="en-US" sz="1100" b="1" dirty="0">
                      <a:latin typeface="Times New Roman" panose="02020603050405020304" pitchFamily="18" charset="0"/>
                      <a:cs typeface="Times New Roman" panose="02020603050405020304" pitchFamily="18" charset="0"/>
                    </a:rPr>
                    <a:t>云服务</a:t>
                  </a:r>
                  <a:endParaRPr lang="en-US" altLang="zh-CN" sz="1100" b="1" dirty="0">
                    <a:latin typeface="Times New Roman" panose="02020603050405020304" pitchFamily="18" charset="0"/>
                    <a:cs typeface="Times New Roman" panose="02020603050405020304" pitchFamily="18" charset="0"/>
                  </a:endParaRPr>
                </a:p>
              </p:txBody>
            </p:sp>
            <p:sp>
              <p:nvSpPr>
                <p:cNvPr id="59" name="箭头: 上 58">
                  <a:extLst>
                    <a:ext uri="{FF2B5EF4-FFF2-40B4-BE49-F238E27FC236}">
                      <a16:creationId xmlns:a16="http://schemas.microsoft.com/office/drawing/2014/main" id="{A17DCAB8-A077-4AE7-80EE-EB1BFEDAFD7C}"/>
                    </a:ext>
                  </a:extLst>
                </p:cNvPr>
                <p:cNvSpPr/>
                <p:nvPr/>
              </p:nvSpPr>
              <p:spPr>
                <a:xfrm>
                  <a:off x="6351404" y="1526937"/>
                  <a:ext cx="105650" cy="213293"/>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56" name="矩形 77">
                <a:extLst>
                  <a:ext uri="{FF2B5EF4-FFF2-40B4-BE49-F238E27FC236}">
                    <a16:creationId xmlns:a16="http://schemas.microsoft.com/office/drawing/2014/main" id="{2CA41D42-167E-4F4D-B22F-950B3B0D3734}"/>
                  </a:ext>
                </a:extLst>
              </p:cNvPr>
              <p:cNvSpPr/>
              <p:nvPr/>
            </p:nvSpPr>
            <p:spPr>
              <a:xfrm>
                <a:off x="2830370" y="3718330"/>
                <a:ext cx="902811"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dirty="0">
                    <a:latin typeface="Times New Roman" panose="02020603050405020304" pitchFamily="18" charset="0"/>
                    <a:ea typeface="Microsoft YaHei" charset="-122"/>
                    <a:cs typeface="Times New Roman" panose="02020603050405020304" pitchFamily="18" charset="0"/>
                  </a:rPr>
                  <a:t>用户追踪</a:t>
                </a:r>
              </a:p>
            </p:txBody>
          </p:sp>
        </p:grpSp>
      </p:grpSp>
      <p:graphicFrame>
        <p:nvGraphicFramePr>
          <p:cNvPr id="76" name="表格 7">
            <a:extLst>
              <a:ext uri="{FF2B5EF4-FFF2-40B4-BE49-F238E27FC236}">
                <a16:creationId xmlns:a16="http://schemas.microsoft.com/office/drawing/2014/main" id="{F2D48BE5-EB62-4497-A05D-16F61E579059}"/>
              </a:ext>
            </a:extLst>
          </p:cNvPr>
          <p:cNvGraphicFramePr>
            <a:graphicFrameLocks noGrp="1"/>
          </p:cNvGraphicFramePr>
          <p:nvPr>
            <p:extLst>
              <p:ext uri="{D42A27DB-BD31-4B8C-83A1-F6EECF244321}">
                <p14:modId xmlns:p14="http://schemas.microsoft.com/office/powerpoint/2010/main" val="3948951060"/>
              </p:ext>
            </p:extLst>
          </p:nvPr>
        </p:nvGraphicFramePr>
        <p:xfrm>
          <a:off x="2116824" y="4320115"/>
          <a:ext cx="7183149" cy="2189480"/>
        </p:xfrm>
        <a:graphic>
          <a:graphicData uri="http://schemas.openxmlformats.org/drawingml/2006/table">
            <a:tbl>
              <a:tblPr firstRow="1" bandRow="1">
                <a:tableStyleId>{2D5ABB26-0587-4C30-8999-92F81FD0307C}</a:tableStyleId>
              </a:tblPr>
              <a:tblGrid>
                <a:gridCol w="1972068">
                  <a:extLst>
                    <a:ext uri="{9D8B030D-6E8A-4147-A177-3AD203B41FA5}">
                      <a16:colId xmlns:a16="http://schemas.microsoft.com/office/drawing/2014/main" val="280540662"/>
                    </a:ext>
                  </a:extLst>
                </a:gridCol>
                <a:gridCol w="5211081">
                  <a:extLst>
                    <a:ext uri="{9D8B030D-6E8A-4147-A177-3AD203B41FA5}">
                      <a16:colId xmlns:a16="http://schemas.microsoft.com/office/drawing/2014/main" val="191460666"/>
                    </a:ext>
                  </a:extLst>
                </a:gridCol>
              </a:tblGrid>
              <a:tr h="0">
                <a:tc>
                  <a:txBody>
                    <a:bodyPr/>
                    <a:lstStyle/>
                    <a:p>
                      <a:pPr algn="ctr"/>
                      <a:r>
                        <a:rPr lang="zh-CN" altLang="en-US" sz="1600" dirty="0">
                          <a:latin typeface="楷体" panose="02010609060101010101" pitchFamily="49" charset="-122"/>
                          <a:ea typeface="楷体" panose="02010609060101010101" pitchFamily="49" charset="-122"/>
                        </a:rPr>
                        <a:t>阶段</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600" dirty="0">
                          <a:latin typeface="楷体" panose="02010609060101010101" pitchFamily="49" charset="-122"/>
                          <a:ea typeface="楷体" panose="02010609060101010101" pitchFamily="49" charset="-122"/>
                        </a:rPr>
                        <a:t>目的</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5354843"/>
                  </a:ext>
                </a:extLst>
              </a:tr>
              <a:tr h="370840">
                <a:tc>
                  <a:txBody>
                    <a:bodyPr/>
                    <a:lstStyle/>
                    <a:p>
                      <a:pPr algn="ctr"/>
                      <a:r>
                        <a:rPr lang="zh-CN" altLang="en-US" sz="1600" dirty="0">
                          <a:latin typeface="楷体" panose="02010609060101010101" pitchFamily="49" charset="-122"/>
                          <a:ea typeface="楷体" panose="02010609060101010101" pitchFamily="49" charset="-122"/>
                        </a:rPr>
                        <a:t>访问控制</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zh-CN" altLang="en-US" sz="1600" dirty="0">
                          <a:latin typeface="楷体" panose="02010609060101010101" pitchFamily="49" charset="-122"/>
                          <a:ea typeface="楷体" panose="02010609060101010101" pitchFamily="49" charset="-122"/>
                        </a:rPr>
                        <a:t>只有</a:t>
                      </a:r>
                      <a:r>
                        <a:rPr lang="zh-CN" altLang="en-US" sz="1600" b="1" dirty="0">
                          <a:latin typeface="楷体" panose="02010609060101010101" pitchFamily="49" charset="-122"/>
                          <a:ea typeface="楷体" panose="02010609060101010101" pitchFamily="49" charset="-122"/>
                        </a:rPr>
                        <a:t>认证用户</a:t>
                      </a:r>
                      <a:r>
                        <a:rPr lang="zh-CN" altLang="en-US" sz="1600" dirty="0">
                          <a:latin typeface="楷体" panose="02010609060101010101" pitchFamily="49" charset="-122"/>
                          <a:ea typeface="楷体" panose="02010609060101010101" pitchFamily="49" charset="-122"/>
                        </a:rPr>
                        <a:t>可以使用模型功能</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42062252"/>
                  </a:ext>
                </a:extLst>
              </a:tr>
              <a:tr h="370840">
                <a:tc>
                  <a:txBody>
                    <a:bodyPr/>
                    <a:lstStyle/>
                    <a:p>
                      <a:pPr algn="ctr"/>
                      <a:r>
                        <a:rPr lang="zh-CN" altLang="en-US" sz="1600" dirty="0">
                          <a:latin typeface="楷体" panose="02010609060101010101" pitchFamily="49" charset="-122"/>
                          <a:ea typeface="楷体" panose="02010609060101010101" pitchFamily="49" charset="-122"/>
                        </a:rPr>
                        <a:t>模型检索</a:t>
                      </a:r>
                    </a:p>
                  </a:txBody>
                  <a:tcP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600" dirty="0">
                          <a:latin typeface="楷体" panose="02010609060101010101" pitchFamily="49" charset="-122"/>
                          <a:ea typeface="楷体" panose="02010609060101010101" pitchFamily="49" charset="-122"/>
                        </a:rPr>
                        <a:t>可以</a:t>
                      </a:r>
                      <a:r>
                        <a:rPr lang="zh-CN" altLang="en-US" sz="1600" b="1" dirty="0">
                          <a:latin typeface="楷体" panose="02010609060101010101" pitchFamily="49" charset="-122"/>
                          <a:ea typeface="楷体" panose="02010609060101010101" pitchFamily="49" charset="-122"/>
                        </a:rPr>
                        <a:t>快速检索</a:t>
                      </a:r>
                      <a:r>
                        <a:rPr lang="zh-CN" altLang="en-US" sz="1600" dirty="0">
                          <a:latin typeface="楷体" panose="02010609060101010101" pitchFamily="49" charset="-122"/>
                          <a:ea typeface="楷体" panose="02010609060101010101" pitchFamily="49" charset="-122"/>
                        </a:rPr>
                        <a:t>到潜在的非法模型 </a:t>
                      </a:r>
                    </a:p>
                  </a:txBody>
                  <a:tcP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0935689"/>
                  </a:ext>
                </a:extLst>
              </a:tr>
              <a:tr h="370840">
                <a:tc>
                  <a:txBody>
                    <a:bodyPr/>
                    <a:lstStyle/>
                    <a:p>
                      <a:pPr algn="ctr"/>
                      <a:r>
                        <a:rPr lang="zh-CN" altLang="en-US" sz="1600" b="0" dirty="0">
                          <a:solidFill>
                            <a:schemeClr val="tx1"/>
                          </a:solidFill>
                          <a:latin typeface="楷体" panose="02010609060101010101" pitchFamily="49" charset="-122"/>
                          <a:ea typeface="楷体" panose="02010609060101010101" pitchFamily="49" charset="-122"/>
                        </a:rPr>
                        <a:t>所有权认证 </a:t>
                      </a:r>
                    </a:p>
                  </a:txBody>
                  <a:tcP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600" b="0" dirty="0">
                          <a:solidFill>
                            <a:schemeClr val="tx1"/>
                          </a:solidFill>
                          <a:latin typeface="楷体" panose="02010609060101010101" pitchFamily="49" charset="-122"/>
                          <a:ea typeface="楷体" panose="02010609060101010101" pitchFamily="49" charset="-122"/>
                        </a:rPr>
                        <a:t>在发生版权纠纷时，可以证实目标模型的</a:t>
                      </a:r>
                      <a:r>
                        <a:rPr lang="zh-CN" altLang="en-US" sz="1600" b="1" dirty="0">
                          <a:solidFill>
                            <a:schemeClr val="tx1"/>
                          </a:solidFill>
                          <a:latin typeface="楷体" panose="02010609060101010101" pitchFamily="49" charset="-122"/>
                          <a:ea typeface="楷体" panose="02010609060101010101" pitchFamily="49" charset="-122"/>
                        </a:rPr>
                        <a:t>所有权归属</a:t>
                      </a:r>
                    </a:p>
                  </a:txBody>
                  <a:tcP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5649707"/>
                  </a:ext>
                </a:extLst>
              </a:tr>
              <a:tr h="370840">
                <a:tc>
                  <a:txBody>
                    <a:bodyPr/>
                    <a:lstStyle/>
                    <a:p>
                      <a:pPr algn="ctr"/>
                      <a:r>
                        <a:rPr lang="zh-CN" altLang="en-US" sz="1600" dirty="0">
                          <a:latin typeface="楷体" panose="02010609060101010101" pitchFamily="49" charset="-122"/>
                          <a:ea typeface="楷体" panose="02010609060101010101" pitchFamily="49" charset="-122"/>
                        </a:rPr>
                        <a:t>用户追踪</a:t>
                      </a:r>
                    </a:p>
                  </a:txBody>
                  <a:tcP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600" dirty="0">
                          <a:latin typeface="楷体" panose="02010609060101010101" pitchFamily="49" charset="-122"/>
                          <a:ea typeface="楷体" panose="02010609060101010101" pitchFamily="49" charset="-122"/>
                        </a:rPr>
                        <a:t>可以</a:t>
                      </a:r>
                      <a:r>
                        <a:rPr lang="zh-CN" altLang="en-US" sz="1600" b="1" dirty="0">
                          <a:latin typeface="楷体" panose="02010609060101010101" pitchFamily="49" charset="-122"/>
                          <a:ea typeface="楷体" panose="02010609060101010101" pitchFamily="49" charset="-122"/>
                        </a:rPr>
                        <a:t>追踪</a:t>
                      </a:r>
                      <a:r>
                        <a:rPr lang="zh-CN" altLang="en-US" sz="1600" dirty="0">
                          <a:latin typeface="楷体" panose="02010609060101010101" pitchFamily="49" charset="-122"/>
                          <a:ea typeface="楷体" panose="02010609060101010101" pitchFamily="49" charset="-122"/>
                        </a:rPr>
                        <a:t>到恶意利用或非法分发模型的用户</a:t>
                      </a:r>
                    </a:p>
                  </a:txBody>
                  <a:tcP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7659924"/>
                  </a:ext>
                </a:extLst>
              </a:tr>
              <a:tr h="370840">
                <a:tc>
                  <a:txBody>
                    <a:bodyPr/>
                    <a:lstStyle/>
                    <a:p>
                      <a:pPr algn="ctr"/>
                      <a:r>
                        <a:rPr lang="zh-CN" altLang="en-US" sz="1600" dirty="0">
                          <a:latin typeface="楷体" panose="02010609060101010101" pitchFamily="49" charset="-122"/>
                          <a:ea typeface="楷体" panose="02010609060101010101" pitchFamily="49" charset="-122"/>
                        </a:rPr>
                        <a:t>完整性认证</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600" dirty="0">
                          <a:latin typeface="楷体" panose="02010609060101010101" pitchFamily="49" charset="-122"/>
                          <a:ea typeface="楷体" panose="02010609060101010101" pitchFamily="49" charset="-122"/>
                        </a:rPr>
                        <a:t>可以判断目标模型是否被攻击者</a:t>
                      </a:r>
                      <a:r>
                        <a:rPr lang="zh-CN" altLang="en-US" sz="1600" b="1" dirty="0">
                          <a:latin typeface="楷体" panose="02010609060101010101" pitchFamily="49" charset="-122"/>
                          <a:ea typeface="楷体" panose="02010609060101010101" pitchFamily="49" charset="-122"/>
                        </a:rPr>
                        <a:t>篡改</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1038601"/>
                  </a:ext>
                </a:extLst>
              </a:tr>
            </a:tbl>
          </a:graphicData>
        </a:graphic>
      </p:graphicFrame>
    </p:spTree>
    <p:extLst>
      <p:ext uri="{BB962C8B-B14F-4D97-AF65-F5344CB8AC3E}">
        <p14:creationId xmlns:p14="http://schemas.microsoft.com/office/powerpoint/2010/main" val="17348024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635985" y="1268680"/>
            <a:ext cx="10062087" cy="499624"/>
          </a:xfrm>
          <a:prstGeom prst="rect">
            <a:avLst/>
          </a:prstGeom>
        </p:spPr>
        <p:txBody>
          <a:bodyPr wrap="square">
            <a:spAutoFit/>
          </a:bodyPr>
          <a:lstStyle/>
          <a:p>
            <a:pPr>
              <a:lnSpc>
                <a:spcPct val="150000"/>
              </a:lnSpc>
            </a:pPr>
            <a:r>
              <a:rPr lang="en-US" altLang="zh-CN" sz="2000" b="1" dirty="0">
                <a:latin typeface="+mj-ea"/>
                <a:ea typeface="+mj-ea"/>
              </a:rPr>
              <a:t>Algorithm 2 </a:t>
            </a:r>
            <a:r>
              <a:rPr lang="en-US" altLang="zh-CN" sz="2000" dirty="0">
                <a:latin typeface="+mj-ea"/>
                <a:ea typeface="+mj-ea"/>
              </a:rPr>
              <a:t>- </a:t>
            </a:r>
            <a:r>
              <a:rPr lang="en-US" altLang="zh-CN" sz="2000" b="1" dirty="0">
                <a:solidFill>
                  <a:srgbClr val="1C4885"/>
                </a:solidFill>
                <a:latin typeface="+mj-ea"/>
                <a:ea typeface="+mj-ea"/>
              </a:rPr>
              <a:t>Sequence Incremental </a:t>
            </a:r>
            <a:r>
              <a:rPr lang="en-US" altLang="zh-CN" sz="2000" dirty="0">
                <a:latin typeface="+mj-ea"/>
                <a:ea typeface="+mj-ea"/>
              </a:rPr>
              <a:t>Watermarking Scheme</a:t>
            </a:r>
            <a:endParaRPr lang="zh-CN" altLang="en-US" sz="2000" dirty="0">
              <a:latin typeface="+mj-ea"/>
              <a:ea typeface="+mj-ea"/>
            </a:endParaRPr>
          </a:p>
        </p:txBody>
      </p:sp>
      <p:pic>
        <p:nvPicPr>
          <p:cNvPr id="2" name="图片 1"/>
          <p:cNvPicPr>
            <a:picLocks noChangeAspect="1"/>
          </p:cNvPicPr>
          <p:nvPr/>
        </p:nvPicPr>
        <p:blipFill>
          <a:blip r:embed="rId3"/>
          <a:stretch>
            <a:fillRect/>
          </a:stretch>
        </p:blipFill>
        <p:spPr>
          <a:xfrm>
            <a:off x="895543" y="2131107"/>
            <a:ext cx="10400914" cy="3990832"/>
          </a:xfrm>
          <a:prstGeom prst="rect">
            <a:avLst/>
          </a:prstGeom>
        </p:spPr>
      </p:pic>
      <p:sp>
        <p:nvSpPr>
          <p:cNvPr id="8" name="文本框 7"/>
          <p:cNvSpPr txBox="1"/>
          <p:nvPr/>
        </p:nvSpPr>
        <p:spPr>
          <a:xfrm>
            <a:off x="65543" y="91722"/>
            <a:ext cx="8815206" cy="523220"/>
          </a:xfrm>
          <a:prstGeom prst="rect">
            <a:avLst/>
          </a:prstGeom>
          <a:noFill/>
        </p:spPr>
        <p:txBody>
          <a:bodyPr wrap="square" rtlCol="0">
            <a:spAutoFit/>
          </a:bodyPr>
          <a:lstStyle/>
          <a:p>
            <a:r>
              <a:rPr lang="en-US" altLang="zh-CN" sz="2800" dirty="0">
                <a:solidFill>
                  <a:schemeClr val="tx1">
                    <a:lumMod val="85000"/>
                    <a:lumOff val="15000"/>
                  </a:schemeClr>
                </a:solidFill>
                <a:latin typeface="+mj-ea"/>
                <a:ea typeface="+mj-ea"/>
                <a:cs typeface="Calibri" panose="020F0502020204030204" pitchFamily="34" charset="0"/>
              </a:rPr>
              <a:t>Method</a:t>
            </a:r>
            <a:endParaRPr lang="zh-CN" altLang="en-US" sz="2800" dirty="0">
              <a:latin typeface="+mj-ea"/>
            </a:endParaRPr>
          </a:p>
        </p:txBody>
      </p:sp>
      <p:cxnSp>
        <p:nvCxnSpPr>
          <p:cNvPr id="9" name="直接连接符 8"/>
          <p:cNvCxnSpPr/>
          <p:nvPr/>
        </p:nvCxnSpPr>
        <p:spPr>
          <a:xfrm>
            <a:off x="0" y="685800"/>
            <a:ext cx="12192000" cy="0"/>
          </a:xfrm>
          <a:prstGeom prst="line">
            <a:avLst/>
          </a:prstGeom>
          <a:ln w="28575">
            <a:solidFill>
              <a:srgbClr val="5D75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203659"/>
      </p:ext>
    </p:extLst>
  </p:cSld>
  <p:clrMapOvr>
    <a:masterClrMapping/>
  </p:clrMapOvr>
  <mc:AlternateContent xmlns:mc="http://schemas.openxmlformats.org/markup-compatibility/2006" xmlns:p14="http://schemas.microsoft.com/office/powerpoint/2010/main">
    <mc:Choice Requires="p14">
      <p:transition p14:dur="10" advTm="16249"/>
    </mc:Choice>
    <mc:Fallback xmlns="">
      <p:transition advTm="16249"/>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鲁棒的文本生成模型水印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AD12C5AB-492E-4C25-9D8D-2A57338C23A3}"/>
              </a:ext>
            </a:extLst>
          </p:cNvPr>
          <p:cNvCxnSpPr/>
          <p:nvPr/>
        </p:nvCxnSpPr>
        <p:spPr>
          <a:xfrm>
            <a:off x="796413" y="1190302"/>
            <a:ext cx="0" cy="632244"/>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D6452414-4162-4C43-8F81-3AB756E988A5}"/>
              </a:ext>
            </a:extLst>
          </p:cNvPr>
          <p:cNvSpPr txBox="1"/>
          <p:nvPr/>
        </p:nvSpPr>
        <p:spPr>
          <a:xfrm>
            <a:off x="796413" y="1244814"/>
            <a:ext cx="1710024" cy="523220"/>
          </a:xfrm>
          <a:prstGeom prst="rect">
            <a:avLst/>
          </a:prstGeom>
          <a:noFill/>
        </p:spPr>
        <p:txBody>
          <a:bodyPr wrap="square" rtlCol="0">
            <a:spAutoFit/>
          </a:bodyPr>
          <a:lstStyle/>
          <a:p>
            <a:pPr algn="ctr"/>
            <a:r>
              <a:rPr lang="zh-CN" altLang="en-US" sz="2800" dirty="0">
                <a:solidFill>
                  <a:schemeClr val="tx1">
                    <a:lumMod val="85000"/>
                    <a:lumOff val="15000"/>
                  </a:schemeClr>
                </a:solidFill>
                <a:latin typeface="FZZhengHeiS-DB-GB" panose="02000000000000000000" pitchFamily="2" charset="0"/>
                <a:ea typeface="FZZhengHeiS-DB-GB" panose="02000000000000000000" pitchFamily="2" charset="0"/>
              </a:rPr>
              <a:t>实验设置</a:t>
            </a:r>
          </a:p>
        </p:txBody>
      </p:sp>
      <p:sp>
        <p:nvSpPr>
          <p:cNvPr id="11" name="矩形 10">
            <a:extLst>
              <a:ext uri="{FF2B5EF4-FFF2-40B4-BE49-F238E27FC236}">
                <a16:creationId xmlns:a16="http://schemas.microsoft.com/office/drawing/2014/main" id="{86417FEB-A3A8-4A9C-8241-7A0EADB0B287}"/>
              </a:ext>
            </a:extLst>
          </p:cNvPr>
          <p:cNvSpPr/>
          <p:nvPr/>
        </p:nvSpPr>
        <p:spPr>
          <a:xfrm>
            <a:off x="1025429" y="1822546"/>
            <a:ext cx="8328498" cy="4197559"/>
          </a:xfrm>
          <a:prstGeom prst="rect">
            <a:avLst/>
          </a:prstGeom>
        </p:spPr>
        <p:txBody>
          <a:bodyPr wrap="none">
            <a:spAutoFit/>
          </a:bodyPr>
          <a:lstStyle/>
          <a:p>
            <a:pPr marL="800100" lvl="1" indent="-342900">
              <a:lnSpc>
                <a:spcPct val="150000"/>
              </a:lnSpc>
              <a:buFont typeface="Arial" panose="020B0604020202020204" pitchFamily="34" charset="0"/>
              <a:buChar char="•"/>
            </a:pPr>
            <a:r>
              <a:rPr lang="en-US" altLang="zh-CN" dirty="0">
                <a:latin typeface="Times New Roman" panose="02020603050405020304" pitchFamily="18" charset="0"/>
                <a:ea typeface="+mj-ea"/>
                <a:cs typeface="Times New Roman" panose="02020603050405020304" pitchFamily="18" charset="0"/>
              </a:rPr>
              <a:t>Dataset:</a:t>
            </a:r>
          </a:p>
          <a:p>
            <a:pPr lvl="2">
              <a:lnSpc>
                <a:spcPct val="150000"/>
              </a:lnSpc>
            </a:pPr>
            <a:r>
              <a:rPr lang="en-US" altLang="zh-CN" dirty="0">
                <a:latin typeface="Times New Roman" panose="02020603050405020304" pitchFamily="18" charset="0"/>
                <a:ea typeface="+mj-ea"/>
                <a:cs typeface="Times New Roman" panose="02020603050405020304" pitchFamily="18" charset="0"/>
              </a:rPr>
              <a:t>Novels, WikiText-2, IMDB, and AgNews.</a:t>
            </a:r>
          </a:p>
          <a:p>
            <a:pPr marL="800100" lvl="1" indent="-342900">
              <a:lnSpc>
                <a:spcPct val="150000"/>
              </a:lnSpc>
              <a:buFont typeface="Arial" panose="020B0604020202020204" pitchFamily="34" charset="0"/>
              <a:buChar char="•"/>
            </a:pPr>
            <a:r>
              <a:rPr lang="en-US" altLang="zh-CN" dirty="0">
                <a:latin typeface="Times New Roman" panose="02020603050405020304" pitchFamily="18" charset="0"/>
                <a:ea typeface="+mj-ea"/>
                <a:cs typeface="Times New Roman" panose="02020603050405020304" pitchFamily="18" charset="0"/>
              </a:rPr>
              <a:t>Models:</a:t>
            </a:r>
          </a:p>
          <a:p>
            <a:pPr lvl="2">
              <a:lnSpc>
                <a:spcPct val="150000"/>
              </a:lnSpc>
            </a:pPr>
            <a:r>
              <a:rPr lang="en-US" altLang="zh-CN" dirty="0">
                <a:latin typeface="Times New Roman" panose="02020603050405020304" pitchFamily="18" charset="0"/>
                <a:ea typeface="+mj-ea"/>
                <a:cs typeface="Times New Roman" panose="02020603050405020304" pitchFamily="18" charset="0"/>
              </a:rPr>
              <a:t>BERT-base-cased, </a:t>
            </a:r>
            <a:r>
              <a:rPr lang="en-US" altLang="zh-CN" dirty="0" err="1">
                <a:latin typeface="Times New Roman" panose="02020603050405020304" pitchFamily="18" charset="0"/>
                <a:ea typeface="+mj-ea"/>
                <a:cs typeface="Times New Roman" panose="02020603050405020304" pitchFamily="18" charset="0"/>
              </a:rPr>
              <a:t>RoBERTa</a:t>
            </a:r>
            <a:r>
              <a:rPr lang="en-US" altLang="zh-CN" dirty="0">
                <a:latin typeface="Times New Roman" panose="02020603050405020304" pitchFamily="18" charset="0"/>
                <a:ea typeface="+mj-ea"/>
                <a:cs typeface="Times New Roman" panose="02020603050405020304" pitchFamily="18" charset="0"/>
              </a:rPr>
              <a:t>-large-</a:t>
            </a:r>
            <a:r>
              <a:rPr lang="en-US" altLang="zh-CN" dirty="0" err="1">
                <a:latin typeface="Times New Roman" panose="02020603050405020304" pitchFamily="18" charset="0"/>
                <a:ea typeface="+mj-ea"/>
                <a:cs typeface="Times New Roman" panose="02020603050405020304" pitchFamily="18" charset="0"/>
              </a:rPr>
              <a:t>mnli</a:t>
            </a:r>
            <a:r>
              <a:rPr lang="en-US" altLang="zh-CN" dirty="0">
                <a:latin typeface="Times New Roman" panose="02020603050405020304" pitchFamily="18" charset="0"/>
                <a:ea typeface="+mj-ea"/>
                <a:cs typeface="Times New Roman" panose="02020603050405020304" pitchFamily="18" charset="0"/>
              </a:rPr>
              <a:t>.</a:t>
            </a:r>
          </a:p>
          <a:p>
            <a:pPr marL="800100" lvl="1" indent="-342900">
              <a:lnSpc>
                <a:spcPct val="150000"/>
              </a:lnSpc>
              <a:buFont typeface="Arial" panose="020B0604020202020204" pitchFamily="34" charset="0"/>
              <a:buChar char="•"/>
            </a:pPr>
            <a:r>
              <a:rPr lang="en-US" altLang="zh-CN" dirty="0">
                <a:latin typeface="Times New Roman" panose="02020603050405020304" pitchFamily="18" charset="0"/>
                <a:ea typeface="+mj-ea"/>
                <a:cs typeface="Times New Roman" panose="02020603050405020304" pitchFamily="18" charset="0"/>
              </a:rPr>
              <a:t>Comparison Systems:</a:t>
            </a:r>
          </a:p>
          <a:p>
            <a:pPr lvl="2">
              <a:lnSpc>
                <a:spcPct val="150000"/>
              </a:lnSpc>
            </a:pPr>
            <a:r>
              <a:rPr lang="en-US" altLang="zh-CN" dirty="0">
                <a:latin typeface="Times New Roman" panose="02020603050405020304" pitchFamily="18" charset="0"/>
                <a:ea typeface="+mj-ea"/>
                <a:cs typeface="Times New Roman" panose="02020603050405020304" pitchFamily="18" charset="0"/>
              </a:rPr>
              <a:t>WordNet-based methods (</a:t>
            </a:r>
            <a:r>
              <a:rPr lang="en-US" altLang="zh-CN" dirty="0" err="1">
                <a:latin typeface="Times New Roman" panose="02020603050405020304" pitchFamily="18" charset="0"/>
                <a:ea typeface="+mj-ea"/>
                <a:cs typeface="Times New Roman" panose="02020603050405020304" pitchFamily="18" charset="0"/>
              </a:rPr>
              <a:t>Topkara</a:t>
            </a:r>
            <a:r>
              <a:rPr lang="en-US" altLang="zh-CN" dirty="0">
                <a:latin typeface="Times New Roman" panose="02020603050405020304" pitchFamily="18" charset="0"/>
                <a:ea typeface="+mj-ea"/>
                <a:cs typeface="Times New Roman" panose="02020603050405020304" pitchFamily="18" charset="0"/>
              </a:rPr>
              <a:t>, </a:t>
            </a:r>
            <a:r>
              <a:rPr lang="en-US" altLang="zh-CN" dirty="0" err="1">
                <a:latin typeface="Times New Roman" panose="02020603050405020304" pitchFamily="18" charset="0"/>
                <a:ea typeface="+mj-ea"/>
                <a:cs typeface="Times New Roman" panose="02020603050405020304" pitchFamily="18" charset="0"/>
              </a:rPr>
              <a:t>Hao</a:t>
            </a:r>
            <a:r>
              <a:rPr lang="en-US" altLang="zh-CN" dirty="0">
                <a:latin typeface="Times New Roman" panose="02020603050405020304" pitchFamily="18" charset="0"/>
                <a:ea typeface="+mj-ea"/>
                <a:cs typeface="Times New Roman" panose="02020603050405020304" pitchFamily="18" charset="0"/>
              </a:rPr>
              <a:t>), Transformer-based methods</a:t>
            </a:r>
            <a:r>
              <a:rPr lang="zh-CN" altLang="en-US" dirty="0">
                <a:latin typeface="Times New Roman" panose="02020603050405020304" pitchFamily="18" charset="0"/>
                <a:ea typeface="+mj-ea"/>
                <a:cs typeface="Times New Roman" panose="02020603050405020304" pitchFamily="18" charset="0"/>
              </a:rPr>
              <a:t> </a:t>
            </a:r>
            <a:r>
              <a:rPr lang="en-US" altLang="zh-CN" dirty="0">
                <a:latin typeface="Times New Roman" panose="02020603050405020304" pitchFamily="18" charset="0"/>
                <a:ea typeface="+mj-ea"/>
                <a:cs typeface="Times New Roman" panose="02020603050405020304" pitchFamily="18" charset="0"/>
              </a:rPr>
              <a:t>(AWT).</a:t>
            </a:r>
          </a:p>
          <a:p>
            <a:pPr marL="800100" lvl="1" indent="-342900">
              <a:lnSpc>
                <a:spcPct val="150000"/>
              </a:lnSpc>
              <a:buFont typeface="Arial" panose="020B0604020202020204" pitchFamily="34" charset="0"/>
              <a:buChar char="•"/>
            </a:pPr>
            <a:r>
              <a:rPr lang="en-US" altLang="zh-CN" dirty="0">
                <a:latin typeface="Times New Roman" panose="02020603050405020304" pitchFamily="18" charset="0"/>
                <a:ea typeface="+mj-ea"/>
                <a:cs typeface="Times New Roman" panose="02020603050405020304" pitchFamily="18" charset="0"/>
              </a:rPr>
              <a:t>Metrics:</a:t>
            </a:r>
          </a:p>
          <a:p>
            <a:pPr lvl="1">
              <a:lnSpc>
                <a:spcPct val="150000"/>
              </a:lnSpc>
            </a:pPr>
            <a:r>
              <a:rPr lang="en-US" altLang="zh-CN" dirty="0">
                <a:latin typeface="Times New Roman" panose="02020603050405020304" pitchFamily="18" charset="0"/>
                <a:ea typeface="+mj-ea"/>
                <a:cs typeface="Times New Roman" panose="02020603050405020304" pitchFamily="18" charset="0"/>
              </a:rPr>
              <a:t>	Semantic Similarity (SS), Semantic Relatedness (SR).</a:t>
            </a:r>
          </a:p>
          <a:p>
            <a:pPr marL="800100" lvl="1" indent="-342900">
              <a:lnSpc>
                <a:spcPct val="150000"/>
              </a:lnSpc>
              <a:buFont typeface="Arial" panose="020B0604020202020204" pitchFamily="34" charset="0"/>
              <a:buChar char="•"/>
            </a:pPr>
            <a:r>
              <a:rPr lang="en-US" altLang="zh-CN" dirty="0">
                <a:latin typeface="Times New Roman" panose="02020603050405020304" pitchFamily="18" charset="0"/>
                <a:ea typeface="+mj-ea"/>
                <a:cs typeface="Times New Roman" panose="02020603050405020304" pitchFamily="18" charset="0"/>
              </a:rPr>
              <a:t>Lexical Substitution Benchmark:</a:t>
            </a:r>
          </a:p>
          <a:p>
            <a:pPr lvl="2">
              <a:lnSpc>
                <a:spcPct val="150000"/>
              </a:lnSpc>
            </a:pPr>
            <a:r>
              <a:rPr lang="en-US" altLang="zh-CN" dirty="0">
                <a:latin typeface="Times New Roman" panose="02020603050405020304" pitchFamily="18" charset="0"/>
                <a:ea typeface="+mj-ea"/>
                <a:cs typeface="Times New Roman" panose="02020603050405020304" pitchFamily="18" charset="0"/>
              </a:rPr>
              <a:t>Stanford Word Substitution Benchmark (SWORDS).</a:t>
            </a:r>
            <a:endParaRPr lang="zh-CN" altLang="en-US" dirty="0">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2389891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鲁棒的文本生成模型水印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AD12C5AB-492E-4C25-9D8D-2A57338C23A3}"/>
              </a:ext>
            </a:extLst>
          </p:cNvPr>
          <p:cNvCxnSpPr/>
          <p:nvPr/>
        </p:nvCxnSpPr>
        <p:spPr>
          <a:xfrm>
            <a:off x="796413" y="1190302"/>
            <a:ext cx="0" cy="632244"/>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D6452414-4162-4C43-8F81-3AB756E988A5}"/>
              </a:ext>
            </a:extLst>
          </p:cNvPr>
          <p:cNvSpPr txBox="1"/>
          <p:nvPr/>
        </p:nvSpPr>
        <p:spPr>
          <a:xfrm>
            <a:off x="796413" y="1244814"/>
            <a:ext cx="1710024" cy="523220"/>
          </a:xfrm>
          <a:prstGeom prst="rect">
            <a:avLst/>
          </a:prstGeom>
          <a:noFill/>
        </p:spPr>
        <p:txBody>
          <a:bodyPr wrap="square" rtlCol="0">
            <a:spAutoFit/>
          </a:bodyPr>
          <a:lstStyle/>
          <a:p>
            <a:pPr algn="ctr"/>
            <a:r>
              <a:rPr lang="zh-CN" altLang="en-US" sz="2800" dirty="0">
                <a:solidFill>
                  <a:schemeClr val="tx1">
                    <a:lumMod val="85000"/>
                    <a:lumOff val="15000"/>
                  </a:schemeClr>
                </a:solidFill>
                <a:latin typeface="FZZhengHeiS-DB-GB" panose="02000000000000000000" pitchFamily="2" charset="0"/>
                <a:ea typeface="FZZhengHeiS-DB-GB" panose="02000000000000000000" pitchFamily="2" charset="0"/>
              </a:rPr>
              <a:t>实验结果</a:t>
            </a:r>
          </a:p>
        </p:txBody>
      </p:sp>
      <p:sp>
        <p:nvSpPr>
          <p:cNvPr id="9" name="矩形 8">
            <a:extLst>
              <a:ext uri="{FF2B5EF4-FFF2-40B4-BE49-F238E27FC236}">
                <a16:creationId xmlns:a16="http://schemas.microsoft.com/office/drawing/2014/main" id="{B2392FDB-AE86-44EE-9D19-2515EBDFA1E7}"/>
              </a:ext>
            </a:extLst>
          </p:cNvPr>
          <p:cNvSpPr/>
          <p:nvPr/>
        </p:nvSpPr>
        <p:spPr>
          <a:xfrm>
            <a:off x="995708" y="1768034"/>
            <a:ext cx="11898659" cy="968791"/>
          </a:xfrm>
          <a:prstGeom prst="rect">
            <a:avLst/>
          </a:prstGeom>
        </p:spPr>
        <p:txBody>
          <a:bodyPr wrap="square">
            <a:spAutoFit/>
          </a:bodyPr>
          <a:lstStyle/>
          <a:p>
            <a:pPr marL="342900" indent="-342900">
              <a:lnSpc>
                <a:spcPct val="150000"/>
              </a:lnSpc>
              <a:buFont typeface="Wingdings" panose="05000000000000000000" pitchFamily="2" charset="2"/>
              <a:buChar char="Ø"/>
            </a:pPr>
            <a:r>
              <a:rPr lang="zh-CN" altLang="en-US" sz="2000" dirty="0">
                <a:latin typeface="楷体" panose="02010609060101010101" pitchFamily="49" charset="-122"/>
                <a:ea typeface="楷体" panose="02010609060101010101" pitchFamily="49" charset="-122"/>
              </a:rPr>
              <a:t>保持原文的语义</a:t>
            </a:r>
            <a:endParaRPr lang="en-US" altLang="zh-CN" sz="2000" dirty="0">
              <a:latin typeface="楷体" panose="02010609060101010101" pitchFamily="49" charset="-122"/>
              <a:ea typeface="楷体" panose="02010609060101010101" pitchFamily="49" charset="-122"/>
            </a:endParaRPr>
          </a:p>
          <a:p>
            <a:pPr>
              <a:lnSpc>
                <a:spcPct val="150000"/>
              </a:lnSpc>
            </a:pPr>
            <a:r>
              <a:rPr lang="en-US" altLang="zh-CN" sz="2000" dirty="0">
                <a:latin typeface="楷体" panose="02010609060101010101" pitchFamily="49" charset="-122"/>
                <a:ea typeface="楷体" panose="02010609060101010101" pitchFamily="49" charset="-122"/>
              </a:rPr>
              <a:t>   </a:t>
            </a:r>
            <a:endParaRPr lang="en-US" altLang="zh-CN" dirty="0">
              <a:latin typeface="楷体" panose="02010609060101010101" pitchFamily="49" charset="-122"/>
              <a:ea typeface="楷体" panose="02010609060101010101" pitchFamily="49" charset="-122"/>
            </a:endParaRPr>
          </a:p>
        </p:txBody>
      </p:sp>
      <p:pic>
        <p:nvPicPr>
          <p:cNvPr id="10" name="图片 9">
            <a:extLst>
              <a:ext uri="{FF2B5EF4-FFF2-40B4-BE49-F238E27FC236}">
                <a16:creationId xmlns:a16="http://schemas.microsoft.com/office/drawing/2014/main" id="{8C3F3EBE-25D2-4807-B560-C09474A99B44}"/>
              </a:ext>
            </a:extLst>
          </p:cNvPr>
          <p:cNvPicPr>
            <a:picLocks noChangeAspect="1"/>
          </p:cNvPicPr>
          <p:nvPr/>
        </p:nvPicPr>
        <p:blipFill>
          <a:blip r:embed="rId3"/>
          <a:stretch>
            <a:fillRect/>
          </a:stretch>
        </p:blipFill>
        <p:spPr>
          <a:xfrm>
            <a:off x="1488218" y="2464782"/>
            <a:ext cx="8285398" cy="3312788"/>
          </a:xfrm>
          <a:prstGeom prst="rect">
            <a:avLst/>
          </a:prstGeom>
        </p:spPr>
      </p:pic>
      <p:sp>
        <p:nvSpPr>
          <p:cNvPr id="12" name="文本框 11">
            <a:extLst>
              <a:ext uri="{FF2B5EF4-FFF2-40B4-BE49-F238E27FC236}">
                <a16:creationId xmlns:a16="http://schemas.microsoft.com/office/drawing/2014/main" id="{15A4FCC0-57DF-4672-9F02-44F643F4B928}"/>
              </a:ext>
            </a:extLst>
          </p:cNvPr>
          <p:cNvSpPr txBox="1"/>
          <p:nvPr/>
        </p:nvSpPr>
        <p:spPr>
          <a:xfrm>
            <a:off x="1949997" y="5997511"/>
            <a:ext cx="7484660" cy="369332"/>
          </a:xfrm>
          <a:prstGeom prst="rect">
            <a:avLst/>
          </a:prstGeom>
          <a:noFill/>
        </p:spPr>
        <p:txBody>
          <a:bodyPr wrap="square">
            <a:spAutoFit/>
          </a:bodyPr>
          <a:lstStyle/>
          <a:p>
            <a:r>
              <a:rPr lang="zh-CN" altLang="en-US" sz="1800" dirty="0">
                <a:latin typeface="楷体" panose="02010609060101010101" pitchFamily="49" charset="-122"/>
                <a:ea typeface="楷体" panose="02010609060101010101" pitchFamily="49" charset="-122"/>
              </a:rPr>
              <a:t>本方案可以很好地保持不同风格数据集上原始句子的语义完整性。</a:t>
            </a:r>
            <a:endParaRPr lang="zh-CN" altLang="en-US" dirty="0"/>
          </a:p>
        </p:txBody>
      </p:sp>
    </p:spTree>
    <p:extLst>
      <p:ext uri="{BB962C8B-B14F-4D97-AF65-F5344CB8AC3E}">
        <p14:creationId xmlns:p14="http://schemas.microsoft.com/office/powerpoint/2010/main" val="19124106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鲁棒的文本生成模型水印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AD12C5AB-492E-4C25-9D8D-2A57338C23A3}"/>
              </a:ext>
            </a:extLst>
          </p:cNvPr>
          <p:cNvCxnSpPr/>
          <p:nvPr/>
        </p:nvCxnSpPr>
        <p:spPr>
          <a:xfrm>
            <a:off x="796413" y="1190302"/>
            <a:ext cx="0" cy="632244"/>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D6452414-4162-4C43-8F81-3AB756E988A5}"/>
              </a:ext>
            </a:extLst>
          </p:cNvPr>
          <p:cNvSpPr txBox="1"/>
          <p:nvPr/>
        </p:nvSpPr>
        <p:spPr>
          <a:xfrm>
            <a:off x="796413" y="1244814"/>
            <a:ext cx="1710024" cy="523220"/>
          </a:xfrm>
          <a:prstGeom prst="rect">
            <a:avLst/>
          </a:prstGeom>
          <a:noFill/>
        </p:spPr>
        <p:txBody>
          <a:bodyPr wrap="square" rtlCol="0">
            <a:spAutoFit/>
          </a:bodyPr>
          <a:lstStyle/>
          <a:p>
            <a:pPr algn="ctr"/>
            <a:r>
              <a:rPr lang="zh-CN" altLang="en-US" sz="2800" dirty="0">
                <a:solidFill>
                  <a:schemeClr val="tx1">
                    <a:lumMod val="85000"/>
                    <a:lumOff val="15000"/>
                  </a:schemeClr>
                </a:solidFill>
                <a:latin typeface="FZZhengHeiS-DB-GB" panose="02000000000000000000" pitchFamily="2" charset="0"/>
                <a:ea typeface="FZZhengHeiS-DB-GB" panose="02000000000000000000" pitchFamily="2" charset="0"/>
              </a:rPr>
              <a:t>实验结果</a:t>
            </a:r>
          </a:p>
        </p:txBody>
      </p:sp>
      <p:sp>
        <p:nvSpPr>
          <p:cNvPr id="9" name="矩形 8">
            <a:extLst>
              <a:ext uri="{FF2B5EF4-FFF2-40B4-BE49-F238E27FC236}">
                <a16:creationId xmlns:a16="http://schemas.microsoft.com/office/drawing/2014/main" id="{B2392FDB-AE86-44EE-9D19-2515EBDFA1E7}"/>
              </a:ext>
            </a:extLst>
          </p:cNvPr>
          <p:cNvSpPr/>
          <p:nvPr/>
        </p:nvSpPr>
        <p:spPr>
          <a:xfrm>
            <a:off x="995709" y="1768034"/>
            <a:ext cx="2598830" cy="481863"/>
          </a:xfrm>
          <a:prstGeom prst="rect">
            <a:avLst/>
          </a:prstGeom>
        </p:spPr>
        <p:txBody>
          <a:bodyPr wrap="square">
            <a:spAutoFit/>
          </a:bodyPr>
          <a:lstStyle/>
          <a:p>
            <a:pPr marL="342900" indent="-342900">
              <a:lnSpc>
                <a:spcPct val="150000"/>
              </a:lnSpc>
              <a:buFont typeface="Wingdings" panose="05000000000000000000" pitchFamily="2" charset="2"/>
              <a:buChar char="Ø"/>
            </a:pPr>
            <a:r>
              <a:rPr lang="zh-CN" altLang="en-US" sz="2000" dirty="0">
                <a:latin typeface="楷体" panose="02010609060101010101" pitchFamily="49" charset="-122"/>
                <a:ea typeface="楷体" panose="02010609060101010101" pitchFamily="49" charset="-122"/>
              </a:rPr>
              <a:t>保持原文的语义</a:t>
            </a:r>
            <a:r>
              <a:rPr lang="en-US" altLang="zh-CN" sz="2000" dirty="0">
                <a:latin typeface="楷体" panose="02010609060101010101" pitchFamily="49" charset="-122"/>
                <a:ea typeface="楷体" panose="02010609060101010101" pitchFamily="49" charset="-122"/>
              </a:rPr>
              <a:t>   </a:t>
            </a:r>
            <a:endParaRPr lang="en-US" altLang="zh-CN" dirty="0">
              <a:latin typeface="楷体" panose="02010609060101010101" pitchFamily="49" charset="-122"/>
              <a:ea typeface="楷体" panose="02010609060101010101" pitchFamily="49" charset="-122"/>
            </a:endParaRPr>
          </a:p>
        </p:txBody>
      </p:sp>
      <p:sp>
        <p:nvSpPr>
          <p:cNvPr id="12" name="文本框 11">
            <a:extLst>
              <a:ext uri="{FF2B5EF4-FFF2-40B4-BE49-F238E27FC236}">
                <a16:creationId xmlns:a16="http://schemas.microsoft.com/office/drawing/2014/main" id="{15A4FCC0-57DF-4672-9F02-44F643F4B928}"/>
              </a:ext>
            </a:extLst>
          </p:cNvPr>
          <p:cNvSpPr txBox="1"/>
          <p:nvPr/>
        </p:nvSpPr>
        <p:spPr>
          <a:xfrm>
            <a:off x="1102096" y="5541585"/>
            <a:ext cx="10142155" cy="369332"/>
          </a:xfrm>
          <a:prstGeom prst="rect">
            <a:avLst/>
          </a:prstGeom>
          <a:noFill/>
        </p:spPr>
        <p:txBody>
          <a:bodyPr wrap="square">
            <a:spAutoFit/>
          </a:bodyPr>
          <a:lstStyle/>
          <a:p>
            <a:r>
              <a:rPr lang="zh-CN" altLang="en-US" dirty="0">
                <a:latin typeface="楷体" panose="02010609060101010101" pitchFamily="49" charset="-122"/>
                <a:ea typeface="楷体" panose="02010609060101010101" pitchFamily="49" charset="-122"/>
              </a:rPr>
              <a:t>本方案在</a:t>
            </a:r>
            <a:r>
              <a:rPr lang="en-US" altLang="zh-CN" dirty="0">
                <a:latin typeface="楷体" panose="02010609060101010101" pitchFamily="49" charset="-122"/>
                <a:ea typeface="楷体" panose="02010609060101010101" pitchFamily="49" charset="-122"/>
              </a:rPr>
              <a:t>WikiText-2</a:t>
            </a:r>
            <a:r>
              <a:rPr lang="zh-CN" altLang="en-US" dirty="0">
                <a:latin typeface="楷体" panose="02010609060101010101" pitchFamily="49" charset="-122"/>
                <a:ea typeface="楷体" panose="02010609060101010101" pitchFamily="49" charset="-122"/>
              </a:rPr>
              <a:t>上获得了很高的</a:t>
            </a:r>
            <a:r>
              <a:rPr lang="en-US" altLang="zh-CN" dirty="0">
                <a:latin typeface="楷体" panose="02010609060101010101" pitchFamily="49" charset="-122"/>
                <a:ea typeface="楷体" panose="02010609060101010101" pitchFamily="49" charset="-122"/>
              </a:rPr>
              <a:t>SS</a:t>
            </a:r>
            <a:r>
              <a:rPr lang="zh-CN" altLang="en-US" dirty="0">
                <a:latin typeface="楷体" panose="02010609060101010101" pitchFamily="49" charset="-122"/>
                <a:ea typeface="楷体" panose="02010609060101010101" pitchFamily="49" charset="-122"/>
              </a:rPr>
              <a:t>分数，这是因为句子嵌入对</a:t>
            </a:r>
            <a:r>
              <a:rPr lang="zh-CN" altLang="en-US" dirty="0">
                <a:solidFill>
                  <a:schemeClr val="accent1"/>
                </a:solidFill>
                <a:latin typeface="楷体" panose="02010609060101010101" pitchFamily="49" charset="-122"/>
                <a:ea typeface="楷体" panose="02010609060101010101" pitchFamily="49" charset="-122"/>
              </a:rPr>
              <a:t>不引人注目的单词</a:t>
            </a:r>
            <a:r>
              <a:rPr lang="zh-CN" altLang="en-US" dirty="0">
                <a:latin typeface="楷体" panose="02010609060101010101" pitchFamily="49" charset="-122"/>
                <a:ea typeface="楷体" panose="02010609060101010101" pitchFamily="49" charset="-122"/>
              </a:rPr>
              <a:t>的变化不敏感。</a:t>
            </a:r>
            <a:endParaRPr lang="zh-CN" altLang="en-US" dirty="0"/>
          </a:p>
        </p:txBody>
      </p:sp>
      <p:pic>
        <p:nvPicPr>
          <p:cNvPr id="11" name="图片 10">
            <a:extLst>
              <a:ext uri="{FF2B5EF4-FFF2-40B4-BE49-F238E27FC236}">
                <a16:creationId xmlns:a16="http://schemas.microsoft.com/office/drawing/2014/main" id="{242CD9C4-A175-4C1E-AA2F-865D4AE82A1B}"/>
              </a:ext>
            </a:extLst>
          </p:cNvPr>
          <p:cNvPicPr>
            <a:picLocks noChangeAspect="1"/>
          </p:cNvPicPr>
          <p:nvPr/>
        </p:nvPicPr>
        <p:blipFill>
          <a:blip r:embed="rId3"/>
          <a:stretch>
            <a:fillRect/>
          </a:stretch>
        </p:blipFill>
        <p:spPr>
          <a:xfrm>
            <a:off x="3493725" y="1654969"/>
            <a:ext cx="5358899" cy="3548062"/>
          </a:xfrm>
          <a:prstGeom prst="rect">
            <a:avLst/>
          </a:prstGeom>
        </p:spPr>
      </p:pic>
    </p:spTree>
    <p:extLst>
      <p:ext uri="{BB962C8B-B14F-4D97-AF65-F5344CB8AC3E}">
        <p14:creationId xmlns:p14="http://schemas.microsoft.com/office/powerpoint/2010/main" val="22450277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鲁棒的文本生成模型水印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AD12C5AB-492E-4C25-9D8D-2A57338C23A3}"/>
              </a:ext>
            </a:extLst>
          </p:cNvPr>
          <p:cNvCxnSpPr/>
          <p:nvPr/>
        </p:nvCxnSpPr>
        <p:spPr>
          <a:xfrm>
            <a:off x="796413" y="1190302"/>
            <a:ext cx="0" cy="632244"/>
          </a:xfrm>
          <a:prstGeom prst="line">
            <a:avLst/>
          </a:prstGeom>
          <a:ln w="76200">
            <a:solidFill>
              <a:srgbClr val="1C4885"/>
            </a:solidFill>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D6452414-4162-4C43-8F81-3AB756E988A5}"/>
              </a:ext>
            </a:extLst>
          </p:cNvPr>
          <p:cNvSpPr txBox="1"/>
          <p:nvPr/>
        </p:nvSpPr>
        <p:spPr>
          <a:xfrm>
            <a:off x="796413" y="1244814"/>
            <a:ext cx="1710024" cy="523220"/>
          </a:xfrm>
          <a:prstGeom prst="rect">
            <a:avLst/>
          </a:prstGeom>
          <a:noFill/>
        </p:spPr>
        <p:txBody>
          <a:bodyPr wrap="square" rtlCol="0">
            <a:spAutoFit/>
          </a:bodyPr>
          <a:lstStyle/>
          <a:p>
            <a:pPr algn="ctr"/>
            <a:r>
              <a:rPr lang="zh-CN" altLang="en-US" sz="2800" dirty="0">
                <a:solidFill>
                  <a:schemeClr val="tx1">
                    <a:lumMod val="85000"/>
                    <a:lumOff val="15000"/>
                  </a:schemeClr>
                </a:solidFill>
                <a:latin typeface="FZZhengHeiS-DB-GB" panose="02000000000000000000" pitchFamily="2" charset="0"/>
                <a:ea typeface="FZZhengHeiS-DB-GB" panose="02000000000000000000" pitchFamily="2" charset="0"/>
              </a:rPr>
              <a:t>实验结果</a:t>
            </a:r>
          </a:p>
        </p:txBody>
      </p:sp>
      <p:sp>
        <p:nvSpPr>
          <p:cNvPr id="9" name="矩形 8">
            <a:extLst>
              <a:ext uri="{FF2B5EF4-FFF2-40B4-BE49-F238E27FC236}">
                <a16:creationId xmlns:a16="http://schemas.microsoft.com/office/drawing/2014/main" id="{B2392FDB-AE86-44EE-9D19-2515EBDFA1E7}"/>
              </a:ext>
            </a:extLst>
          </p:cNvPr>
          <p:cNvSpPr/>
          <p:nvPr/>
        </p:nvSpPr>
        <p:spPr>
          <a:xfrm>
            <a:off x="995708" y="1768034"/>
            <a:ext cx="11898659" cy="481863"/>
          </a:xfrm>
          <a:prstGeom prst="rect">
            <a:avLst/>
          </a:prstGeom>
        </p:spPr>
        <p:txBody>
          <a:bodyPr wrap="square">
            <a:spAutoFit/>
          </a:bodyPr>
          <a:lstStyle/>
          <a:p>
            <a:pPr>
              <a:lnSpc>
                <a:spcPct val="150000"/>
              </a:lnSpc>
            </a:pPr>
            <a:r>
              <a:rPr lang="zh-CN" altLang="en-US" sz="2000" dirty="0">
                <a:latin typeface="楷体" panose="02010609060101010101" pitchFamily="49" charset="-122"/>
                <a:ea typeface="楷体" panose="02010609060101010101" pitchFamily="49" charset="-122"/>
              </a:rPr>
              <a:t>更多示例</a:t>
            </a:r>
            <a:r>
              <a:rPr lang="en-US" altLang="zh-CN" sz="2000" dirty="0">
                <a:latin typeface="楷体" panose="02010609060101010101" pitchFamily="49" charset="-122"/>
                <a:ea typeface="楷体" panose="02010609060101010101" pitchFamily="49" charset="-122"/>
              </a:rPr>
              <a:t>   </a:t>
            </a:r>
            <a:endParaRPr lang="en-US" altLang="zh-CN" dirty="0">
              <a:latin typeface="楷体" panose="02010609060101010101" pitchFamily="49" charset="-122"/>
              <a:ea typeface="楷体" panose="02010609060101010101" pitchFamily="49" charset="-122"/>
            </a:endParaRPr>
          </a:p>
        </p:txBody>
      </p:sp>
      <p:grpSp>
        <p:nvGrpSpPr>
          <p:cNvPr id="10" name="组合 9">
            <a:extLst>
              <a:ext uri="{FF2B5EF4-FFF2-40B4-BE49-F238E27FC236}">
                <a16:creationId xmlns:a16="http://schemas.microsoft.com/office/drawing/2014/main" id="{05026085-B085-4B64-B4F0-2267ED931865}"/>
              </a:ext>
            </a:extLst>
          </p:cNvPr>
          <p:cNvGrpSpPr/>
          <p:nvPr/>
        </p:nvGrpSpPr>
        <p:grpSpPr>
          <a:xfrm>
            <a:off x="1069617" y="2291254"/>
            <a:ext cx="9327463" cy="3172276"/>
            <a:chOff x="1264059" y="2133149"/>
            <a:chExt cx="9327463" cy="3172276"/>
          </a:xfrm>
        </p:grpSpPr>
        <p:pic>
          <p:nvPicPr>
            <p:cNvPr id="13" name="图片 12">
              <a:extLst>
                <a:ext uri="{FF2B5EF4-FFF2-40B4-BE49-F238E27FC236}">
                  <a16:creationId xmlns:a16="http://schemas.microsoft.com/office/drawing/2014/main" id="{33652C36-EE59-403A-9260-C5700AFA16C8}"/>
                </a:ext>
              </a:extLst>
            </p:cNvPr>
            <p:cNvPicPr>
              <a:picLocks noChangeAspect="1"/>
            </p:cNvPicPr>
            <p:nvPr/>
          </p:nvPicPr>
          <p:blipFill>
            <a:blip r:embed="rId3"/>
            <a:stretch>
              <a:fillRect/>
            </a:stretch>
          </p:blipFill>
          <p:spPr>
            <a:xfrm>
              <a:off x="1264059" y="2133149"/>
              <a:ext cx="9326665" cy="419049"/>
            </a:xfrm>
            <a:prstGeom prst="rect">
              <a:avLst/>
            </a:prstGeom>
          </p:spPr>
        </p:pic>
        <p:pic>
          <p:nvPicPr>
            <p:cNvPr id="14" name="图片 13">
              <a:extLst>
                <a:ext uri="{FF2B5EF4-FFF2-40B4-BE49-F238E27FC236}">
                  <a16:creationId xmlns:a16="http://schemas.microsoft.com/office/drawing/2014/main" id="{4164580E-934B-4B43-A9A0-18F4E4959B29}"/>
                </a:ext>
              </a:extLst>
            </p:cNvPr>
            <p:cNvPicPr>
              <a:picLocks noChangeAspect="1"/>
            </p:cNvPicPr>
            <p:nvPr/>
          </p:nvPicPr>
          <p:blipFill>
            <a:blip r:embed="rId4"/>
            <a:stretch>
              <a:fillRect/>
            </a:stretch>
          </p:blipFill>
          <p:spPr>
            <a:xfrm>
              <a:off x="1264060" y="2548925"/>
              <a:ext cx="9326665" cy="1281354"/>
            </a:xfrm>
            <a:prstGeom prst="rect">
              <a:avLst/>
            </a:prstGeom>
          </p:spPr>
        </p:pic>
        <p:pic>
          <p:nvPicPr>
            <p:cNvPr id="15" name="图片 14">
              <a:extLst>
                <a:ext uri="{FF2B5EF4-FFF2-40B4-BE49-F238E27FC236}">
                  <a16:creationId xmlns:a16="http://schemas.microsoft.com/office/drawing/2014/main" id="{8EA73EEC-6443-48AC-AFC3-91C2B86BE808}"/>
                </a:ext>
              </a:extLst>
            </p:cNvPr>
            <p:cNvPicPr>
              <a:picLocks noChangeAspect="1"/>
            </p:cNvPicPr>
            <p:nvPr/>
          </p:nvPicPr>
          <p:blipFill>
            <a:blip r:embed="rId5"/>
            <a:stretch>
              <a:fillRect/>
            </a:stretch>
          </p:blipFill>
          <p:spPr>
            <a:xfrm>
              <a:off x="1264060" y="3830279"/>
              <a:ext cx="9327462" cy="1475146"/>
            </a:xfrm>
            <a:prstGeom prst="rect">
              <a:avLst/>
            </a:prstGeom>
          </p:spPr>
        </p:pic>
      </p:grpSp>
      <p:sp>
        <p:nvSpPr>
          <p:cNvPr id="16" name="文本框 15">
            <a:extLst>
              <a:ext uri="{FF2B5EF4-FFF2-40B4-BE49-F238E27FC236}">
                <a16:creationId xmlns:a16="http://schemas.microsoft.com/office/drawing/2014/main" id="{4000B251-2B47-49B3-9AE8-15DF394DD083}"/>
              </a:ext>
            </a:extLst>
          </p:cNvPr>
          <p:cNvSpPr txBox="1"/>
          <p:nvPr/>
        </p:nvSpPr>
        <p:spPr>
          <a:xfrm>
            <a:off x="3104450" y="5541282"/>
            <a:ext cx="7291832" cy="1200329"/>
          </a:xfrm>
          <a:prstGeom prst="rect">
            <a:avLst/>
          </a:prstGeom>
          <a:noFill/>
        </p:spPr>
        <p:txBody>
          <a:bodyPr wrap="square">
            <a:spAutoFit/>
          </a:bodyPr>
          <a:lstStyle/>
          <a:p>
            <a:r>
              <a:rPr lang="zh-CN" altLang="en-US" dirty="0">
                <a:latin typeface="楷体" panose="02010609060101010101" pitchFamily="49" charset="-122"/>
                <a:ea typeface="楷体" panose="02010609060101010101" pitchFamily="49" charset="-122"/>
              </a:rPr>
              <a:t>更合理的变化：</a:t>
            </a:r>
          </a:p>
          <a:p>
            <a:r>
              <a:rPr lang="zh-CN" altLang="en-US" dirty="0">
                <a:latin typeface="楷体" panose="02010609060101010101" pitchFamily="49" charset="-122"/>
                <a:ea typeface="楷体" panose="02010609060101010101" pitchFamily="49" charset="-122"/>
              </a:rPr>
              <a:t>英语数字</a:t>
            </a:r>
            <a:r>
              <a:rPr lang="en-US" altLang="zh-CN" dirty="0">
                <a:latin typeface="楷体" panose="02010609060101010101" pitchFamily="49" charset="-122"/>
                <a:ea typeface="楷体" panose="02010609060101010101" pitchFamily="49" charset="-122"/>
              </a:rPr>
              <a:t>-&gt;</a:t>
            </a:r>
            <a:r>
              <a:rPr lang="zh-CN" altLang="en-US" dirty="0">
                <a:latin typeface="楷体" panose="02010609060101010101" pitchFamily="49" charset="-122"/>
                <a:ea typeface="楷体" panose="02010609060101010101" pitchFamily="49" charset="-122"/>
              </a:rPr>
              <a:t>阿拉伯数字</a:t>
            </a:r>
          </a:p>
          <a:p>
            <a:r>
              <a:rPr lang="zh-CN" altLang="en-US" dirty="0">
                <a:latin typeface="楷体" panose="02010609060101010101" pitchFamily="49" charset="-122"/>
                <a:ea typeface="楷体" panose="02010609060101010101" pitchFamily="49" charset="-122"/>
              </a:rPr>
              <a:t>英国拼写</a:t>
            </a:r>
            <a:r>
              <a:rPr lang="en-US" altLang="zh-CN" dirty="0">
                <a:latin typeface="楷体" panose="02010609060101010101" pitchFamily="49" charset="-122"/>
                <a:ea typeface="楷体" panose="02010609060101010101" pitchFamily="49" charset="-122"/>
              </a:rPr>
              <a:t>-&gt;</a:t>
            </a:r>
            <a:r>
              <a:rPr lang="zh-CN" altLang="en-US" dirty="0">
                <a:latin typeface="楷体" panose="02010609060101010101" pitchFamily="49" charset="-122"/>
                <a:ea typeface="楷体" panose="02010609060101010101" pitchFamily="49" charset="-122"/>
              </a:rPr>
              <a:t>美国拼写</a:t>
            </a:r>
          </a:p>
          <a:p>
            <a:r>
              <a:rPr lang="en-US" altLang="zh-CN" dirty="0">
                <a:latin typeface="楷体" panose="02010609060101010101" pitchFamily="49" charset="-122"/>
                <a:ea typeface="楷体" panose="02010609060101010101" pitchFamily="49" charset="-122"/>
              </a:rPr>
              <a:t>…</a:t>
            </a:r>
            <a:endParaRPr lang="zh-CN" altLang="en-US"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3796227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2631779" y="4304920"/>
            <a:ext cx="7268962" cy="1069845"/>
          </a:xfrm>
          <a:prstGeom prst="rect">
            <a:avLst/>
          </a:prstGeom>
          <a:noFill/>
        </p:spPr>
        <p:txBody>
          <a:bodyPr wrap="square" rtlCol="0">
            <a:spAutoFit/>
          </a:bodyPr>
          <a:lstStyle/>
          <a:p>
            <a:pPr algn="ctr">
              <a:lnSpc>
                <a:spcPct val="150000"/>
              </a:lnSpc>
            </a:pPr>
            <a:r>
              <a:rPr lang="zh-CN" altLang="en-US" sz="4800" b="1" dirty="0">
                <a:solidFill>
                  <a:srgbClr val="5D759B"/>
                </a:solidFill>
                <a:latin typeface="微软雅黑" panose="020B0503020204020204" pitchFamily="34" charset="-122"/>
                <a:ea typeface="微软雅黑" panose="020B0503020204020204" pitchFamily="34" charset="-122"/>
              </a:rPr>
              <a:t>深度学习模型可逆水印</a:t>
            </a:r>
          </a:p>
        </p:txBody>
      </p:sp>
      <p:grpSp>
        <p:nvGrpSpPr>
          <p:cNvPr id="27" name="组合 26"/>
          <p:cNvGrpSpPr/>
          <p:nvPr/>
        </p:nvGrpSpPr>
        <p:grpSpPr>
          <a:xfrm>
            <a:off x="3985888" y="1886011"/>
            <a:ext cx="4406798" cy="2185852"/>
            <a:chOff x="224116" y="2534193"/>
            <a:chExt cx="4406798" cy="2185852"/>
          </a:xfrm>
        </p:grpSpPr>
        <p:sp>
          <p:nvSpPr>
            <p:cNvPr id="28" name="矩形 27"/>
            <p:cNvSpPr/>
            <p:nvPr/>
          </p:nvSpPr>
          <p:spPr>
            <a:xfrm>
              <a:off x="2717075" y="2534193"/>
              <a:ext cx="1913839" cy="1297577"/>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1097281" y="2930433"/>
              <a:ext cx="2660468" cy="1789612"/>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224116" y="3231605"/>
              <a:ext cx="3393209" cy="1069845"/>
            </a:xfrm>
            <a:prstGeom prst="rect">
              <a:avLst/>
            </a:prstGeom>
            <a:solidFill>
              <a:schemeClr val="bg1"/>
            </a:solidFill>
          </p:spPr>
          <p:txBody>
            <a:bodyPr wrap="square" rtlCol="0">
              <a:spAutoFit/>
            </a:bodyPr>
            <a:lstStyle/>
            <a:p>
              <a:pPr algn="ctr">
                <a:lnSpc>
                  <a:spcPct val="150000"/>
                </a:lnSpc>
              </a:pPr>
              <a:endParaRPr lang="zh-CN" altLang="en-US" sz="4800" b="1" dirty="0">
                <a:solidFill>
                  <a:srgbClr val="29858F"/>
                </a:solidFill>
                <a:latin typeface="微软雅黑" panose="020B0503020204020204" pitchFamily="34" charset="-122"/>
                <a:ea typeface="微软雅黑" panose="020B0503020204020204" pitchFamily="34" charset="-122"/>
              </a:endParaRPr>
            </a:p>
          </p:txBody>
        </p:sp>
      </p:grpSp>
      <p:sp>
        <p:nvSpPr>
          <p:cNvPr id="31" name="文本框 30"/>
          <p:cNvSpPr txBox="1"/>
          <p:nvPr/>
        </p:nvSpPr>
        <p:spPr>
          <a:xfrm>
            <a:off x="4492682" y="2163749"/>
            <a:ext cx="3393209" cy="1721497"/>
          </a:xfrm>
          <a:prstGeom prst="rect">
            <a:avLst/>
          </a:prstGeom>
          <a:noFill/>
        </p:spPr>
        <p:txBody>
          <a:bodyPr wrap="square" rtlCol="0">
            <a:spAutoFit/>
          </a:bodyPr>
          <a:lstStyle/>
          <a:p>
            <a:pPr algn="ctr">
              <a:lnSpc>
                <a:spcPct val="150000"/>
              </a:lnSpc>
            </a:pPr>
            <a:r>
              <a:rPr lang="en-US" altLang="zh-CN" sz="8000" b="1" dirty="0">
                <a:solidFill>
                  <a:srgbClr val="5D759B"/>
                </a:solidFill>
                <a:latin typeface="微软雅黑" panose="020B0503020204020204" pitchFamily="34" charset="-122"/>
                <a:ea typeface="微软雅黑" panose="020B0503020204020204" pitchFamily="34" charset="-122"/>
              </a:rPr>
              <a:t>02</a:t>
            </a:r>
            <a:endParaRPr lang="zh-CN" altLang="en-US" sz="8000" b="1" dirty="0">
              <a:solidFill>
                <a:srgbClr val="5D759B"/>
              </a:solidFill>
              <a:latin typeface="微软雅黑" panose="020B0503020204020204" pitchFamily="34" charset="-122"/>
              <a:ea typeface="微软雅黑" panose="020B0503020204020204" pitchFamily="34" charset="-122"/>
            </a:endParaRPr>
          </a:p>
        </p:txBody>
      </p:sp>
      <p:cxnSp>
        <p:nvCxnSpPr>
          <p:cNvPr id="32" name="直接连接符 31"/>
          <p:cNvCxnSpPr>
            <a:cxnSpLocks/>
          </p:cNvCxnSpPr>
          <p:nvPr/>
        </p:nvCxnSpPr>
        <p:spPr>
          <a:xfrm>
            <a:off x="3271345" y="5631381"/>
            <a:ext cx="5998779" cy="0"/>
          </a:xfrm>
          <a:prstGeom prst="line">
            <a:avLst/>
          </a:prstGeom>
          <a:noFill/>
          <a:ln w="6350" cap="flat" cmpd="sng" algn="ctr">
            <a:solidFill>
              <a:srgbClr val="7A8C8E"/>
            </a:solidFill>
            <a:prstDash val="solid"/>
            <a:miter lim="800000"/>
          </a:ln>
          <a:effectLst/>
        </p:spPr>
      </p:cxnSp>
    </p:spTree>
    <p:extLst>
      <p:ext uri="{BB962C8B-B14F-4D97-AF65-F5344CB8AC3E}">
        <p14:creationId xmlns:p14="http://schemas.microsoft.com/office/powerpoint/2010/main" val="27295363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深度学习模型可逆水印</a:t>
            </a:r>
          </a:p>
        </p:txBody>
      </p:sp>
      <p:sp>
        <p:nvSpPr>
          <p:cNvPr id="7" name="圆角矩形 25">
            <a:extLst>
              <a:ext uri="{FF2B5EF4-FFF2-40B4-BE49-F238E27FC236}">
                <a16:creationId xmlns:a16="http://schemas.microsoft.com/office/drawing/2014/main" id="{5E1DA2CE-A64C-4DF6-ABAA-EF27563AFDFD}"/>
              </a:ext>
            </a:extLst>
          </p:cNvPr>
          <p:cNvSpPr/>
          <p:nvPr/>
        </p:nvSpPr>
        <p:spPr>
          <a:xfrm>
            <a:off x="6159445" y="1735566"/>
            <a:ext cx="5221707" cy="432000"/>
          </a:xfrm>
          <a:prstGeom prst="round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eaLnBrk="1" fontAlgn="auto" hangingPunct="1">
              <a:spcBef>
                <a:spcPts val="0"/>
              </a:spcBef>
              <a:spcAft>
                <a:spcPts val="0"/>
              </a:spcAft>
              <a:defRPr/>
            </a:pPr>
            <a:r>
              <a:rPr lang="zh-CN" altLang="en-US" sz="2000" kern="0" dirty="0">
                <a:solidFill>
                  <a:prstClr val="white"/>
                </a:solidFill>
                <a:latin typeface="+mn-ea"/>
              </a:rPr>
              <a:t>深 度 学 习 模 型 保 护</a:t>
            </a:r>
          </a:p>
        </p:txBody>
      </p:sp>
      <p:cxnSp>
        <p:nvCxnSpPr>
          <p:cNvPr id="8" name="直接箭头连接符 7">
            <a:extLst>
              <a:ext uri="{FF2B5EF4-FFF2-40B4-BE49-F238E27FC236}">
                <a16:creationId xmlns:a16="http://schemas.microsoft.com/office/drawing/2014/main" id="{4C3082D5-3A23-43C4-A9BA-7DA1B4E6E2DF}"/>
              </a:ext>
            </a:extLst>
          </p:cNvPr>
          <p:cNvCxnSpPr/>
          <p:nvPr/>
        </p:nvCxnSpPr>
        <p:spPr>
          <a:xfrm>
            <a:off x="6681815" y="2167568"/>
            <a:ext cx="1" cy="42381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9" name="文本框 8">
            <a:extLst>
              <a:ext uri="{FF2B5EF4-FFF2-40B4-BE49-F238E27FC236}">
                <a16:creationId xmlns:a16="http://schemas.microsoft.com/office/drawing/2014/main" id="{8B4AA70E-6E13-426C-9ECE-A8BEC142A832}"/>
              </a:ext>
            </a:extLst>
          </p:cNvPr>
          <p:cNvSpPr txBox="1"/>
          <p:nvPr/>
        </p:nvSpPr>
        <p:spPr>
          <a:xfrm>
            <a:off x="6618649" y="2208242"/>
            <a:ext cx="693822" cy="338554"/>
          </a:xfrm>
          <a:prstGeom prst="rect">
            <a:avLst/>
          </a:prstGeom>
          <a:noFill/>
        </p:spPr>
        <p:txBody>
          <a:bodyPr wrap="square" rtlCol="0">
            <a:spAutoFit/>
          </a:bodyPr>
          <a:lstStyle/>
          <a:p>
            <a:pPr algn="ctr"/>
            <a:r>
              <a:rPr lang="zh-CN" altLang="en-US" sz="1600" dirty="0">
                <a:latin typeface="宋体" panose="02010600030101010101" pitchFamily="2" charset="-122"/>
                <a:ea typeface="宋体" panose="02010600030101010101" pitchFamily="2" charset="-122"/>
              </a:rPr>
              <a:t>背景</a:t>
            </a:r>
          </a:p>
        </p:txBody>
      </p:sp>
      <p:sp>
        <p:nvSpPr>
          <p:cNvPr id="10" name="圆角矩形 36">
            <a:extLst>
              <a:ext uri="{FF2B5EF4-FFF2-40B4-BE49-F238E27FC236}">
                <a16:creationId xmlns:a16="http://schemas.microsoft.com/office/drawing/2014/main" id="{3F7FF8F3-3C3D-4C5F-9AC9-6B3FC180F271}"/>
              </a:ext>
            </a:extLst>
          </p:cNvPr>
          <p:cNvSpPr/>
          <p:nvPr/>
        </p:nvSpPr>
        <p:spPr>
          <a:xfrm>
            <a:off x="6111318" y="2932414"/>
            <a:ext cx="1149016" cy="432000"/>
          </a:xfrm>
          <a:prstGeom prst="roundRect">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eaLnBrk="1" fontAlgn="auto" hangingPunct="1">
              <a:spcBef>
                <a:spcPts val="0"/>
              </a:spcBef>
              <a:spcAft>
                <a:spcPts val="0"/>
              </a:spcAft>
            </a:pPr>
            <a:r>
              <a:rPr kumimoji="1" lang="zh-CN" altLang="en-US" sz="1600" kern="0" dirty="0">
                <a:solidFill>
                  <a:sysClr val="windowText" lastClr="000000"/>
                </a:solidFill>
                <a:latin typeface="宋体" panose="02010600030101010101" pitchFamily="2" charset="-122"/>
                <a:ea typeface="宋体" panose="02010600030101010101" pitchFamily="2" charset="-122"/>
              </a:rPr>
              <a:t>模型盗用</a:t>
            </a:r>
          </a:p>
        </p:txBody>
      </p:sp>
      <p:sp>
        <p:nvSpPr>
          <p:cNvPr id="11" name="圆角矩形 37">
            <a:extLst>
              <a:ext uri="{FF2B5EF4-FFF2-40B4-BE49-F238E27FC236}">
                <a16:creationId xmlns:a16="http://schemas.microsoft.com/office/drawing/2014/main" id="{96F365AB-A362-4802-81B7-2CBA46377F0F}"/>
              </a:ext>
            </a:extLst>
          </p:cNvPr>
          <p:cNvSpPr/>
          <p:nvPr/>
        </p:nvSpPr>
        <p:spPr>
          <a:xfrm>
            <a:off x="6111318" y="3535998"/>
            <a:ext cx="1149016" cy="432000"/>
          </a:xfrm>
          <a:prstGeom prst="roundRect">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eaLnBrk="1" fontAlgn="auto" hangingPunct="1">
              <a:spcBef>
                <a:spcPts val="0"/>
              </a:spcBef>
              <a:spcAft>
                <a:spcPts val="0"/>
              </a:spcAft>
            </a:pPr>
            <a:r>
              <a:rPr kumimoji="1" lang="zh-CN" altLang="en-US" sz="1600" kern="0" dirty="0">
                <a:solidFill>
                  <a:sysClr val="windowText" lastClr="000000"/>
                </a:solidFill>
                <a:latin typeface="宋体" panose="02010600030101010101" pitchFamily="2" charset="-122"/>
                <a:ea typeface="宋体" panose="02010600030101010101" pitchFamily="2" charset="-122"/>
              </a:rPr>
              <a:t>模型篡改</a:t>
            </a:r>
          </a:p>
        </p:txBody>
      </p:sp>
      <p:sp>
        <p:nvSpPr>
          <p:cNvPr id="12" name="矩形 11">
            <a:extLst>
              <a:ext uri="{FF2B5EF4-FFF2-40B4-BE49-F238E27FC236}">
                <a16:creationId xmlns:a16="http://schemas.microsoft.com/office/drawing/2014/main" id="{84C87621-0DE5-498A-A4BA-40EEE7990B26}"/>
              </a:ext>
            </a:extLst>
          </p:cNvPr>
          <p:cNvSpPr/>
          <p:nvPr/>
        </p:nvSpPr>
        <p:spPr>
          <a:xfrm>
            <a:off x="5999023" y="2591385"/>
            <a:ext cx="1365585" cy="146598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3" name="文本框 12">
            <a:extLst>
              <a:ext uri="{FF2B5EF4-FFF2-40B4-BE49-F238E27FC236}">
                <a16:creationId xmlns:a16="http://schemas.microsoft.com/office/drawing/2014/main" id="{47FE027C-4799-451C-A42E-3F80EE6B4569}"/>
              </a:ext>
            </a:extLst>
          </p:cNvPr>
          <p:cNvSpPr txBox="1"/>
          <p:nvPr/>
        </p:nvSpPr>
        <p:spPr>
          <a:xfrm>
            <a:off x="6111318" y="2589061"/>
            <a:ext cx="1149015" cy="338554"/>
          </a:xfrm>
          <a:prstGeom prst="rect">
            <a:avLst/>
          </a:prstGeom>
          <a:noFill/>
        </p:spPr>
        <p:txBody>
          <a:bodyPr wrap="square" rtlCol="0">
            <a:spAutoFit/>
          </a:bodyPr>
          <a:lstStyle/>
          <a:p>
            <a:pPr algn="ctr"/>
            <a:r>
              <a:rPr lang="zh-CN" altLang="en-US" sz="1600" dirty="0">
                <a:latin typeface="楷体" panose="02010609060101010101" pitchFamily="49" charset="-122"/>
                <a:ea typeface="楷体" panose="02010609060101010101" pitchFamily="49" charset="-122"/>
              </a:rPr>
              <a:t>安全威胁</a:t>
            </a:r>
          </a:p>
        </p:txBody>
      </p:sp>
      <p:sp>
        <p:nvSpPr>
          <p:cNvPr id="14" name="圆角矩形 41">
            <a:extLst>
              <a:ext uri="{FF2B5EF4-FFF2-40B4-BE49-F238E27FC236}">
                <a16:creationId xmlns:a16="http://schemas.microsoft.com/office/drawing/2014/main" id="{CBE219FA-1522-4BFC-BB92-AA2E3E862A62}"/>
              </a:ext>
            </a:extLst>
          </p:cNvPr>
          <p:cNvSpPr/>
          <p:nvPr/>
        </p:nvSpPr>
        <p:spPr>
          <a:xfrm>
            <a:off x="7974209" y="2929760"/>
            <a:ext cx="1285374" cy="432000"/>
          </a:xfrm>
          <a:prstGeom prst="roundRect">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600" dirty="0">
                <a:solidFill>
                  <a:schemeClr val="tx1"/>
                </a:solidFill>
                <a:latin typeface="宋体" panose="02010600030101010101" pitchFamily="2" charset="-122"/>
                <a:ea typeface="宋体" panose="02010600030101010101" pitchFamily="2" charset="-122"/>
              </a:rPr>
              <a:t>版权保护</a:t>
            </a:r>
          </a:p>
        </p:txBody>
      </p:sp>
      <p:sp>
        <p:nvSpPr>
          <p:cNvPr id="15" name="圆角矩形 42">
            <a:extLst>
              <a:ext uri="{FF2B5EF4-FFF2-40B4-BE49-F238E27FC236}">
                <a16:creationId xmlns:a16="http://schemas.microsoft.com/office/drawing/2014/main" id="{AA23B8B1-5317-4DBE-9435-BD47B68F4BD8}"/>
              </a:ext>
            </a:extLst>
          </p:cNvPr>
          <p:cNvSpPr/>
          <p:nvPr/>
        </p:nvSpPr>
        <p:spPr>
          <a:xfrm>
            <a:off x="7974209" y="3533344"/>
            <a:ext cx="1285374" cy="432000"/>
          </a:xfrm>
          <a:prstGeom prst="roundRect">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600" dirty="0">
                <a:solidFill>
                  <a:schemeClr val="tx1"/>
                </a:solidFill>
                <a:latin typeface="宋体" panose="02010600030101010101" pitchFamily="2" charset="-122"/>
                <a:ea typeface="宋体" panose="02010600030101010101" pitchFamily="2" charset="-122"/>
              </a:rPr>
              <a:t>完整性保护</a:t>
            </a:r>
          </a:p>
        </p:txBody>
      </p:sp>
      <p:sp>
        <p:nvSpPr>
          <p:cNvPr id="16" name="矩形 15">
            <a:extLst>
              <a:ext uri="{FF2B5EF4-FFF2-40B4-BE49-F238E27FC236}">
                <a16:creationId xmlns:a16="http://schemas.microsoft.com/office/drawing/2014/main" id="{064BAA81-2BDD-45F6-9E95-3CA225759A1C}"/>
              </a:ext>
            </a:extLst>
          </p:cNvPr>
          <p:cNvSpPr/>
          <p:nvPr/>
        </p:nvSpPr>
        <p:spPr>
          <a:xfrm>
            <a:off x="7881966" y="2591385"/>
            <a:ext cx="1469859" cy="146598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7" name="文本框 16">
            <a:extLst>
              <a:ext uri="{FF2B5EF4-FFF2-40B4-BE49-F238E27FC236}">
                <a16:creationId xmlns:a16="http://schemas.microsoft.com/office/drawing/2014/main" id="{29785804-D42B-46BC-B752-29DAFA8A1D9A}"/>
              </a:ext>
            </a:extLst>
          </p:cNvPr>
          <p:cNvSpPr txBox="1"/>
          <p:nvPr/>
        </p:nvSpPr>
        <p:spPr>
          <a:xfrm>
            <a:off x="8048155" y="2589397"/>
            <a:ext cx="1149015" cy="338554"/>
          </a:xfrm>
          <a:prstGeom prst="rect">
            <a:avLst/>
          </a:prstGeom>
          <a:noFill/>
        </p:spPr>
        <p:txBody>
          <a:bodyPr wrap="square" rtlCol="0">
            <a:spAutoFit/>
          </a:bodyPr>
          <a:lstStyle/>
          <a:p>
            <a:pPr algn="ctr"/>
            <a:r>
              <a:rPr lang="zh-CN" altLang="en-US" sz="1600" dirty="0">
                <a:latin typeface="楷体" panose="02010609060101010101" pitchFamily="49" charset="-122"/>
                <a:ea typeface="楷体" panose="02010609060101010101" pitchFamily="49" charset="-122"/>
              </a:rPr>
              <a:t>研究方向</a:t>
            </a:r>
          </a:p>
        </p:txBody>
      </p:sp>
      <p:cxnSp>
        <p:nvCxnSpPr>
          <p:cNvPr id="18" name="直接箭头连接符 17">
            <a:extLst>
              <a:ext uri="{FF2B5EF4-FFF2-40B4-BE49-F238E27FC236}">
                <a16:creationId xmlns:a16="http://schemas.microsoft.com/office/drawing/2014/main" id="{E913BDE9-8C61-4D5E-BF6D-0131A0B57B3C}"/>
              </a:ext>
            </a:extLst>
          </p:cNvPr>
          <p:cNvCxnSpPr/>
          <p:nvPr/>
        </p:nvCxnSpPr>
        <p:spPr>
          <a:xfrm flipH="1">
            <a:off x="8616894" y="2167568"/>
            <a:ext cx="2" cy="42381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9" name="文本框 18">
            <a:extLst>
              <a:ext uri="{FF2B5EF4-FFF2-40B4-BE49-F238E27FC236}">
                <a16:creationId xmlns:a16="http://schemas.microsoft.com/office/drawing/2014/main" id="{413E1963-FFF4-4367-8D81-1DF0B5F36ECF}"/>
              </a:ext>
            </a:extLst>
          </p:cNvPr>
          <p:cNvSpPr txBox="1"/>
          <p:nvPr/>
        </p:nvSpPr>
        <p:spPr>
          <a:xfrm>
            <a:off x="8565761" y="2203799"/>
            <a:ext cx="693822" cy="338554"/>
          </a:xfrm>
          <a:prstGeom prst="rect">
            <a:avLst/>
          </a:prstGeom>
          <a:noFill/>
        </p:spPr>
        <p:txBody>
          <a:bodyPr wrap="square" rtlCol="0">
            <a:spAutoFit/>
          </a:bodyPr>
          <a:lstStyle/>
          <a:p>
            <a:pPr algn="ctr"/>
            <a:r>
              <a:rPr lang="zh-CN" altLang="en-US" sz="1600" dirty="0">
                <a:latin typeface="宋体" panose="02010600030101010101" pitchFamily="2" charset="-122"/>
                <a:ea typeface="宋体" panose="02010600030101010101" pitchFamily="2" charset="-122"/>
              </a:rPr>
              <a:t>分类</a:t>
            </a:r>
          </a:p>
        </p:txBody>
      </p:sp>
      <p:sp>
        <p:nvSpPr>
          <p:cNvPr id="20" name="圆角矩形 48">
            <a:extLst>
              <a:ext uri="{FF2B5EF4-FFF2-40B4-BE49-F238E27FC236}">
                <a16:creationId xmlns:a16="http://schemas.microsoft.com/office/drawing/2014/main" id="{C9EF43EA-3747-4D7C-A800-FA9EBC9B00E5}"/>
              </a:ext>
            </a:extLst>
          </p:cNvPr>
          <p:cNvSpPr/>
          <p:nvPr/>
        </p:nvSpPr>
        <p:spPr>
          <a:xfrm>
            <a:off x="9963427" y="2929760"/>
            <a:ext cx="1493922" cy="432000"/>
          </a:xfrm>
          <a:prstGeom prst="roundRect">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600" dirty="0">
                <a:solidFill>
                  <a:schemeClr val="tx1"/>
                </a:solidFill>
                <a:latin typeface="宋体" panose="02010600030101010101" pitchFamily="2" charset="-122"/>
                <a:ea typeface="宋体" panose="02010600030101010101" pitchFamily="2" charset="-122"/>
              </a:rPr>
              <a:t>模型水印</a:t>
            </a:r>
          </a:p>
        </p:txBody>
      </p:sp>
      <p:sp>
        <p:nvSpPr>
          <p:cNvPr id="21" name="矩形 20">
            <a:extLst>
              <a:ext uri="{FF2B5EF4-FFF2-40B4-BE49-F238E27FC236}">
                <a16:creationId xmlns:a16="http://schemas.microsoft.com/office/drawing/2014/main" id="{B5728E7E-B31B-46F3-B90F-822F00C72DCE}"/>
              </a:ext>
            </a:extLst>
          </p:cNvPr>
          <p:cNvSpPr/>
          <p:nvPr/>
        </p:nvSpPr>
        <p:spPr>
          <a:xfrm>
            <a:off x="9873188" y="2591385"/>
            <a:ext cx="1679408" cy="146598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2" name="文本框 21">
            <a:extLst>
              <a:ext uri="{FF2B5EF4-FFF2-40B4-BE49-F238E27FC236}">
                <a16:creationId xmlns:a16="http://schemas.microsoft.com/office/drawing/2014/main" id="{A5ABBCD7-110D-463B-9C97-13D917AD3774}"/>
              </a:ext>
            </a:extLst>
          </p:cNvPr>
          <p:cNvSpPr txBox="1"/>
          <p:nvPr/>
        </p:nvSpPr>
        <p:spPr>
          <a:xfrm>
            <a:off x="10133878" y="2595734"/>
            <a:ext cx="1149015" cy="338554"/>
          </a:xfrm>
          <a:prstGeom prst="rect">
            <a:avLst/>
          </a:prstGeom>
          <a:noFill/>
        </p:spPr>
        <p:txBody>
          <a:bodyPr wrap="square" rtlCol="0">
            <a:spAutoFit/>
          </a:bodyPr>
          <a:lstStyle/>
          <a:p>
            <a:pPr algn="ctr"/>
            <a:r>
              <a:rPr lang="zh-CN" altLang="en-US" sz="1600" dirty="0">
                <a:latin typeface="楷体" panose="02010609060101010101" pitchFamily="49" charset="-122"/>
                <a:ea typeface="楷体" panose="02010609060101010101" pitchFamily="49" charset="-122"/>
              </a:rPr>
              <a:t>技术手段</a:t>
            </a:r>
          </a:p>
        </p:txBody>
      </p:sp>
      <p:cxnSp>
        <p:nvCxnSpPr>
          <p:cNvPr id="23" name="直接箭头连接符 22">
            <a:extLst>
              <a:ext uri="{FF2B5EF4-FFF2-40B4-BE49-F238E27FC236}">
                <a16:creationId xmlns:a16="http://schemas.microsoft.com/office/drawing/2014/main" id="{50B89B3A-208F-46CD-ADCE-818236266526}"/>
              </a:ext>
            </a:extLst>
          </p:cNvPr>
          <p:cNvCxnSpPr/>
          <p:nvPr/>
        </p:nvCxnSpPr>
        <p:spPr>
          <a:xfrm flipH="1">
            <a:off x="10710387" y="2167568"/>
            <a:ext cx="2505" cy="42381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4" name="文本框 23">
            <a:extLst>
              <a:ext uri="{FF2B5EF4-FFF2-40B4-BE49-F238E27FC236}">
                <a16:creationId xmlns:a16="http://schemas.microsoft.com/office/drawing/2014/main" id="{8D217BF9-350F-41CD-B67B-A6DD4CA463FF}"/>
              </a:ext>
            </a:extLst>
          </p:cNvPr>
          <p:cNvSpPr txBox="1"/>
          <p:nvPr/>
        </p:nvSpPr>
        <p:spPr>
          <a:xfrm>
            <a:off x="10667273" y="2199502"/>
            <a:ext cx="693822" cy="338554"/>
          </a:xfrm>
          <a:prstGeom prst="rect">
            <a:avLst/>
          </a:prstGeom>
          <a:noFill/>
        </p:spPr>
        <p:txBody>
          <a:bodyPr wrap="square" rtlCol="0">
            <a:spAutoFit/>
          </a:bodyPr>
          <a:lstStyle/>
          <a:p>
            <a:pPr algn="ctr"/>
            <a:r>
              <a:rPr lang="zh-CN" altLang="en-US" sz="1600" dirty="0">
                <a:latin typeface="宋体" panose="02010600030101010101" pitchFamily="2" charset="-122"/>
                <a:ea typeface="宋体" panose="02010600030101010101" pitchFamily="2" charset="-122"/>
              </a:rPr>
              <a:t>策略</a:t>
            </a:r>
          </a:p>
        </p:txBody>
      </p:sp>
      <p:cxnSp>
        <p:nvCxnSpPr>
          <p:cNvPr id="25" name="直接箭头连接符 24">
            <a:extLst>
              <a:ext uri="{FF2B5EF4-FFF2-40B4-BE49-F238E27FC236}">
                <a16:creationId xmlns:a16="http://schemas.microsoft.com/office/drawing/2014/main" id="{372A90CC-DC70-4719-9893-89EF47E5B56A}"/>
              </a:ext>
            </a:extLst>
          </p:cNvPr>
          <p:cNvCxnSpPr>
            <a:stCxn id="14" idx="3"/>
            <a:endCxn id="20" idx="1"/>
          </p:cNvCxnSpPr>
          <p:nvPr/>
        </p:nvCxnSpPr>
        <p:spPr>
          <a:xfrm>
            <a:off x="9259583" y="3145757"/>
            <a:ext cx="703847"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6" name="直接箭头连接符 25">
            <a:extLst>
              <a:ext uri="{FF2B5EF4-FFF2-40B4-BE49-F238E27FC236}">
                <a16:creationId xmlns:a16="http://schemas.microsoft.com/office/drawing/2014/main" id="{4F76BE75-B15E-4987-AD40-C8E134C142A2}"/>
              </a:ext>
            </a:extLst>
          </p:cNvPr>
          <p:cNvCxnSpPr>
            <a:stCxn id="15" idx="3"/>
          </p:cNvCxnSpPr>
          <p:nvPr/>
        </p:nvCxnSpPr>
        <p:spPr>
          <a:xfrm>
            <a:off x="9259583" y="3749341"/>
            <a:ext cx="703847"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7" name="矩形 26">
            <a:extLst>
              <a:ext uri="{FF2B5EF4-FFF2-40B4-BE49-F238E27FC236}">
                <a16:creationId xmlns:a16="http://schemas.microsoft.com/office/drawing/2014/main" id="{6BB731A0-85C9-49F2-AD84-2DDCAB1A928B}"/>
              </a:ext>
            </a:extLst>
          </p:cNvPr>
          <p:cNvSpPr/>
          <p:nvPr/>
        </p:nvSpPr>
        <p:spPr>
          <a:xfrm>
            <a:off x="9423526" y="3501555"/>
            <a:ext cx="375960" cy="509061"/>
          </a:xfrm>
          <a:prstGeom prst="rect">
            <a:avLst/>
          </a:prstGeom>
          <a:noFill/>
        </p:spPr>
        <p:txBody>
          <a:bodyPr wrap="none" lIns="77418" tIns="38709" rIns="77418" bIns="38709">
            <a:spAutoFit/>
          </a:bodyPr>
          <a:lstStyle/>
          <a:p>
            <a:pPr algn="ctr"/>
            <a:r>
              <a:rPr lang="en-US" altLang="zh-CN" sz="2800" b="1" dirty="0">
                <a:ln w="0"/>
                <a:solidFill>
                  <a:srgbClr val="FF0000"/>
                </a:solidFill>
                <a:effectLst>
                  <a:outerShdw blurRad="38100" dist="19050" dir="2700000" algn="tl" rotWithShape="0">
                    <a:schemeClr val="dk1">
                      <a:alpha val="40000"/>
                    </a:schemeClr>
                  </a:outerShdw>
                </a:effectLst>
              </a:rPr>
              <a:t>?</a:t>
            </a:r>
            <a:endParaRPr lang="zh-CN" altLang="en-US" sz="2800" b="1" dirty="0">
              <a:ln w="0"/>
              <a:solidFill>
                <a:srgbClr val="FF0000"/>
              </a:solidFill>
              <a:effectLst>
                <a:outerShdw blurRad="38100" dist="19050" dir="2700000" algn="tl" rotWithShape="0">
                  <a:schemeClr val="dk1">
                    <a:alpha val="40000"/>
                  </a:schemeClr>
                </a:outerShdw>
              </a:effectLst>
            </a:endParaRPr>
          </a:p>
        </p:txBody>
      </p:sp>
      <p:cxnSp>
        <p:nvCxnSpPr>
          <p:cNvPr id="28" name="直接箭头连接符 27">
            <a:extLst>
              <a:ext uri="{FF2B5EF4-FFF2-40B4-BE49-F238E27FC236}">
                <a16:creationId xmlns:a16="http://schemas.microsoft.com/office/drawing/2014/main" id="{3E110118-0962-4871-ADD7-5BEBC5E58F73}"/>
              </a:ext>
            </a:extLst>
          </p:cNvPr>
          <p:cNvCxnSpPr>
            <a:stCxn id="10" idx="3"/>
            <a:endCxn id="14" idx="1"/>
          </p:cNvCxnSpPr>
          <p:nvPr/>
        </p:nvCxnSpPr>
        <p:spPr>
          <a:xfrm flipV="1">
            <a:off x="7260334" y="3145760"/>
            <a:ext cx="713875" cy="265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9" name="直接箭头连接符 28">
            <a:extLst>
              <a:ext uri="{FF2B5EF4-FFF2-40B4-BE49-F238E27FC236}">
                <a16:creationId xmlns:a16="http://schemas.microsoft.com/office/drawing/2014/main" id="{60D90B18-2D00-4CF2-963C-BD788977848F}"/>
              </a:ext>
            </a:extLst>
          </p:cNvPr>
          <p:cNvCxnSpPr>
            <a:stCxn id="11" idx="3"/>
            <a:endCxn id="15" idx="1"/>
          </p:cNvCxnSpPr>
          <p:nvPr/>
        </p:nvCxnSpPr>
        <p:spPr>
          <a:xfrm flipV="1">
            <a:off x="7260334" y="3749344"/>
            <a:ext cx="713875" cy="265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0" name="圆角矩形 72">
            <a:extLst>
              <a:ext uri="{FF2B5EF4-FFF2-40B4-BE49-F238E27FC236}">
                <a16:creationId xmlns:a16="http://schemas.microsoft.com/office/drawing/2014/main" id="{F6FA08D7-7C44-41F6-806C-1395D5497DEC}"/>
              </a:ext>
            </a:extLst>
          </p:cNvPr>
          <p:cNvSpPr/>
          <p:nvPr/>
        </p:nvSpPr>
        <p:spPr>
          <a:xfrm>
            <a:off x="9963427" y="3540085"/>
            <a:ext cx="1493922" cy="432000"/>
          </a:xfrm>
          <a:prstGeom prst="roundRect">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600" dirty="0">
                <a:solidFill>
                  <a:schemeClr val="tx1"/>
                </a:solidFill>
                <a:latin typeface="宋体" panose="02010600030101010101" pitchFamily="2" charset="-122"/>
                <a:ea typeface="宋体" panose="02010600030101010101" pitchFamily="2" charset="-122"/>
              </a:rPr>
              <a:t>模型无损水印</a:t>
            </a:r>
          </a:p>
        </p:txBody>
      </p:sp>
      <p:sp>
        <p:nvSpPr>
          <p:cNvPr id="31" name="矩形 30">
            <a:extLst>
              <a:ext uri="{FF2B5EF4-FFF2-40B4-BE49-F238E27FC236}">
                <a16:creationId xmlns:a16="http://schemas.microsoft.com/office/drawing/2014/main" id="{B9996CDF-DD4D-44C9-99D6-526CF8630966}"/>
              </a:ext>
            </a:extLst>
          </p:cNvPr>
          <p:cNvSpPr/>
          <p:nvPr/>
        </p:nvSpPr>
        <p:spPr>
          <a:xfrm>
            <a:off x="281913" y="1735566"/>
            <a:ext cx="4964545" cy="2433228"/>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3FEF54A9-7943-456E-A1C4-6A9F664BD489}"/>
              </a:ext>
            </a:extLst>
          </p:cNvPr>
          <p:cNvSpPr/>
          <p:nvPr/>
        </p:nvSpPr>
        <p:spPr>
          <a:xfrm>
            <a:off x="281913" y="4298105"/>
            <a:ext cx="4964545" cy="235639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a:extLst>
              <a:ext uri="{FF2B5EF4-FFF2-40B4-BE49-F238E27FC236}">
                <a16:creationId xmlns:a16="http://schemas.microsoft.com/office/drawing/2014/main" id="{C1BB60D1-E113-4E66-A70E-EDFCBA01BC3C}"/>
              </a:ext>
            </a:extLst>
          </p:cNvPr>
          <p:cNvPicPr>
            <a:picLocks noChangeAspect="1"/>
          </p:cNvPicPr>
          <p:nvPr/>
        </p:nvPicPr>
        <p:blipFill rotWithShape="1">
          <a:blip r:embed="rId3"/>
          <a:srcRect l="25556" t="14023" r="25804" b="11372"/>
          <a:stretch/>
        </p:blipFill>
        <p:spPr>
          <a:xfrm>
            <a:off x="1894034" y="2367766"/>
            <a:ext cx="874701" cy="1153800"/>
          </a:xfrm>
          <a:prstGeom prst="rect">
            <a:avLst/>
          </a:prstGeom>
        </p:spPr>
      </p:pic>
      <p:cxnSp>
        <p:nvCxnSpPr>
          <p:cNvPr id="34" name="直接箭头连接符 33">
            <a:extLst>
              <a:ext uri="{FF2B5EF4-FFF2-40B4-BE49-F238E27FC236}">
                <a16:creationId xmlns:a16="http://schemas.microsoft.com/office/drawing/2014/main" id="{4DFD5114-D1F9-498C-8CA9-96BB04EACCA1}"/>
              </a:ext>
            </a:extLst>
          </p:cNvPr>
          <p:cNvCxnSpPr/>
          <p:nvPr/>
        </p:nvCxnSpPr>
        <p:spPr>
          <a:xfrm>
            <a:off x="2777662" y="3159149"/>
            <a:ext cx="970336" cy="0"/>
          </a:xfrm>
          <a:prstGeom prst="straightConnector1">
            <a:avLst/>
          </a:prstGeom>
          <a:ln w="19050">
            <a:solidFill>
              <a:schemeClr val="tx1">
                <a:lumMod val="75000"/>
                <a:lumOff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5" name="矩形 34">
            <a:extLst>
              <a:ext uri="{FF2B5EF4-FFF2-40B4-BE49-F238E27FC236}">
                <a16:creationId xmlns:a16="http://schemas.microsoft.com/office/drawing/2014/main" id="{1155274D-05CD-43D1-88A6-34B84E4740B0}"/>
              </a:ext>
            </a:extLst>
          </p:cNvPr>
          <p:cNvSpPr/>
          <p:nvPr/>
        </p:nvSpPr>
        <p:spPr>
          <a:xfrm>
            <a:off x="837221" y="2385529"/>
            <a:ext cx="890392" cy="1033130"/>
          </a:xfrm>
          <a:prstGeom prst="rect">
            <a:avLst/>
          </a:prstGeom>
          <a:solidFill>
            <a:schemeClr val="bg1">
              <a:alpha val="20000"/>
            </a:schemeClr>
          </a:solidFill>
          <a:ln w="127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直接连接符 35">
            <a:extLst>
              <a:ext uri="{FF2B5EF4-FFF2-40B4-BE49-F238E27FC236}">
                <a16:creationId xmlns:a16="http://schemas.microsoft.com/office/drawing/2014/main" id="{A8321275-C1ED-48B3-86F3-F3866E79CD84}"/>
              </a:ext>
            </a:extLst>
          </p:cNvPr>
          <p:cNvCxnSpPr/>
          <p:nvPr/>
        </p:nvCxnSpPr>
        <p:spPr>
          <a:xfrm>
            <a:off x="1728951" y="2385529"/>
            <a:ext cx="191703" cy="113342"/>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015A048D-6A13-4E6A-B9AB-E1D5BAF23D21}"/>
              </a:ext>
            </a:extLst>
          </p:cNvPr>
          <p:cNvCxnSpPr/>
          <p:nvPr/>
        </p:nvCxnSpPr>
        <p:spPr>
          <a:xfrm flipV="1">
            <a:off x="1727613" y="3230241"/>
            <a:ext cx="217371" cy="188418"/>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38" name="组合 37">
            <a:extLst>
              <a:ext uri="{FF2B5EF4-FFF2-40B4-BE49-F238E27FC236}">
                <a16:creationId xmlns:a16="http://schemas.microsoft.com/office/drawing/2014/main" id="{F22F8681-4BBB-408C-8F4C-647C0FE79AD0}"/>
              </a:ext>
            </a:extLst>
          </p:cNvPr>
          <p:cNvGrpSpPr/>
          <p:nvPr/>
        </p:nvGrpSpPr>
        <p:grpSpPr>
          <a:xfrm>
            <a:off x="3833565" y="2323160"/>
            <a:ext cx="926366" cy="1243012"/>
            <a:chOff x="9807457" y="2532219"/>
            <a:chExt cx="926366" cy="1243012"/>
          </a:xfrm>
        </p:grpSpPr>
        <p:sp>
          <p:nvSpPr>
            <p:cNvPr id="39" name="Freeform 27">
              <a:extLst>
                <a:ext uri="{FF2B5EF4-FFF2-40B4-BE49-F238E27FC236}">
                  <a16:creationId xmlns:a16="http://schemas.microsoft.com/office/drawing/2014/main" id="{9DFE78E0-E362-4C71-B115-1B9C8C7E5FB1}"/>
                </a:ext>
              </a:extLst>
            </p:cNvPr>
            <p:cNvSpPr>
              <a:spLocks/>
            </p:cNvSpPr>
            <p:nvPr/>
          </p:nvSpPr>
          <p:spPr bwMode="auto">
            <a:xfrm flipV="1">
              <a:off x="10334174" y="2532219"/>
              <a:ext cx="283853" cy="284878"/>
            </a:xfrm>
            <a:custGeom>
              <a:avLst/>
              <a:gdLst>
                <a:gd name="T0" fmla="*/ 440 w 1217"/>
                <a:gd name="T1" fmla="*/ 1106 h 1219"/>
                <a:gd name="T2" fmla="*/ 1152 w 1217"/>
                <a:gd name="T3" fmla="*/ 684 h 1219"/>
                <a:gd name="T4" fmla="*/ 691 w 1217"/>
                <a:gd name="T5" fmla="*/ 43 h 1219"/>
                <a:gd name="T6" fmla="*/ 88 w 1217"/>
                <a:gd name="T7" fmla="*/ 432 h 1219"/>
                <a:gd name="T8" fmla="*/ 440 w 1217"/>
                <a:gd name="T9" fmla="*/ 1106 h 1219"/>
              </a:gdLst>
              <a:ahLst/>
              <a:cxnLst>
                <a:cxn ang="0">
                  <a:pos x="T0" y="T1"/>
                </a:cxn>
                <a:cxn ang="0">
                  <a:pos x="T2" y="T3"/>
                </a:cxn>
                <a:cxn ang="0">
                  <a:pos x="T4" y="T5"/>
                </a:cxn>
                <a:cxn ang="0">
                  <a:pos x="T6" y="T7"/>
                </a:cxn>
                <a:cxn ang="0">
                  <a:pos x="T8" y="T9"/>
                </a:cxn>
              </a:cxnLst>
              <a:rect l="0" t="0" r="r" b="b"/>
              <a:pathLst>
                <a:path w="1217" h="1219">
                  <a:moveTo>
                    <a:pt x="440" y="1106"/>
                  </a:moveTo>
                  <a:cubicBezTo>
                    <a:pt x="741" y="1219"/>
                    <a:pt x="1105" y="1002"/>
                    <a:pt x="1152" y="684"/>
                  </a:cubicBezTo>
                  <a:cubicBezTo>
                    <a:pt x="1217" y="389"/>
                    <a:pt x="989" y="79"/>
                    <a:pt x="691" y="43"/>
                  </a:cubicBezTo>
                  <a:cubicBezTo>
                    <a:pt x="430" y="0"/>
                    <a:pt x="155" y="174"/>
                    <a:pt x="88" y="432"/>
                  </a:cubicBezTo>
                  <a:cubicBezTo>
                    <a:pt x="0" y="704"/>
                    <a:pt x="167" y="1022"/>
                    <a:pt x="440" y="1106"/>
                  </a:cubicBezTo>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0" name="Freeform 28">
              <a:extLst>
                <a:ext uri="{FF2B5EF4-FFF2-40B4-BE49-F238E27FC236}">
                  <a16:creationId xmlns:a16="http://schemas.microsoft.com/office/drawing/2014/main" id="{C4B50CA2-7FBC-4480-B0DE-B4A3823FAF43}"/>
                </a:ext>
              </a:extLst>
            </p:cNvPr>
            <p:cNvSpPr>
              <a:spLocks noEditPoints="1"/>
            </p:cNvSpPr>
            <p:nvPr/>
          </p:nvSpPr>
          <p:spPr bwMode="auto">
            <a:xfrm flipV="1">
              <a:off x="9807457" y="2722821"/>
              <a:ext cx="903822" cy="1052410"/>
            </a:xfrm>
            <a:custGeom>
              <a:avLst/>
              <a:gdLst>
                <a:gd name="T0" fmla="*/ 767 w 3865"/>
                <a:gd name="T1" fmla="*/ 3605 h 4506"/>
                <a:gd name="T2" fmla="*/ 2443 w 3865"/>
                <a:gd name="T3" fmla="*/ 4180 h 4506"/>
                <a:gd name="T4" fmla="*/ 2611 w 3865"/>
                <a:gd name="T5" fmla="*/ 3733 h 4506"/>
                <a:gd name="T6" fmla="*/ 2283 w 3865"/>
                <a:gd name="T7" fmla="*/ 4058 h 4506"/>
                <a:gd name="T8" fmla="*/ 1953 w 3865"/>
                <a:gd name="T9" fmla="*/ 3765 h 4506"/>
                <a:gd name="T10" fmla="*/ 2422 w 3865"/>
                <a:gd name="T11" fmla="*/ 3267 h 4506"/>
                <a:gd name="T12" fmla="*/ 2298 w 3865"/>
                <a:gd name="T13" fmla="*/ 2630 h 4506"/>
                <a:gd name="T14" fmla="*/ 3240 w 3865"/>
                <a:gd name="T15" fmla="*/ 2368 h 4506"/>
                <a:gd name="T16" fmla="*/ 3855 w 3865"/>
                <a:gd name="T17" fmla="*/ 1035 h 4506"/>
                <a:gd name="T18" fmla="*/ 3303 w 3865"/>
                <a:gd name="T19" fmla="*/ 912 h 4506"/>
                <a:gd name="T20" fmla="*/ 3151 w 3865"/>
                <a:gd name="T21" fmla="*/ 1539 h 4506"/>
                <a:gd name="T22" fmla="*/ 2299 w 3865"/>
                <a:gd name="T23" fmla="*/ 2016 h 4506"/>
                <a:gd name="T24" fmla="*/ 1392 w 3865"/>
                <a:gd name="T25" fmla="*/ 80 h 4506"/>
                <a:gd name="T26" fmla="*/ 982 w 3865"/>
                <a:gd name="T27" fmla="*/ 354 h 4506"/>
                <a:gd name="T28" fmla="*/ 1360 w 3865"/>
                <a:gd name="T29" fmla="*/ 822 h 4506"/>
                <a:gd name="T30" fmla="*/ 1631 w 3865"/>
                <a:gd name="T31" fmla="*/ 2064 h 4506"/>
                <a:gd name="T32" fmla="*/ 1713 w 3865"/>
                <a:gd name="T33" fmla="*/ 3928 h 4506"/>
                <a:gd name="T34" fmla="*/ 1091 w 3865"/>
                <a:gd name="T35" fmla="*/ 3351 h 4506"/>
                <a:gd name="T36" fmla="*/ 1132 w 3865"/>
                <a:gd name="T37" fmla="*/ 2972 h 4506"/>
                <a:gd name="T38" fmla="*/ 1391 w 3865"/>
                <a:gd name="T39" fmla="*/ 2890 h 4506"/>
                <a:gd name="T40" fmla="*/ 1176 w 3865"/>
                <a:gd name="T41" fmla="*/ 1985 h 4506"/>
                <a:gd name="T42" fmla="*/ 0 w 3865"/>
                <a:gd name="T43" fmla="*/ 2265 h 4506"/>
                <a:gd name="T44" fmla="*/ 215 w 3865"/>
                <a:gd name="T45" fmla="*/ 3171 h 4506"/>
                <a:gd name="T46" fmla="*/ 503 w 3865"/>
                <a:gd name="T47" fmla="*/ 3121 h 4506"/>
                <a:gd name="T48" fmla="*/ 767 w 3865"/>
                <a:gd name="T49" fmla="*/ 3605 h 4506"/>
                <a:gd name="T50" fmla="*/ 626 w 3865"/>
                <a:gd name="T51" fmla="*/ 3260 h 4506"/>
                <a:gd name="T52" fmla="*/ 580 w 3865"/>
                <a:gd name="T53" fmla="*/ 3101 h 4506"/>
                <a:gd name="T54" fmla="*/ 1039 w 3865"/>
                <a:gd name="T55" fmla="*/ 3002 h 4506"/>
                <a:gd name="T56" fmla="*/ 1067 w 3865"/>
                <a:gd name="T57" fmla="*/ 3160 h 4506"/>
                <a:gd name="T58" fmla="*/ 626 w 3865"/>
                <a:gd name="T59" fmla="*/ 3260 h 4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65" h="4506">
                  <a:moveTo>
                    <a:pt x="767" y="3605"/>
                  </a:moveTo>
                  <a:cubicBezTo>
                    <a:pt x="975" y="4285"/>
                    <a:pt x="1862" y="4506"/>
                    <a:pt x="2443" y="4180"/>
                  </a:cubicBezTo>
                  <a:cubicBezTo>
                    <a:pt x="2572" y="4071"/>
                    <a:pt x="2588" y="3890"/>
                    <a:pt x="2611" y="3733"/>
                  </a:cubicBezTo>
                  <a:cubicBezTo>
                    <a:pt x="2489" y="3829"/>
                    <a:pt x="2405" y="3964"/>
                    <a:pt x="2283" y="4058"/>
                  </a:cubicBezTo>
                  <a:cubicBezTo>
                    <a:pt x="2110" y="4168"/>
                    <a:pt x="1866" y="3950"/>
                    <a:pt x="1953" y="3765"/>
                  </a:cubicBezTo>
                  <a:cubicBezTo>
                    <a:pt x="2053" y="3555"/>
                    <a:pt x="2243" y="3407"/>
                    <a:pt x="2422" y="3267"/>
                  </a:cubicBezTo>
                  <a:cubicBezTo>
                    <a:pt x="2379" y="3055"/>
                    <a:pt x="2329" y="2844"/>
                    <a:pt x="2298" y="2630"/>
                  </a:cubicBezTo>
                  <a:cubicBezTo>
                    <a:pt x="2627" y="2624"/>
                    <a:pt x="2966" y="2560"/>
                    <a:pt x="3240" y="2368"/>
                  </a:cubicBezTo>
                  <a:cubicBezTo>
                    <a:pt x="3667" y="2077"/>
                    <a:pt x="3865" y="1537"/>
                    <a:pt x="3855" y="1035"/>
                  </a:cubicBezTo>
                  <a:cubicBezTo>
                    <a:pt x="3837" y="767"/>
                    <a:pt x="3435" y="686"/>
                    <a:pt x="3303" y="912"/>
                  </a:cubicBezTo>
                  <a:cubicBezTo>
                    <a:pt x="3212" y="1109"/>
                    <a:pt x="3246" y="1342"/>
                    <a:pt x="3151" y="1539"/>
                  </a:cubicBezTo>
                  <a:cubicBezTo>
                    <a:pt x="3023" y="1883"/>
                    <a:pt x="2643" y="2032"/>
                    <a:pt x="2299" y="2016"/>
                  </a:cubicBezTo>
                  <a:cubicBezTo>
                    <a:pt x="2500" y="1253"/>
                    <a:pt x="2055" y="452"/>
                    <a:pt x="1392" y="80"/>
                  </a:cubicBezTo>
                  <a:cubicBezTo>
                    <a:pt x="1209" y="0"/>
                    <a:pt x="972" y="151"/>
                    <a:pt x="982" y="354"/>
                  </a:cubicBezTo>
                  <a:cubicBezTo>
                    <a:pt x="973" y="586"/>
                    <a:pt x="1228" y="675"/>
                    <a:pt x="1360" y="822"/>
                  </a:cubicBezTo>
                  <a:cubicBezTo>
                    <a:pt x="1707" y="1122"/>
                    <a:pt x="1842" y="1646"/>
                    <a:pt x="1631" y="2064"/>
                  </a:cubicBezTo>
                  <a:cubicBezTo>
                    <a:pt x="1248" y="2627"/>
                    <a:pt x="1481" y="3351"/>
                    <a:pt x="1713" y="3928"/>
                  </a:cubicBezTo>
                  <a:cubicBezTo>
                    <a:pt x="1402" y="3902"/>
                    <a:pt x="1153" y="3650"/>
                    <a:pt x="1091" y="3351"/>
                  </a:cubicBezTo>
                  <a:cubicBezTo>
                    <a:pt x="1093" y="3224"/>
                    <a:pt x="1139" y="3101"/>
                    <a:pt x="1132" y="2972"/>
                  </a:cubicBezTo>
                  <a:cubicBezTo>
                    <a:pt x="1218" y="2944"/>
                    <a:pt x="1305" y="2918"/>
                    <a:pt x="1391" y="2890"/>
                  </a:cubicBezTo>
                  <a:cubicBezTo>
                    <a:pt x="1322" y="2588"/>
                    <a:pt x="1244" y="2288"/>
                    <a:pt x="1176" y="1985"/>
                  </a:cubicBezTo>
                  <a:cubicBezTo>
                    <a:pt x="782" y="2068"/>
                    <a:pt x="390" y="2162"/>
                    <a:pt x="0" y="2265"/>
                  </a:cubicBezTo>
                  <a:cubicBezTo>
                    <a:pt x="66" y="2568"/>
                    <a:pt x="145" y="2869"/>
                    <a:pt x="215" y="3171"/>
                  </a:cubicBezTo>
                  <a:cubicBezTo>
                    <a:pt x="311" y="3155"/>
                    <a:pt x="407" y="3138"/>
                    <a:pt x="503" y="3121"/>
                  </a:cubicBezTo>
                  <a:cubicBezTo>
                    <a:pt x="529" y="3320"/>
                    <a:pt x="750" y="3399"/>
                    <a:pt x="767" y="3605"/>
                  </a:cubicBezTo>
                  <a:moveTo>
                    <a:pt x="626" y="3260"/>
                  </a:moveTo>
                  <a:cubicBezTo>
                    <a:pt x="611" y="3207"/>
                    <a:pt x="596" y="3154"/>
                    <a:pt x="580" y="3101"/>
                  </a:cubicBezTo>
                  <a:cubicBezTo>
                    <a:pt x="729" y="3050"/>
                    <a:pt x="882" y="3013"/>
                    <a:pt x="1039" y="3002"/>
                  </a:cubicBezTo>
                  <a:cubicBezTo>
                    <a:pt x="1048" y="3055"/>
                    <a:pt x="1058" y="3107"/>
                    <a:pt x="1067" y="3160"/>
                  </a:cubicBezTo>
                  <a:cubicBezTo>
                    <a:pt x="906" y="3072"/>
                    <a:pt x="742" y="3131"/>
                    <a:pt x="626" y="3260"/>
                  </a:cubicBezTo>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1" name="Freeform 29">
              <a:extLst>
                <a:ext uri="{FF2B5EF4-FFF2-40B4-BE49-F238E27FC236}">
                  <a16:creationId xmlns:a16="http://schemas.microsoft.com/office/drawing/2014/main" id="{E4C68684-9148-4B0B-A93F-8C35277AD443}"/>
                </a:ext>
              </a:extLst>
            </p:cNvPr>
            <p:cNvSpPr>
              <a:spLocks/>
            </p:cNvSpPr>
            <p:nvPr/>
          </p:nvSpPr>
          <p:spPr bwMode="auto">
            <a:xfrm flipV="1">
              <a:off x="10259368" y="2826506"/>
              <a:ext cx="474455" cy="230567"/>
            </a:xfrm>
            <a:custGeom>
              <a:avLst/>
              <a:gdLst>
                <a:gd name="T0" fmla="*/ 136 w 2030"/>
                <a:gd name="T1" fmla="*/ 928 h 985"/>
                <a:gd name="T2" fmla="*/ 426 w 2030"/>
                <a:gd name="T3" fmla="*/ 813 h 985"/>
                <a:gd name="T4" fmla="*/ 1135 w 2030"/>
                <a:gd name="T5" fmla="*/ 452 h 985"/>
                <a:gd name="T6" fmla="*/ 1720 w 2030"/>
                <a:gd name="T7" fmla="*/ 784 h 985"/>
                <a:gd name="T8" fmla="*/ 1901 w 2030"/>
                <a:gd name="T9" fmla="*/ 459 h 985"/>
                <a:gd name="T10" fmla="*/ 876 w 2030"/>
                <a:gd name="T11" fmla="*/ 69 h 985"/>
                <a:gd name="T12" fmla="*/ 70 w 2030"/>
                <a:gd name="T13" fmla="*/ 639 h 985"/>
                <a:gd name="T14" fmla="*/ 136 w 2030"/>
                <a:gd name="T15" fmla="*/ 928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0" h="985">
                  <a:moveTo>
                    <a:pt x="136" y="928"/>
                  </a:moveTo>
                  <a:cubicBezTo>
                    <a:pt x="251" y="985"/>
                    <a:pt x="362" y="905"/>
                    <a:pt x="426" y="813"/>
                  </a:cubicBezTo>
                  <a:cubicBezTo>
                    <a:pt x="593" y="599"/>
                    <a:pt x="847" y="401"/>
                    <a:pt x="1135" y="452"/>
                  </a:cubicBezTo>
                  <a:cubicBezTo>
                    <a:pt x="1371" y="478"/>
                    <a:pt x="1521" y="682"/>
                    <a:pt x="1720" y="784"/>
                  </a:cubicBezTo>
                  <a:cubicBezTo>
                    <a:pt x="1904" y="842"/>
                    <a:pt x="2030" y="586"/>
                    <a:pt x="1901" y="459"/>
                  </a:cubicBezTo>
                  <a:cubicBezTo>
                    <a:pt x="1643" y="186"/>
                    <a:pt x="1258" y="0"/>
                    <a:pt x="876" y="69"/>
                  </a:cubicBezTo>
                  <a:cubicBezTo>
                    <a:pt x="543" y="133"/>
                    <a:pt x="253" y="359"/>
                    <a:pt x="70" y="639"/>
                  </a:cubicBezTo>
                  <a:cubicBezTo>
                    <a:pt x="0" y="731"/>
                    <a:pt x="30" y="877"/>
                    <a:pt x="136" y="928"/>
                  </a:cubicBezTo>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pic>
        <p:nvPicPr>
          <p:cNvPr id="42" name="图片 41" descr="屏幕剪辑">
            <a:extLst>
              <a:ext uri="{FF2B5EF4-FFF2-40B4-BE49-F238E27FC236}">
                <a16:creationId xmlns:a16="http://schemas.microsoft.com/office/drawing/2014/main" id="{5086CDF0-D7EA-44AC-9CE6-D7FC87EA0A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49137" y="5009964"/>
            <a:ext cx="943062" cy="815340"/>
          </a:xfrm>
          <a:prstGeom prst="rect">
            <a:avLst/>
          </a:prstGeom>
        </p:spPr>
      </p:pic>
      <p:grpSp>
        <p:nvGrpSpPr>
          <p:cNvPr id="43" name="组合 42">
            <a:extLst>
              <a:ext uri="{FF2B5EF4-FFF2-40B4-BE49-F238E27FC236}">
                <a16:creationId xmlns:a16="http://schemas.microsoft.com/office/drawing/2014/main" id="{02D7CB9D-9806-4F6F-9811-85EC8651C085}"/>
              </a:ext>
            </a:extLst>
          </p:cNvPr>
          <p:cNvGrpSpPr/>
          <p:nvPr/>
        </p:nvGrpSpPr>
        <p:grpSpPr>
          <a:xfrm>
            <a:off x="880870" y="2409217"/>
            <a:ext cx="582481" cy="724599"/>
            <a:chOff x="7105612" y="369455"/>
            <a:chExt cx="754535" cy="1003196"/>
          </a:xfrm>
        </p:grpSpPr>
        <p:pic>
          <p:nvPicPr>
            <p:cNvPr id="44" name="图片 43" descr="屏幕剪辑">
              <a:extLst>
                <a:ext uri="{FF2B5EF4-FFF2-40B4-BE49-F238E27FC236}">
                  <a16:creationId xmlns:a16="http://schemas.microsoft.com/office/drawing/2014/main" id="{E28589D3-3E9E-4E5E-85E3-E9A4EE61BBEB}"/>
                </a:ext>
              </a:extLst>
            </p:cNvPr>
            <p:cNvPicPr>
              <a:picLocks noChangeAspect="1"/>
            </p:cNvPicPr>
            <p:nvPr/>
          </p:nvPicPr>
          <p:blipFill rotWithShape="1">
            <a:blip r:embed="rId5">
              <a:extLst>
                <a:ext uri="{28A0092B-C50C-407E-A947-70E740481C1C}">
                  <a14:useLocalDpi xmlns:a14="http://schemas.microsoft.com/office/drawing/2010/main" val="0"/>
                </a:ext>
              </a:extLst>
            </a:blip>
            <a:srcRect t="24153" r="63229"/>
            <a:stretch/>
          </p:blipFill>
          <p:spPr>
            <a:xfrm>
              <a:off x="7105612" y="369455"/>
              <a:ext cx="754534" cy="1003196"/>
            </a:xfrm>
            <a:prstGeom prst="rect">
              <a:avLst/>
            </a:prstGeom>
          </p:spPr>
        </p:pic>
        <p:sp>
          <p:nvSpPr>
            <p:cNvPr id="45" name="矩形 44">
              <a:extLst>
                <a:ext uri="{FF2B5EF4-FFF2-40B4-BE49-F238E27FC236}">
                  <a16:creationId xmlns:a16="http://schemas.microsoft.com/office/drawing/2014/main" id="{5D20A582-A53A-4198-B145-59F294C7FBE8}"/>
                </a:ext>
              </a:extLst>
            </p:cNvPr>
            <p:cNvSpPr/>
            <p:nvPr/>
          </p:nvSpPr>
          <p:spPr>
            <a:xfrm>
              <a:off x="7786255" y="856036"/>
              <a:ext cx="73892"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a:extLst>
              <a:ext uri="{FF2B5EF4-FFF2-40B4-BE49-F238E27FC236}">
                <a16:creationId xmlns:a16="http://schemas.microsoft.com/office/drawing/2014/main" id="{D6663883-A333-46B8-810E-25C18CAE5E6D}"/>
              </a:ext>
            </a:extLst>
          </p:cNvPr>
          <p:cNvGrpSpPr/>
          <p:nvPr/>
        </p:nvGrpSpPr>
        <p:grpSpPr>
          <a:xfrm>
            <a:off x="1274822" y="2960802"/>
            <a:ext cx="424302" cy="434608"/>
            <a:chOff x="674946" y="2762627"/>
            <a:chExt cx="497759" cy="539999"/>
          </a:xfrm>
        </p:grpSpPr>
        <p:pic>
          <p:nvPicPr>
            <p:cNvPr id="47" name="图片 46">
              <a:extLst>
                <a:ext uri="{FF2B5EF4-FFF2-40B4-BE49-F238E27FC236}">
                  <a16:creationId xmlns:a16="http://schemas.microsoft.com/office/drawing/2014/main" id="{3DCA8A78-ADE9-4891-B8B2-61E6208C474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74946" y="2942626"/>
              <a:ext cx="359999" cy="360000"/>
            </a:xfrm>
            <a:prstGeom prst="rect">
              <a:avLst/>
            </a:prstGeom>
          </p:spPr>
        </p:pic>
        <p:pic>
          <p:nvPicPr>
            <p:cNvPr id="48" name="图片 47">
              <a:extLst>
                <a:ext uri="{FF2B5EF4-FFF2-40B4-BE49-F238E27FC236}">
                  <a16:creationId xmlns:a16="http://schemas.microsoft.com/office/drawing/2014/main" id="{AABB9966-3A65-4A3D-A46D-6CA3CF0CB41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07878" y="2885216"/>
              <a:ext cx="359999" cy="360000"/>
            </a:xfrm>
            <a:prstGeom prst="rect">
              <a:avLst/>
            </a:prstGeom>
          </p:spPr>
        </p:pic>
        <p:pic>
          <p:nvPicPr>
            <p:cNvPr id="49" name="图片 48">
              <a:extLst>
                <a:ext uri="{FF2B5EF4-FFF2-40B4-BE49-F238E27FC236}">
                  <a16:creationId xmlns:a16="http://schemas.microsoft.com/office/drawing/2014/main" id="{653F73FC-63F7-46EE-B165-0AC76E7ADB7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37948" y="2841186"/>
              <a:ext cx="359999" cy="360000"/>
            </a:xfrm>
            <a:prstGeom prst="rect">
              <a:avLst/>
            </a:prstGeom>
          </p:spPr>
        </p:pic>
        <p:pic>
          <p:nvPicPr>
            <p:cNvPr id="50" name="图片 49">
              <a:extLst>
                <a:ext uri="{FF2B5EF4-FFF2-40B4-BE49-F238E27FC236}">
                  <a16:creationId xmlns:a16="http://schemas.microsoft.com/office/drawing/2014/main" id="{B7D1D502-03D8-438A-8F5B-09AAAEB012D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75327" y="2807631"/>
              <a:ext cx="359999" cy="360000"/>
            </a:xfrm>
            <a:prstGeom prst="rect">
              <a:avLst/>
            </a:prstGeom>
          </p:spPr>
        </p:pic>
        <p:pic>
          <p:nvPicPr>
            <p:cNvPr id="51" name="图片 50">
              <a:extLst>
                <a:ext uri="{FF2B5EF4-FFF2-40B4-BE49-F238E27FC236}">
                  <a16:creationId xmlns:a16="http://schemas.microsoft.com/office/drawing/2014/main" id="{873A5241-4B05-46E8-BC0E-78071DB2971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12706" y="2762627"/>
              <a:ext cx="359999" cy="360000"/>
            </a:xfrm>
            <a:prstGeom prst="rect">
              <a:avLst/>
            </a:prstGeom>
          </p:spPr>
        </p:pic>
      </p:grpSp>
      <p:grpSp>
        <p:nvGrpSpPr>
          <p:cNvPr id="52" name="组合 51">
            <a:extLst>
              <a:ext uri="{FF2B5EF4-FFF2-40B4-BE49-F238E27FC236}">
                <a16:creationId xmlns:a16="http://schemas.microsoft.com/office/drawing/2014/main" id="{60B2A51D-AFA0-4368-B5D6-5B656E24AD1C}"/>
              </a:ext>
            </a:extLst>
          </p:cNvPr>
          <p:cNvGrpSpPr/>
          <p:nvPr/>
        </p:nvGrpSpPr>
        <p:grpSpPr>
          <a:xfrm>
            <a:off x="2966102" y="2381072"/>
            <a:ext cx="582481" cy="724599"/>
            <a:chOff x="7105612" y="369455"/>
            <a:chExt cx="754535" cy="1003196"/>
          </a:xfrm>
        </p:grpSpPr>
        <p:pic>
          <p:nvPicPr>
            <p:cNvPr id="53" name="图片 52" descr="屏幕剪辑">
              <a:extLst>
                <a:ext uri="{FF2B5EF4-FFF2-40B4-BE49-F238E27FC236}">
                  <a16:creationId xmlns:a16="http://schemas.microsoft.com/office/drawing/2014/main" id="{5B9B3520-B544-4698-B546-7BD204B4F3F8}"/>
                </a:ext>
              </a:extLst>
            </p:cNvPr>
            <p:cNvPicPr>
              <a:picLocks noChangeAspect="1"/>
            </p:cNvPicPr>
            <p:nvPr/>
          </p:nvPicPr>
          <p:blipFill rotWithShape="1">
            <a:blip r:embed="rId5">
              <a:grayscl/>
              <a:extLst>
                <a:ext uri="{28A0092B-C50C-407E-A947-70E740481C1C}">
                  <a14:useLocalDpi xmlns:a14="http://schemas.microsoft.com/office/drawing/2010/main" val="0"/>
                </a:ext>
              </a:extLst>
            </a:blip>
            <a:srcRect t="24153" r="63229"/>
            <a:stretch/>
          </p:blipFill>
          <p:spPr>
            <a:xfrm>
              <a:off x="7105612" y="369455"/>
              <a:ext cx="754534" cy="1003196"/>
            </a:xfrm>
            <a:prstGeom prst="rect">
              <a:avLst/>
            </a:prstGeom>
          </p:spPr>
        </p:pic>
        <p:sp>
          <p:nvSpPr>
            <p:cNvPr id="54" name="矩形 53">
              <a:extLst>
                <a:ext uri="{FF2B5EF4-FFF2-40B4-BE49-F238E27FC236}">
                  <a16:creationId xmlns:a16="http://schemas.microsoft.com/office/drawing/2014/main" id="{7A45D167-0FCF-40B6-B3AA-F12C068407E9}"/>
                </a:ext>
              </a:extLst>
            </p:cNvPr>
            <p:cNvSpPr/>
            <p:nvPr/>
          </p:nvSpPr>
          <p:spPr>
            <a:xfrm>
              <a:off x="7786255" y="856036"/>
              <a:ext cx="73892"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5" name="图片 54">
            <a:extLst>
              <a:ext uri="{FF2B5EF4-FFF2-40B4-BE49-F238E27FC236}">
                <a16:creationId xmlns:a16="http://schemas.microsoft.com/office/drawing/2014/main" id="{AAF109F3-DDFF-4051-9EFB-928EC8320B21}"/>
              </a:ext>
            </a:extLst>
          </p:cNvPr>
          <p:cNvPicPr>
            <a:picLocks noChangeAspect="1"/>
          </p:cNvPicPr>
          <p:nvPr/>
        </p:nvPicPr>
        <p:blipFill rotWithShape="1">
          <a:blip r:embed="rId3"/>
          <a:srcRect l="25556" t="14023" r="25804" b="11372"/>
          <a:stretch/>
        </p:blipFill>
        <p:spPr>
          <a:xfrm>
            <a:off x="1333043" y="5017795"/>
            <a:ext cx="874701" cy="1153800"/>
          </a:xfrm>
          <a:prstGeom prst="rect">
            <a:avLst/>
          </a:prstGeom>
        </p:spPr>
      </p:pic>
      <p:sp>
        <p:nvSpPr>
          <p:cNvPr id="56" name="矩形 55">
            <a:extLst>
              <a:ext uri="{FF2B5EF4-FFF2-40B4-BE49-F238E27FC236}">
                <a16:creationId xmlns:a16="http://schemas.microsoft.com/office/drawing/2014/main" id="{5856D639-E58C-4DA5-B463-BEE0861AE03C}"/>
              </a:ext>
            </a:extLst>
          </p:cNvPr>
          <p:cNvSpPr/>
          <p:nvPr/>
        </p:nvSpPr>
        <p:spPr>
          <a:xfrm>
            <a:off x="389980" y="5035558"/>
            <a:ext cx="776641" cy="1033130"/>
          </a:xfrm>
          <a:prstGeom prst="rect">
            <a:avLst/>
          </a:prstGeom>
          <a:solidFill>
            <a:schemeClr val="bg1">
              <a:alpha val="20000"/>
            </a:schemeClr>
          </a:solidFill>
          <a:ln w="127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7" name="直接连接符 56">
            <a:extLst>
              <a:ext uri="{FF2B5EF4-FFF2-40B4-BE49-F238E27FC236}">
                <a16:creationId xmlns:a16="http://schemas.microsoft.com/office/drawing/2014/main" id="{4ED7D6D9-5473-440B-AB30-54AC727D79B9}"/>
              </a:ext>
            </a:extLst>
          </p:cNvPr>
          <p:cNvCxnSpPr/>
          <p:nvPr/>
        </p:nvCxnSpPr>
        <p:spPr>
          <a:xfrm>
            <a:off x="1167960" y="5035558"/>
            <a:ext cx="191703" cy="113342"/>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013A1020-305F-4D46-86CA-7B26C4DE56F3}"/>
              </a:ext>
            </a:extLst>
          </p:cNvPr>
          <p:cNvCxnSpPr/>
          <p:nvPr/>
        </p:nvCxnSpPr>
        <p:spPr>
          <a:xfrm flipV="1">
            <a:off x="1166622" y="5880270"/>
            <a:ext cx="217371" cy="188418"/>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59" name="组合 58">
            <a:extLst>
              <a:ext uri="{FF2B5EF4-FFF2-40B4-BE49-F238E27FC236}">
                <a16:creationId xmlns:a16="http://schemas.microsoft.com/office/drawing/2014/main" id="{4627DEA9-BF50-4FB6-829C-CFE9B3B5D5C1}"/>
              </a:ext>
            </a:extLst>
          </p:cNvPr>
          <p:cNvGrpSpPr/>
          <p:nvPr/>
        </p:nvGrpSpPr>
        <p:grpSpPr>
          <a:xfrm>
            <a:off x="430186" y="5148900"/>
            <a:ext cx="704040" cy="839335"/>
            <a:chOff x="7105612" y="369455"/>
            <a:chExt cx="754535" cy="1003196"/>
          </a:xfrm>
        </p:grpSpPr>
        <p:pic>
          <p:nvPicPr>
            <p:cNvPr id="60" name="图片 59" descr="屏幕剪辑">
              <a:extLst>
                <a:ext uri="{FF2B5EF4-FFF2-40B4-BE49-F238E27FC236}">
                  <a16:creationId xmlns:a16="http://schemas.microsoft.com/office/drawing/2014/main" id="{5A6ADA79-2003-4D2D-A6CD-36C4E5AFF822}"/>
                </a:ext>
              </a:extLst>
            </p:cNvPr>
            <p:cNvPicPr>
              <a:picLocks noChangeAspect="1"/>
            </p:cNvPicPr>
            <p:nvPr/>
          </p:nvPicPr>
          <p:blipFill rotWithShape="1">
            <a:blip r:embed="rId5">
              <a:extLst>
                <a:ext uri="{28A0092B-C50C-407E-A947-70E740481C1C}">
                  <a14:useLocalDpi xmlns:a14="http://schemas.microsoft.com/office/drawing/2010/main" val="0"/>
                </a:ext>
              </a:extLst>
            </a:blip>
            <a:srcRect t="24153" r="63229"/>
            <a:stretch/>
          </p:blipFill>
          <p:spPr>
            <a:xfrm>
              <a:off x="7105612" y="369455"/>
              <a:ext cx="754534" cy="1003196"/>
            </a:xfrm>
            <a:prstGeom prst="rect">
              <a:avLst/>
            </a:prstGeom>
          </p:spPr>
        </p:pic>
        <p:sp>
          <p:nvSpPr>
            <p:cNvPr id="61" name="矩形 60">
              <a:extLst>
                <a:ext uri="{FF2B5EF4-FFF2-40B4-BE49-F238E27FC236}">
                  <a16:creationId xmlns:a16="http://schemas.microsoft.com/office/drawing/2014/main" id="{93A2C0E7-85BF-4A42-94FC-6A62C6BC0F62}"/>
                </a:ext>
              </a:extLst>
            </p:cNvPr>
            <p:cNvSpPr/>
            <p:nvPr/>
          </p:nvSpPr>
          <p:spPr>
            <a:xfrm>
              <a:off x="7786255" y="856036"/>
              <a:ext cx="73892"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62" name="直接箭头连接符 61">
            <a:extLst>
              <a:ext uri="{FF2B5EF4-FFF2-40B4-BE49-F238E27FC236}">
                <a16:creationId xmlns:a16="http://schemas.microsoft.com/office/drawing/2014/main" id="{776B30A2-3948-4C98-8433-68EAC288EA0B}"/>
              </a:ext>
            </a:extLst>
          </p:cNvPr>
          <p:cNvCxnSpPr/>
          <p:nvPr/>
        </p:nvCxnSpPr>
        <p:spPr>
          <a:xfrm>
            <a:off x="2254655" y="5889959"/>
            <a:ext cx="970336" cy="0"/>
          </a:xfrm>
          <a:prstGeom prst="straightConnector1">
            <a:avLst/>
          </a:prstGeom>
          <a:ln w="19050">
            <a:solidFill>
              <a:schemeClr val="tx1">
                <a:lumMod val="75000"/>
                <a:lumOff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63" name="组合 62">
            <a:extLst>
              <a:ext uri="{FF2B5EF4-FFF2-40B4-BE49-F238E27FC236}">
                <a16:creationId xmlns:a16="http://schemas.microsoft.com/office/drawing/2014/main" id="{4EEF9552-1ADB-4D2E-B5DF-D556751843AE}"/>
              </a:ext>
            </a:extLst>
          </p:cNvPr>
          <p:cNvGrpSpPr/>
          <p:nvPr/>
        </p:nvGrpSpPr>
        <p:grpSpPr>
          <a:xfrm>
            <a:off x="3399659" y="5149167"/>
            <a:ext cx="705600" cy="838800"/>
            <a:chOff x="9790545" y="0"/>
            <a:chExt cx="881638" cy="1141068"/>
          </a:xfrm>
        </p:grpSpPr>
        <p:pic>
          <p:nvPicPr>
            <p:cNvPr id="64" name="图片 63" descr="屏幕剪辑">
              <a:extLst>
                <a:ext uri="{FF2B5EF4-FFF2-40B4-BE49-F238E27FC236}">
                  <a16:creationId xmlns:a16="http://schemas.microsoft.com/office/drawing/2014/main" id="{5223C2C9-A105-4A25-B3E7-0382A3365B0D}"/>
                </a:ext>
              </a:extLst>
            </p:cNvPr>
            <p:cNvPicPr>
              <a:picLocks noChangeAspect="1"/>
            </p:cNvPicPr>
            <p:nvPr/>
          </p:nvPicPr>
          <p:blipFill rotWithShape="1">
            <a:blip r:embed="rId5">
              <a:extLst>
                <a:ext uri="{28A0092B-C50C-407E-A947-70E740481C1C}">
                  <a14:useLocalDpi xmlns:a14="http://schemas.microsoft.com/office/drawing/2010/main" val="0"/>
                </a:ext>
              </a:extLst>
            </a:blip>
            <a:srcRect l="57036" t="13729"/>
            <a:stretch/>
          </p:blipFill>
          <p:spPr>
            <a:xfrm>
              <a:off x="9790545" y="0"/>
              <a:ext cx="881638" cy="1141068"/>
            </a:xfrm>
            <a:prstGeom prst="rect">
              <a:avLst/>
            </a:prstGeom>
          </p:spPr>
        </p:pic>
        <p:sp>
          <p:nvSpPr>
            <p:cNvPr id="65" name="矩形 64">
              <a:extLst>
                <a:ext uri="{FF2B5EF4-FFF2-40B4-BE49-F238E27FC236}">
                  <a16:creationId xmlns:a16="http://schemas.microsoft.com/office/drawing/2014/main" id="{3D01E53D-EAA9-45C5-A3C1-D883FC25240B}"/>
                </a:ext>
              </a:extLst>
            </p:cNvPr>
            <p:cNvSpPr/>
            <p:nvPr/>
          </p:nvSpPr>
          <p:spPr>
            <a:xfrm>
              <a:off x="9790545" y="592554"/>
              <a:ext cx="83128" cy="1186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6" name="图片 65">
            <a:extLst>
              <a:ext uri="{FF2B5EF4-FFF2-40B4-BE49-F238E27FC236}">
                <a16:creationId xmlns:a16="http://schemas.microsoft.com/office/drawing/2014/main" id="{2A125D77-7510-432C-9231-5927E9B3C739}"/>
              </a:ext>
            </a:extLst>
          </p:cNvPr>
          <p:cNvPicPr>
            <a:picLocks noChangeAspect="1"/>
          </p:cNvPicPr>
          <p:nvPr/>
        </p:nvPicPr>
        <p:blipFill rotWithShape="1">
          <a:blip r:embed="rId3"/>
          <a:srcRect l="25556" t="14023" r="25804" b="11372"/>
          <a:stretch/>
        </p:blipFill>
        <p:spPr>
          <a:xfrm>
            <a:off x="4307202" y="5035558"/>
            <a:ext cx="874701" cy="1153800"/>
          </a:xfrm>
          <a:prstGeom prst="rect">
            <a:avLst/>
          </a:prstGeom>
        </p:spPr>
      </p:pic>
      <p:sp>
        <p:nvSpPr>
          <p:cNvPr id="67" name="矩形 66">
            <a:extLst>
              <a:ext uri="{FF2B5EF4-FFF2-40B4-BE49-F238E27FC236}">
                <a16:creationId xmlns:a16="http://schemas.microsoft.com/office/drawing/2014/main" id="{7199FA74-0882-44C6-A628-25B5B9CAB53F}"/>
              </a:ext>
            </a:extLst>
          </p:cNvPr>
          <p:cNvSpPr/>
          <p:nvPr/>
        </p:nvSpPr>
        <p:spPr>
          <a:xfrm>
            <a:off x="3364139" y="5053321"/>
            <a:ext cx="776641" cy="1033130"/>
          </a:xfrm>
          <a:prstGeom prst="rect">
            <a:avLst/>
          </a:prstGeom>
          <a:solidFill>
            <a:schemeClr val="bg1">
              <a:alpha val="20000"/>
            </a:schemeClr>
          </a:solidFill>
          <a:ln w="127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8" name="直接连接符 67">
            <a:extLst>
              <a:ext uri="{FF2B5EF4-FFF2-40B4-BE49-F238E27FC236}">
                <a16:creationId xmlns:a16="http://schemas.microsoft.com/office/drawing/2014/main" id="{CE084A54-61FF-4339-A382-C6508A993739}"/>
              </a:ext>
            </a:extLst>
          </p:cNvPr>
          <p:cNvCxnSpPr/>
          <p:nvPr/>
        </p:nvCxnSpPr>
        <p:spPr>
          <a:xfrm>
            <a:off x="4142119" y="5053321"/>
            <a:ext cx="191703" cy="113342"/>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0EB228E6-B4E5-4484-B990-0985970287B8}"/>
              </a:ext>
            </a:extLst>
          </p:cNvPr>
          <p:cNvCxnSpPr/>
          <p:nvPr/>
        </p:nvCxnSpPr>
        <p:spPr>
          <a:xfrm flipV="1">
            <a:off x="4140781" y="5898033"/>
            <a:ext cx="217371" cy="188418"/>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0" name="矩形 69">
            <a:extLst>
              <a:ext uri="{FF2B5EF4-FFF2-40B4-BE49-F238E27FC236}">
                <a16:creationId xmlns:a16="http://schemas.microsoft.com/office/drawing/2014/main" id="{03746FCB-7FCA-4405-9507-EF3C657963B9}"/>
              </a:ext>
            </a:extLst>
          </p:cNvPr>
          <p:cNvSpPr/>
          <p:nvPr/>
        </p:nvSpPr>
        <p:spPr>
          <a:xfrm>
            <a:off x="2007463" y="1877906"/>
            <a:ext cx="1569660" cy="369332"/>
          </a:xfrm>
          <a:prstGeom prst="rect">
            <a:avLst/>
          </a:prstGeom>
        </p:spPr>
        <p:txBody>
          <a:bodyPr wrap="none">
            <a:spAutoFit/>
          </a:bodyPr>
          <a:lstStyle/>
          <a:p>
            <a:r>
              <a:rPr lang="zh-CN" altLang="en-US" b="1" dirty="0">
                <a:solidFill>
                  <a:schemeClr val="accent5">
                    <a:lumMod val="75000"/>
                  </a:schemeClr>
                </a:solidFill>
                <a:latin typeface="微软雅黑" panose="020B0503020204020204" pitchFamily="34" charset="-122"/>
                <a:cs typeface="Arial" panose="020B0604020202020204" pitchFamily="34" charset="0"/>
              </a:rPr>
              <a:t>模型数据盗用</a:t>
            </a:r>
          </a:p>
        </p:txBody>
      </p:sp>
      <p:sp>
        <p:nvSpPr>
          <p:cNvPr id="71" name="文本框 10">
            <a:extLst>
              <a:ext uri="{FF2B5EF4-FFF2-40B4-BE49-F238E27FC236}">
                <a16:creationId xmlns:a16="http://schemas.microsoft.com/office/drawing/2014/main" id="{6909A960-2D30-463F-88F0-A5ACA1EE157D}"/>
              </a:ext>
            </a:extLst>
          </p:cNvPr>
          <p:cNvSpPr txBox="1">
            <a:spLocks noChangeArrowheads="1"/>
          </p:cNvSpPr>
          <p:nvPr/>
        </p:nvSpPr>
        <p:spPr bwMode="auto">
          <a:xfrm>
            <a:off x="906557" y="3611270"/>
            <a:ext cx="3715255" cy="45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spcBef>
                <a:spcPct val="0"/>
              </a:spcBef>
              <a:buNone/>
            </a:pPr>
            <a:r>
              <a:rPr lang="zh-CN" altLang="en-US" sz="1800" dirty="0"/>
              <a:t>窃取模型或数据集，威胁</a:t>
            </a:r>
            <a:r>
              <a:rPr lang="zh-CN" altLang="en-US" sz="1800" b="1" dirty="0">
                <a:solidFill>
                  <a:srgbClr val="4B649F"/>
                </a:solidFill>
              </a:rPr>
              <a:t>模型版权</a:t>
            </a:r>
          </a:p>
        </p:txBody>
      </p:sp>
      <p:sp>
        <p:nvSpPr>
          <p:cNvPr id="72" name="矩形 71">
            <a:extLst>
              <a:ext uri="{FF2B5EF4-FFF2-40B4-BE49-F238E27FC236}">
                <a16:creationId xmlns:a16="http://schemas.microsoft.com/office/drawing/2014/main" id="{41E84DF8-225C-4FDF-AFA8-037F9689DF9C}"/>
              </a:ext>
            </a:extLst>
          </p:cNvPr>
          <p:cNvSpPr/>
          <p:nvPr/>
        </p:nvSpPr>
        <p:spPr>
          <a:xfrm>
            <a:off x="2007463" y="4440083"/>
            <a:ext cx="1569660" cy="369332"/>
          </a:xfrm>
          <a:prstGeom prst="rect">
            <a:avLst/>
          </a:prstGeom>
        </p:spPr>
        <p:txBody>
          <a:bodyPr wrap="none">
            <a:spAutoFit/>
          </a:bodyPr>
          <a:lstStyle/>
          <a:p>
            <a:r>
              <a:rPr lang="zh-CN" altLang="en-US" b="1" dirty="0">
                <a:solidFill>
                  <a:schemeClr val="accent5">
                    <a:lumMod val="75000"/>
                  </a:schemeClr>
                </a:solidFill>
                <a:latin typeface="微软雅黑" panose="020B0503020204020204" pitchFamily="34" charset="-122"/>
                <a:cs typeface="Arial" panose="020B0604020202020204" pitchFamily="34" charset="0"/>
              </a:rPr>
              <a:t>模型数据篡改</a:t>
            </a:r>
          </a:p>
        </p:txBody>
      </p:sp>
      <p:sp>
        <p:nvSpPr>
          <p:cNvPr id="73" name="文本框 10">
            <a:extLst>
              <a:ext uri="{FF2B5EF4-FFF2-40B4-BE49-F238E27FC236}">
                <a16:creationId xmlns:a16="http://schemas.microsoft.com/office/drawing/2014/main" id="{1BD41372-CFB2-48A9-9688-6493D6461466}"/>
              </a:ext>
            </a:extLst>
          </p:cNvPr>
          <p:cNvSpPr txBox="1">
            <a:spLocks noChangeArrowheads="1"/>
          </p:cNvSpPr>
          <p:nvPr/>
        </p:nvSpPr>
        <p:spPr bwMode="auto">
          <a:xfrm>
            <a:off x="817831" y="6134205"/>
            <a:ext cx="389270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spcBef>
                <a:spcPct val="0"/>
              </a:spcBef>
              <a:buNone/>
            </a:pPr>
            <a:r>
              <a:rPr lang="zh-CN" altLang="en-US" sz="1800" dirty="0"/>
              <a:t>篡改参数引入风险，破坏</a:t>
            </a:r>
            <a:r>
              <a:rPr lang="zh-CN" altLang="en-US" sz="1800" b="1" dirty="0">
                <a:solidFill>
                  <a:srgbClr val="4B649F"/>
                </a:solidFill>
              </a:rPr>
              <a:t>模型完整性</a:t>
            </a:r>
          </a:p>
        </p:txBody>
      </p:sp>
      <p:sp>
        <p:nvSpPr>
          <p:cNvPr id="74" name="矩形 73">
            <a:extLst>
              <a:ext uri="{FF2B5EF4-FFF2-40B4-BE49-F238E27FC236}">
                <a16:creationId xmlns:a16="http://schemas.microsoft.com/office/drawing/2014/main" id="{4F469906-5FBA-467D-8073-5407B9B7A8BC}"/>
              </a:ext>
            </a:extLst>
          </p:cNvPr>
          <p:cNvSpPr/>
          <p:nvPr/>
        </p:nvSpPr>
        <p:spPr>
          <a:xfrm>
            <a:off x="5999022" y="4298105"/>
            <a:ext cx="5553573" cy="2074198"/>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a:extLst>
              <a:ext uri="{FF2B5EF4-FFF2-40B4-BE49-F238E27FC236}">
                <a16:creationId xmlns:a16="http://schemas.microsoft.com/office/drawing/2014/main" id="{EB6F2262-B95E-497D-B822-69881C72D7CE}"/>
              </a:ext>
            </a:extLst>
          </p:cNvPr>
          <p:cNvSpPr/>
          <p:nvPr/>
        </p:nvSpPr>
        <p:spPr>
          <a:xfrm>
            <a:off x="7928102" y="4356186"/>
            <a:ext cx="1569660" cy="369332"/>
          </a:xfrm>
          <a:prstGeom prst="rect">
            <a:avLst/>
          </a:prstGeom>
        </p:spPr>
        <p:txBody>
          <a:bodyPr wrap="none">
            <a:spAutoFit/>
          </a:bodyPr>
          <a:lstStyle/>
          <a:p>
            <a:r>
              <a:rPr lang="zh-CN" altLang="en-US" b="1" dirty="0">
                <a:solidFill>
                  <a:schemeClr val="accent5">
                    <a:lumMod val="75000"/>
                  </a:schemeClr>
                </a:solidFill>
                <a:latin typeface="微软雅黑" panose="020B0503020204020204" pitchFamily="34" charset="-122"/>
                <a:cs typeface="Arial" panose="020B0604020202020204" pitchFamily="34" charset="0"/>
              </a:rPr>
              <a:t>模型水印技术</a:t>
            </a:r>
          </a:p>
        </p:txBody>
      </p:sp>
      <p:sp>
        <p:nvSpPr>
          <p:cNvPr id="76" name="矩形 75">
            <a:extLst>
              <a:ext uri="{FF2B5EF4-FFF2-40B4-BE49-F238E27FC236}">
                <a16:creationId xmlns:a16="http://schemas.microsoft.com/office/drawing/2014/main" id="{ACB73217-DA69-4FC5-991C-C5E24BD4054E}"/>
              </a:ext>
            </a:extLst>
          </p:cNvPr>
          <p:cNvSpPr/>
          <p:nvPr/>
        </p:nvSpPr>
        <p:spPr>
          <a:xfrm>
            <a:off x="6204717" y="4687235"/>
            <a:ext cx="5016430" cy="923330"/>
          </a:xfrm>
          <a:prstGeom prst="rect">
            <a:avLst/>
          </a:prstGeom>
        </p:spPr>
        <p:txBody>
          <a:bodyPr wrap="square">
            <a:spAutoFit/>
          </a:bodyPr>
          <a:lstStyle/>
          <a:p>
            <a:pPr algn="just">
              <a:lnSpc>
                <a:spcPct val="150000"/>
              </a:lnSpc>
            </a:pPr>
            <a:r>
              <a:rPr lang="zh-CN" altLang="en-US" dirty="0">
                <a:latin typeface="+mn-ea"/>
              </a:rPr>
              <a:t>修改模型参数嵌入水印信息，控制模型性能变化程度；</a:t>
            </a:r>
          </a:p>
        </p:txBody>
      </p:sp>
      <p:grpSp>
        <p:nvGrpSpPr>
          <p:cNvPr id="77" name="组合 76">
            <a:extLst>
              <a:ext uri="{FF2B5EF4-FFF2-40B4-BE49-F238E27FC236}">
                <a16:creationId xmlns:a16="http://schemas.microsoft.com/office/drawing/2014/main" id="{E7338B5A-653E-4304-9E4C-63B5716796E3}"/>
              </a:ext>
            </a:extLst>
          </p:cNvPr>
          <p:cNvGrpSpPr/>
          <p:nvPr/>
        </p:nvGrpSpPr>
        <p:grpSpPr>
          <a:xfrm>
            <a:off x="9197170" y="5482479"/>
            <a:ext cx="1243844" cy="814959"/>
            <a:chOff x="2277257" y="1664063"/>
            <a:chExt cx="2160000" cy="1609058"/>
          </a:xfrm>
        </p:grpSpPr>
        <p:pic>
          <p:nvPicPr>
            <p:cNvPr id="78" name="图片 77" descr="屏幕剪辑">
              <a:extLst>
                <a:ext uri="{FF2B5EF4-FFF2-40B4-BE49-F238E27FC236}">
                  <a16:creationId xmlns:a16="http://schemas.microsoft.com/office/drawing/2014/main" id="{3361AE9C-AB7B-4C87-8E84-7CA39CD004BF}"/>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277257" y="1664063"/>
              <a:ext cx="2160000" cy="1050442"/>
            </a:xfrm>
            <a:prstGeom prst="rect">
              <a:avLst/>
            </a:prstGeom>
          </p:spPr>
        </p:pic>
        <p:sp>
          <p:nvSpPr>
            <p:cNvPr id="79" name="矩形 78">
              <a:extLst>
                <a:ext uri="{FF2B5EF4-FFF2-40B4-BE49-F238E27FC236}">
                  <a16:creationId xmlns:a16="http://schemas.microsoft.com/office/drawing/2014/main" id="{05D72925-8335-4F0D-9A3A-55280A5D88DB}"/>
                </a:ext>
              </a:extLst>
            </p:cNvPr>
            <p:cNvSpPr/>
            <p:nvPr/>
          </p:nvSpPr>
          <p:spPr>
            <a:xfrm>
              <a:off x="2379606" y="2714504"/>
              <a:ext cx="1955299" cy="558617"/>
            </a:xfrm>
            <a:prstGeom prst="rect">
              <a:avLst/>
            </a:prstGeom>
            <a:noFill/>
          </p:spPr>
          <p:txBody>
            <a:bodyPr wrap="none" lIns="91440" tIns="45720" rIns="91440" bIns="45720">
              <a:spAutoFit/>
            </a:bodyPr>
            <a:lstStyle/>
            <a:p>
              <a:pPr algn="ctr"/>
              <a:r>
                <a:rPr lang="zh-CN" altLang="en-US" sz="1050" b="0" cap="none" spc="0" dirty="0">
                  <a:ln w="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深度学习模型</a:t>
              </a:r>
            </a:p>
          </p:txBody>
        </p:sp>
      </p:grpSp>
      <p:sp>
        <p:nvSpPr>
          <p:cNvPr id="80" name="矩形 79">
            <a:extLst>
              <a:ext uri="{FF2B5EF4-FFF2-40B4-BE49-F238E27FC236}">
                <a16:creationId xmlns:a16="http://schemas.microsoft.com/office/drawing/2014/main" id="{7208B72B-82D0-4E10-84E7-2EEDC779C398}"/>
              </a:ext>
            </a:extLst>
          </p:cNvPr>
          <p:cNvSpPr/>
          <p:nvPr/>
        </p:nvSpPr>
        <p:spPr>
          <a:xfrm>
            <a:off x="7262774" y="5564247"/>
            <a:ext cx="1342615" cy="369332"/>
          </a:xfrm>
          <a:prstGeom prst="rect">
            <a:avLst/>
          </a:prstGeom>
          <a:noFill/>
        </p:spPr>
        <p:txBody>
          <a:bodyPr wrap="square" lIns="91440" tIns="45720" rIns="91440" bIns="45720">
            <a:spAutoFit/>
          </a:bodyPr>
          <a:lstStyle/>
          <a:p>
            <a:pPr algn="ctr"/>
            <a:r>
              <a:rPr lang="zh-CN" altLang="en-US" b="0" cap="none" spc="0" dirty="0">
                <a:ln w="0"/>
                <a:solidFill>
                  <a:schemeClr val="tx1"/>
                </a:solidFill>
                <a:effectLst>
                  <a:outerShdw blurRad="38100" dist="19050" dir="2700000" algn="tl" rotWithShape="0">
                    <a:schemeClr val="dk1">
                      <a:alpha val="40000"/>
                    </a:schemeClr>
                  </a:outerShdw>
                </a:effectLst>
                <a:latin typeface="+mn-ea"/>
                <a:ea typeface="+mn-ea"/>
              </a:rPr>
              <a:t>水印</a:t>
            </a:r>
          </a:p>
        </p:txBody>
      </p:sp>
      <p:sp>
        <p:nvSpPr>
          <p:cNvPr id="81" name="下箭头 169">
            <a:extLst>
              <a:ext uri="{FF2B5EF4-FFF2-40B4-BE49-F238E27FC236}">
                <a16:creationId xmlns:a16="http://schemas.microsoft.com/office/drawing/2014/main" id="{4767BA01-21E6-4606-BFD6-905DB59122CC}"/>
              </a:ext>
            </a:extLst>
          </p:cNvPr>
          <p:cNvSpPr/>
          <p:nvPr/>
        </p:nvSpPr>
        <p:spPr>
          <a:xfrm rot="16200000">
            <a:off x="8537520" y="5678434"/>
            <a:ext cx="267509" cy="131770"/>
          </a:xfrm>
          <a:prstGeom prst="downArrow">
            <a:avLst/>
          </a:prstGeom>
          <a:solidFill>
            <a:srgbClr val="31859C"/>
          </a:solidFill>
          <a:ln>
            <a:solidFill>
              <a:srgbClr val="318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流程图: 手动输入 7">
            <a:extLst>
              <a:ext uri="{FF2B5EF4-FFF2-40B4-BE49-F238E27FC236}">
                <a16:creationId xmlns:a16="http://schemas.microsoft.com/office/drawing/2014/main" id="{730D872E-2CF6-4B0B-8ECE-21E82A2501F6}"/>
              </a:ext>
            </a:extLst>
          </p:cNvPr>
          <p:cNvSpPr/>
          <p:nvPr/>
        </p:nvSpPr>
        <p:spPr>
          <a:xfrm rot="5400000" flipH="1" flipV="1">
            <a:off x="9502777" y="-1682455"/>
            <a:ext cx="917281" cy="446116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01 w 10000"/>
              <a:gd name="connsiteY0" fmla="*/ 565 h 10000"/>
              <a:gd name="connsiteX1" fmla="*/ 10000 w 10000"/>
              <a:gd name="connsiteY1" fmla="*/ 0 h 10000"/>
              <a:gd name="connsiteX2" fmla="*/ 10000 w 10000"/>
              <a:gd name="connsiteY2" fmla="*/ 10000 h 10000"/>
              <a:gd name="connsiteX3" fmla="*/ 0 w 10000"/>
              <a:gd name="connsiteY3" fmla="*/ 10000 h 10000"/>
              <a:gd name="connsiteX4" fmla="*/ 101 w 10000"/>
              <a:gd name="connsiteY4" fmla="*/ 565 h 10000"/>
              <a:gd name="connsiteX0" fmla="*/ 101 w 10000"/>
              <a:gd name="connsiteY0" fmla="*/ 1187 h 10000"/>
              <a:gd name="connsiteX1" fmla="*/ 10000 w 10000"/>
              <a:gd name="connsiteY1" fmla="*/ 0 h 10000"/>
              <a:gd name="connsiteX2" fmla="*/ 10000 w 10000"/>
              <a:gd name="connsiteY2" fmla="*/ 10000 h 10000"/>
              <a:gd name="connsiteX3" fmla="*/ 0 w 10000"/>
              <a:gd name="connsiteY3" fmla="*/ 10000 h 10000"/>
              <a:gd name="connsiteX4" fmla="*/ 101 w 10000"/>
              <a:gd name="connsiteY4" fmla="*/ 118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1" y="1187"/>
                </a:moveTo>
                <a:lnTo>
                  <a:pt x="10000" y="0"/>
                </a:lnTo>
                <a:lnTo>
                  <a:pt x="10000" y="10000"/>
                </a:lnTo>
                <a:lnTo>
                  <a:pt x="0" y="10000"/>
                </a:lnTo>
                <a:cubicBezTo>
                  <a:pt x="34" y="6855"/>
                  <a:pt x="67" y="4332"/>
                  <a:pt x="101" y="1187"/>
                </a:cubicBezTo>
                <a:close/>
              </a:path>
            </a:pathLst>
          </a:custGeom>
          <a:solidFill>
            <a:srgbClr val="5D759B"/>
          </a:solidFill>
          <a:ln>
            <a:solidFill>
              <a:srgbClr val="B8D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3" name="图片 82">
            <a:extLst>
              <a:ext uri="{FF2B5EF4-FFF2-40B4-BE49-F238E27FC236}">
                <a16:creationId xmlns:a16="http://schemas.microsoft.com/office/drawing/2014/main" id="{27A44CE0-00CE-47B8-9053-38B5685033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72729" y="200393"/>
            <a:ext cx="3408708" cy="720359"/>
          </a:xfrm>
          <a:prstGeom prst="rect">
            <a:avLst/>
          </a:prstGeom>
        </p:spPr>
      </p:pic>
    </p:spTree>
    <p:extLst>
      <p:ext uri="{BB962C8B-B14F-4D97-AF65-F5344CB8AC3E}">
        <p14:creationId xmlns:p14="http://schemas.microsoft.com/office/powerpoint/2010/main" val="175213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fade">
                                      <p:cBhvr>
                                        <p:cTn id="13" dur="500"/>
                                        <p:tgtEl>
                                          <p:spTgt spid="76"/>
                                        </p:tgtEl>
                                      </p:cBhvr>
                                    </p:animEffect>
                                  </p:childTnLst>
                                </p:cTn>
                              </p:par>
                              <p:par>
                                <p:cTn id="14" presetID="10" presetClass="entr" presetSubtype="0" fill="hold" nodeType="with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500"/>
                                        <p:tgtEl>
                                          <p:spTgt spid="7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500"/>
                                        <p:tgtEl>
                                          <p:spTgt spid="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30" grpId="0" animBg="1"/>
      <p:bldP spid="74" grpId="0" animBg="1"/>
      <p:bldP spid="75" grpId="0"/>
      <p:bldP spid="76" grpId="0"/>
      <p:bldP spid="80" grpId="0"/>
      <p:bldP spid="8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295371" y="1355264"/>
            <a:ext cx="5831057" cy="4918932"/>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p:nvPr/>
        </p:nvSpPr>
        <p:spPr>
          <a:xfrm>
            <a:off x="1858109" y="1484132"/>
            <a:ext cx="2723823" cy="369332"/>
          </a:xfrm>
          <a:prstGeom prst="rect">
            <a:avLst/>
          </a:prstGeom>
        </p:spPr>
        <p:txBody>
          <a:bodyPr wrap="none">
            <a:spAutoFit/>
          </a:bodyPr>
          <a:lstStyle/>
          <a:p>
            <a:r>
              <a:rPr lang="zh-CN" altLang="en-US" b="1" dirty="0">
                <a:solidFill>
                  <a:schemeClr val="accent5">
                    <a:lumMod val="75000"/>
                  </a:schemeClr>
                </a:solidFill>
                <a:latin typeface="微软雅黑" panose="020B0503020204020204" pitchFamily="34" charset="-122"/>
                <a:cs typeface="Arial" panose="020B0604020202020204" pitchFamily="34" charset="0"/>
              </a:rPr>
              <a:t>现有模型水印存在的问题</a:t>
            </a:r>
          </a:p>
        </p:txBody>
      </p:sp>
      <p:sp>
        <p:nvSpPr>
          <p:cNvPr id="94" name="矩形 93"/>
          <p:cNvSpPr/>
          <p:nvPr/>
        </p:nvSpPr>
        <p:spPr>
          <a:xfrm>
            <a:off x="379236" y="3155191"/>
            <a:ext cx="5503881" cy="3185487"/>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zh-CN" altLang="en-US" sz="2000" b="1" dirty="0">
                <a:solidFill>
                  <a:srgbClr val="F87A08"/>
                </a:solidFill>
                <a:latin typeface="微软雅黑" panose="020B0503020204020204" pitchFamily="34" charset="-122"/>
              </a:rPr>
              <a:t>无损性：</a:t>
            </a:r>
            <a:r>
              <a:rPr lang="zh-CN" altLang="en-US" dirty="0">
                <a:latin typeface="+mn-ea"/>
              </a:rPr>
              <a:t>对模型参数严格无损，提取水印后可以完全重构原始参数信息；</a:t>
            </a:r>
            <a:endParaRPr lang="en-US" altLang="zh-CN" dirty="0">
              <a:latin typeface="+mn-ea"/>
            </a:endParaRPr>
          </a:p>
          <a:p>
            <a:pPr marL="285750" indent="-285750" algn="just">
              <a:lnSpc>
                <a:spcPct val="150000"/>
              </a:lnSpc>
              <a:buFont typeface="Wingdings" panose="05000000000000000000" pitchFamily="2" charset="2"/>
              <a:buChar char="Ø"/>
            </a:pPr>
            <a:r>
              <a:rPr lang="zh-CN" altLang="en-US" sz="2000" b="1" dirty="0">
                <a:solidFill>
                  <a:srgbClr val="F87A08"/>
                </a:solidFill>
                <a:latin typeface="微软雅黑" panose="020B0503020204020204" pitchFamily="34" charset="-122"/>
              </a:rPr>
              <a:t>脆弱性：</a:t>
            </a:r>
            <a:r>
              <a:rPr lang="zh-CN" altLang="en-US" dirty="0">
                <a:latin typeface="+mn-ea"/>
              </a:rPr>
              <a:t>对攻击者的篡改行为敏感，易于检测；</a:t>
            </a:r>
            <a:endParaRPr lang="en-US" altLang="zh-CN" dirty="0">
              <a:latin typeface="+mn-ea"/>
            </a:endParaRPr>
          </a:p>
          <a:p>
            <a:pPr marL="285750" indent="-285750" algn="just">
              <a:lnSpc>
                <a:spcPct val="150000"/>
              </a:lnSpc>
              <a:buFont typeface="Wingdings" panose="05000000000000000000" pitchFamily="2" charset="2"/>
              <a:buChar char="Ø"/>
            </a:pPr>
            <a:r>
              <a:rPr lang="zh-CN" altLang="en-US" sz="2000" b="1" dirty="0">
                <a:solidFill>
                  <a:srgbClr val="F87A08"/>
                </a:solidFill>
                <a:latin typeface="微软雅黑" panose="020B0503020204020204" pitchFamily="34" charset="-122"/>
              </a:rPr>
              <a:t>功能丰富：</a:t>
            </a:r>
            <a:r>
              <a:rPr lang="zh-CN" altLang="en-US" dirty="0">
                <a:latin typeface="+mn-ea"/>
              </a:rPr>
              <a:t>实现检测篡改、篡改定位和修复的功能；</a:t>
            </a:r>
            <a:endParaRPr lang="en-US" altLang="zh-CN" dirty="0">
              <a:latin typeface="+mn-ea"/>
            </a:endParaRPr>
          </a:p>
          <a:p>
            <a:pPr marL="285750" indent="-285750" algn="just">
              <a:lnSpc>
                <a:spcPct val="150000"/>
              </a:lnSpc>
              <a:buFont typeface="Wingdings" panose="05000000000000000000" pitchFamily="2" charset="2"/>
              <a:buChar char="Ø"/>
            </a:pPr>
            <a:r>
              <a:rPr lang="zh-CN" altLang="en-US" sz="2000" b="1" dirty="0">
                <a:solidFill>
                  <a:srgbClr val="F87A08"/>
                </a:solidFill>
                <a:latin typeface="微软雅黑" panose="020B0503020204020204" pitchFamily="34" charset="-122"/>
              </a:rPr>
              <a:t>完整性认证：</a:t>
            </a:r>
            <a:r>
              <a:rPr lang="zh-CN" altLang="en-US" dirty="0">
                <a:latin typeface="+mn-ea"/>
              </a:rPr>
              <a:t>基于无损水印设计模型完整性认证方法，保护模型数据安全。</a:t>
            </a:r>
            <a:endParaRPr lang="en-US" altLang="zh-CN" dirty="0">
              <a:latin typeface="+mn-ea"/>
            </a:endParaRPr>
          </a:p>
        </p:txBody>
      </p:sp>
      <p:sp>
        <p:nvSpPr>
          <p:cNvPr id="32" name="矩形 31"/>
          <p:cNvSpPr/>
          <p:nvPr/>
        </p:nvSpPr>
        <p:spPr>
          <a:xfrm>
            <a:off x="379236" y="1862700"/>
            <a:ext cx="5619782" cy="923330"/>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zh-CN" altLang="en-US" dirty="0">
                <a:latin typeface="+mn-ea"/>
              </a:rPr>
              <a:t>无法确保水印嵌入引起的变化不引入未知异常；</a:t>
            </a:r>
            <a:endParaRPr lang="en-US" altLang="zh-CN" dirty="0">
              <a:latin typeface="+mn-ea"/>
            </a:endParaRPr>
          </a:p>
          <a:p>
            <a:pPr marL="285750" indent="-285750" algn="just">
              <a:lnSpc>
                <a:spcPct val="150000"/>
              </a:lnSpc>
              <a:buFont typeface="Wingdings" panose="05000000000000000000" pitchFamily="2" charset="2"/>
              <a:buChar char="Ø"/>
            </a:pPr>
            <a:r>
              <a:rPr lang="zh-CN" altLang="en-US" dirty="0">
                <a:latin typeface="+mn-ea"/>
              </a:rPr>
              <a:t>永久修改模型参数，破坏模型完整性；</a:t>
            </a:r>
            <a:endParaRPr lang="en-US" altLang="zh-CN" dirty="0">
              <a:latin typeface="+mn-ea"/>
            </a:endParaRPr>
          </a:p>
        </p:txBody>
      </p:sp>
      <p:sp>
        <p:nvSpPr>
          <p:cNvPr id="34" name="矩形 33"/>
          <p:cNvSpPr/>
          <p:nvPr/>
        </p:nvSpPr>
        <p:spPr>
          <a:xfrm>
            <a:off x="1723456" y="2852340"/>
            <a:ext cx="2993127" cy="369332"/>
          </a:xfrm>
          <a:prstGeom prst="rect">
            <a:avLst/>
          </a:prstGeom>
        </p:spPr>
        <p:txBody>
          <a:bodyPr wrap="none">
            <a:spAutoFit/>
          </a:bodyPr>
          <a:lstStyle/>
          <a:p>
            <a:r>
              <a:rPr lang="zh-CN" altLang="en-US" b="1" dirty="0">
                <a:solidFill>
                  <a:schemeClr val="accent5">
                    <a:lumMod val="75000"/>
                  </a:schemeClr>
                </a:solidFill>
                <a:latin typeface="微软雅黑" panose="020B0503020204020204" pitchFamily="34" charset="-122"/>
                <a:cs typeface="Arial" panose="020B0604020202020204" pitchFamily="34" charset="0"/>
              </a:rPr>
              <a:t>解决办法</a:t>
            </a:r>
            <a:r>
              <a:rPr lang="en-US" altLang="zh-CN" b="1" dirty="0">
                <a:solidFill>
                  <a:schemeClr val="accent5">
                    <a:lumMod val="75000"/>
                  </a:schemeClr>
                </a:solidFill>
                <a:latin typeface="微软雅黑" panose="020B0503020204020204" pitchFamily="34" charset="-122"/>
                <a:cs typeface="Arial" panose="020B0604020202020204" pitchFamily="34" charset="0"/>
              </a:rPr>
              <a:t>——</a:t>
            </a:r>
            <a:r>
              <a:rPr lang="zh-CN" altLang="en-US" b="1" dirty="0">
                <a:solidFill>
                  <a:schemeClr val="accent5">
                    <a:lumMod val="75000"/>
                  </a:schemeClr>
                </a:solidFill>
                <a:latin typeface="微软雅黑" panose="020B0503020204020204" pitchFamily="34" charset="-122"/>
                <a:cs typeface="Arial" panose="020B0604020202020204" pitchFamily="34" charset="0"/>
              </a:rPr>
              <a:t>模型无损水印</a:t>
            </a:r>
          </a:p>
        </p:txBody>
      </p:sp>
      <p:sp>
        <p:nvSpPr>
          <p:cNvPr id="35" name="圆角矩形 34"/>
          <p:cNvSpPr/>
          <p:nvPr/>
        </p:nvSpPr>
        <p:spPr>
          <a:xfrm>
            <a:off x="6972079" y="1629544"/>
            <a:ext cx="872290" cy="258679"/>
          </a:xfrm>
          <a:prstGeom prst="roundRect">
            <a:avLst/>
          </a:prstGeom>
          <a:noFill/>
          <a:ln w="12700"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01…001</a:t>
            </a:r>
            <a:endPar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6" name="文本框 35"/>
          <p:cNvSpPr txBox="1"/>
          <p:nvPr/>
        </p:nvSpPr>
        <p:spPr>
          <a:xfrm>
            <a:off x="6877461" y="1295912"/>
            <a:ext cx="1047629" cy="338554"/>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1600" b="1" dirty="0">
                <a:solidFill>
                  <a:prstClr val="black"/>
                </a:solidFill>
                <a:latin typeface="宋体" panose="02010600030101010101" pitchFamily="2" charset="-122"/>
                <a:ea typeface="宋体" panose="02010600030101010101" pitchFamily="2" charset="-122"/>
              </a:rPr>
              <a:t>水印序列</a:t>
            </a:r>
          </a:p>
        </p:txBody>
      </p:sp>
      <p:pic>
        <p:nvPicPr>
          <p:cNvPr id="37" name="图片 36" descr="屏幕剪辑"/>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7449" y="1988867"/>
            <a:ext cx="1321548" cy="1166324"/>
          </a:xfrm>
          <a:prstGeom prst="rect">
            <a:avLst/>
          </a:prstGeom>
          <a:ln>
            <a:noFill/>
          </a:ln>
        </p:spPr>
      </p:pic>
      <p:sp>
        <p:nvSpPr>
          <p:cNvPr id="38" name="文本框 37"/>
          <p:cNvSpPr txBox="1"/>
          <p:nvPr/>
        </p:nvSpPr>
        <p:spPr>
          <a:xfrm>
            <a:off x="6884652" y="3093632"/>
            <a:ext cx="1021082" cy="338554"/>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1600" dirty="0">
                <a:solidFill>
                  <a:prstClr val="black"/>
                </a:solidFill>
                <a:latin typeface="宋体" panose="02010600030101010101" pitchFamily="2" charset="-122"/>
                <a:ea typeface="宋体" panose="02010600030101010101" pitchFamily="2" charset="-122"/>
                <a:cs typeface="Times New Roman" panose="02020603050405020304" pitchFamily="18" charset="0"/>
              </a:rPr>
              <a:t>原始模型</a:t>
            </a:r>
          </a:p>
        </p:txBody>
      </p:sp>
      <p:sp>
        <p:nvSpPr>
          <p:cNvPr id="39" name="对角圆角矩形 38"/>
          <p:cNvSpPr/>
          <p:nvPr/>
        </p:nvSpPr>
        <p:spPr>
          <a:xfrm>
            <a:off x="8526240" y="2307286"/>
            <a:ext cx="1090749" cy="529486"/>
          </a:xfrm>
          <a:prstGeom prst="round2DiagRect">
            <a:avLst/>
          </a:prstGeom>
          <a:noFill/>
          <a:ln w="12700"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无损水印</a:t>
            </a:r>
            <a:endParaRPr kumimoji="0" lang="en-US" altLang="zh-CN" sz="16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嵌入算法</a:t>
            </a:r>
          </a:p>
        </p:txBody>
      </p:sp>
      <p:pic>
        <p:nvPicPr>
          <p:cNvPr id="40" name="图片 39" descr="屏幕剪辑"/>
          <p:cNvPicPr>
            <a:picLocks noChangeAspect="1"/>
          </p:cNvPicPr>
          <p:nvPr/>
        </p:nvPicPr>
        <p:blipFill>
          <a:blip r:embed="rId3" cstate="print">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0074099" y="1988791"/>
            <a:ext cx="1321634" cy="1166400"/>
          </a:xfrm>
          <a:prstGeom prst="rect">
            <a:avLst/>
          </a:prstGeom>
          <a:ln>
            <a:noFill/>
          </a:ln>
        </p:spPr>
      </p:pic>
      <p:sp>
        <p:nvSpPr>
          <p:cNvPr id="41" name="文本框 40"/>
          <p:cNvSpPr txBox="1"/>
          <p:nvPr/>
        </p:nvSpPr>
        <p:spPr>
          <a:xfrm>
            <a:off x="10119932" y="3093632"/>
            <a:ext cx="1229971" cy="338554"/>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1600" dirty="0">
                <a:solidFill>
                  <a:prstClr val="black"/>
                </a:solidFill>
                <a:latin typeface="宋体" panose="02010600030101010101" pitchFamily="2" charset="-122"/>
                <a:ea typeface="宋体" panose="02010600030101010101" pitchFamily="2" charset="-122"/>
                <a:cs typeface="Times New Roman" panose="02020603050405020304" pitchFamily="18" charset="0"/>
              </a:rPr>
              <a:t>水印模型</a:t>
            </a:r>
          </a:p>
        </p:txBody>
      </p:sp>
      <p:pic>
        <p:nvPicPr>
          <p:cNvPr id="42" name="图片 41" descr="屏幕剪辑"/>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10074185" y="3913002"/>
            <a:ext cx="1321548" cy="1166324"/>
          </a:xfrm>
          <a:prstGeom prst="rect">
            <a:avLst/>
          </a:prstGeom>
          <a:ln>
            <a:noFill/>
          </a:ln>
        </p:spPr>
      </p:pic>
      <p:sp>
        <p:nvSpPr>
          <p:cNvPr id="43" name="文本框 42"/>
          <p:cNvSpPr txBox="1"/>
          <p:nvPr/>
        </p:nvSpPr>
        <p:spPr>
          <a:xfrm>
            <a:off x="10119932" y="5015528"/>
            <a:ext cx="1226515" cy="338554"/>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1600" dirty="0">
                <a:solidFill>
                  <a:prstClr val="black"/>
                </a:solidFill>
                <a:latin typeface="宋体" panose="02010600030101010101" pitchFamily="2" charset="-122"/>
                <a:ea typeface="宋体" panose="02010600030101010101" pitchFamily="2" charset="-122"/>
                <a:cs typeface="Times New Roman" panose="02020603050405020304" pitchFamily="18" charset="0"/>
              </a:rPr>
              <a:t>待验证模型</a:t>
            </a:r>
          </a:p>
        </p:txBody>
      </p:sp>
      <p:sp>
        <p:nvSpPr>
          <p:cNvPr id="44" name="对角圆角矩形 43"/>
          <p:cNvSpPr/>
          <p:nvPr/>
        </p:nvSpPr>
        <p:spPr>
          <a:xfrm>
            <a:off x="8526240" y="4231421"/>
            <a:ext cx="1090749" cy="529486"/>
          </a:xfrm>
          <a:prstGeom prst="round2DiagRect">
            <a:avLst/>
          </a:prstGeom>
          <a:noFill/>
          <a:ln w="12700"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无损水印</a:t>
            </a:r>
            <a:endParaRPr kumimoji="0" lang="en-US" altLang="zh-CN" sz="16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提取算法</a:t>
            </a:r>
          </a:p>
        </p:txBody>
      </p:sp>
      <p:pic>
        <p:nvPicPr>
          <p:cNvPr id="45" name="图片 44" descr="屏幕剪辑"/>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7449" y="3913002"/>
            <a:ext cx="1321548" cy="1166324"/>
          </a:xfrm>
          <a:prstGeom prst="rect">
            <a:avLst/>
          </a:prstGeom>
          <a:ln>
            <a:noFill/>
          </a:ln>
        </p:spPr>
      </p:pic>
      <p:sp>
        <p:nvSpPr>
          <p:cNvPr id="48" name="文本框 47"/>
          <p:cNvSpPr txBox="1"/>
          <p:nvPr/>
        </p:nvSpPr>
        <p:spPr>
          <a:xfrm>
            <a:off x="6889356" y="5015528"/>
            <a:ext cx="1037735" cy="338554"/>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1600" dirty="0">
                <a:solidFill>
                  <a:prstClr val="black"/>
                </a:solidFill>
                <a:latin typeface="宋体" panose="02010600030101010101" pitchFamily="2" charset="-122"/>
                <a:ea typeface="宋体" panose="02010600030101010101" pitchFamily="2" charset="-122"/>
                <a:cs typeface="Times New Roman" panose="02020603050405020304" pitchFamily="18" charset="0"/>
              </a:rPr>
              <a:t>重构模型</a:t>
            </a:r>
          </a:p>
        </p:txBody>
      </p:sp>
      <p:sp>
        <p:nvSpPr>
          <p:cNvPr id="49" name="圆角矩形 48"/>
          <p:cNvSpPr/>
          <p:nvPr/>
        </p:nvSpPr>
        <p:spPr>
          <a:xfrm>
            <a:off x="6972077" y="5440947"/>
            <a:ext cx="872290" cy="258679"/>
          </a:xfrm>
          <a:prstGeom prst="roundRect">
            <a:avLst/>
          </a:prstGeom>
          <a:noFill/>
          <a:ln w="12700"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01…001</a:t>
            </a:r>
            <a:endPar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0" name="文本框 49"/>
          <p:cNvSpPr txBox="1"/>
          <p:nvPr/>
        </p:nvSpPr>
        <p:spPr>
          <a:xfrm>
            <a:off x="6870670" y="5685420"/>
            <a:ext cx="1067643" cy="338554"/>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1600" b="1" dirty="0">
                <a:solidFill>
                  <a:prstClr val="black"/>
                </a:solidFill>
                <a:latin typeface="宋体" panose="02010600030101010101" pitchFamily="2" charset="-122"/>
                <a:ea typeface="宋体" panose="02010600030101010101" pitchFamily="2" charset="-122"/>
              </a:rPr>
              <a:t>水印序列</a:t>
            </a:r>
          </a:p>
        </p:txBody>
      </p:sp>
      <p:cxnSp>
        <p:nvCxnSpPr>
          <p:cNvPr id="51" name="直接箭头连接符 50"/>
          <p:cNvCxnSpPr>
            <a:stCxn id="37" idx="3"/>
            <a:endCxn id="39" idx="2"/>
          </p:cNvCxnSpPr>
          <p:nvPr/>
        </p:nvCxnSpPr>
        <p:spPr>
          <a:xfrm>
            <a:off x="8068999" y="2572029"/>
            <a:ext cx="457241" cy="0"/>
          </a:xfrm>
          <a:prstGeom prst="straightConnector1">
            <a:avLst/>
          </a:prstGeom>
          <a:noFill/>
          <a:ln w="19050" cap="flat" cmpd="sng" algn="ctr">
            <a:solidFill>
              <a:sysClr val="windowText" lastClr="000000"/>
            </a:solidFill>
            <a:prstDash val="solid"/>
            <a:miter lim="800000"/>
            <a:tailEnd type="triangle"/>
          </a:ln>
          <a:effectLst/>
        </p:spPr>
      </p:cxnSp>
      <p:cxnSp>
        <p:nvCxnSpPr>
          <p:cNvPr id="52" name="直接箭头连接符 51"/>
          <p:cNvCxnSpPr>
            <a:stCxn id="39" idx="0"/>
            <a:endCxn id="40" idx="1"/>
          </p:cNvCxnSpPr>
          <p:nvPr/>
        </p:nvCxnSpPr>
        <p:spPr>
          <a:xfrm flipV="1">
            <a:off x="9616987" y="2571991"/>
            <a:ext cx="457112" cy="38"/>
          </a:xfrm>
          <a:prstGeom prst="straightConnector1">
            <a:avLst/>
          </a:prstGeom>
          <a:noFill/>
          <a:ln w="19050" cap="flat" cmpd="sng" algn="ctr">
            <a:solidFill>
              <a:sysClr val="windowText" lastClr="000000"/>
            </a:solidFill>
            <a:prstDash val="solid"/>
            <a:miter lim="800000"/>
            <a:tailEnd type="triangle"/>
          </a:ln>
          <a:effectLst/>
        </p:spPr>
      </p:cxnSp>
      <p:cxnSp>
        <p:nvCxnSpPr>
          <p:cNvPr id="53" name="直接箭头连接符 52"/>
          <p:cNvCxnSpPr>
            <a:stCxn id="42" idx="1"/>
            <a:endCxn id="44" idx="0"/>
          </p:cNvCxnSpPr>
          <p:nvPr/>
        </p:nvCxnSpPr>
        <p:spPr>
          <a:xfrm flipH="1">
            <a:off x="9616987" y="4496164"/>
            <a:ext cx="457198" cy="0"/>
          </a:xfrm>
          <a:prstGeom prst="straightConnector1">
            <a:avLst/>
          </a:prstGeom>
          <a:noFill/>
          <a:ln w="19050" cap="flat" cmpd="sng" algn="ctr">
            <a:solidFill>
              <a:sysClr val="windowText" lastClr="000000"/>
            </a:solidFill>
            <a:prstDash val="solid"/>
            <a:miter lim="800000"/>
            <a:tailEnd type="triangle"/>
          </a:ln>
          <a:effectLst/>
        </p:spPr>
      </p:cxnSp>
      <p:cxnSp>
        <p:nvCxnSpPr>
          <p:cNvPr id="54" name="直接箭头连接符 53"/>
          <p:cNvCxnSpPr>
            <a:stCxn id="44" idx="2"/>
            <a:endCxn id="45" idx="3"/>
          </p:cNvCxnSpPr>
          <p:nvPr/>
        </p:nvCxnSpPr>
        <p:spPr>
          <a:xfrm flipH="1">
            <a:off x="8068999" y="4496164"/>
            <a:ext cx="457241" cy="0"/>
          </a:xfrm>
          <a:prstGeom prst="straightConnector1">
            <a:avLst/>
          </a:prstGeom>
          <a:noFill/>
          <a:ln w="19050" cap="flat" cmpd="sng" algn="ctr">
            <a:solidFill>
              <a:sysClr val="windowText" lastClr="000000"/>
            </a:solidFill>
            <a:prstDash val="solid"/>
            <a:miter lim="800000"/>
            <a:tailEnd type="triangle"/>
          </a:ln>
          <a:effectLst/>
        </p:spPr>
      </p:cxnSp>
      <p:cxnSp>
        <p:nvCxnSpPr>
          <p:cNvPr id="55" name="肘形连接符 54"/>
          <p:cNvCxnSpPr>
            <a:stCxn id="40" idx="3"/>
            <a:endCxn id="42" idx="3"/>
          </p:cNvCxnSpPr>
          <p:nvPr/>
        </p:nvCxnSpPr>
        <p:spPr>
          <a:xfrm>
            <a:off x="11395733" y="2571993"/>
            <a:ext cx="12700" cy="1924173"/>
          </a:xfrm>
          <a:prstGeom prst="bentConnector3">
            <a:avLst>
              <a:gd name="adj1" fmla="val 1800000"/>
            </a:avLst>
          </a:prstGeom>
          <a:noFill/>
          <a:ln w="19050" cap="flat" cmpd="sng" algn="ctr">
            <a:solidFill>
              <a:sysClr val="windowText" lastClr="000000"/>
            </a:solidFill>
            <a:prstDash val="dash"/>
            <a:miter lim="800000"/>
            <a:headEnd type="none" w="med" len="med"/>
            <a:tailEnd type="none" w="med" len="med"/>
          </a:ln>
          <a:effectLst/>
        </p:spPr>
      </p:cxnSp>
      <p:cxnSp>
        <p:nvCxnSpPr>
          <p:cNvPr id="56" name="肘形连接符 55"/>
          <p:cNvCxnSpPr>
            <a:stCxn id="35" idx="3"/>
            <a:endCxn id="39" idx="3"/>
          </p:cNvCxnSpPr>
          <p:nvPr/>
        </p:nvCxnSpPr>
        <p:spPr>
          <a:xfrm>
            <a:off x="7844369" y="1758882"/>
            <a:ext cx="1227244" cy="548404"/>
          </a:xfrm>
          <a:prstGeom prst="bentConnector2">
            <a:avLst/>
          </a:prstGeom>
          <a:noFill/>
          <a:ln w="19050" cap="flat" cmpd="sng" algn="ctr">
            <a:solidFill>
              <a:sysClr val="windowText" lastClr="000000"/>
            </a:solidFill>
            <a:prstDash val="solid"/>
            <a:miter lim="800000"/>
            <a:tailEnd type="triangle"/>
          </a:ln>
          <a:effectLst/>
        </p:spPr>
      </p:cxnSp>
      <p:cxnSp>
        <p:nvCxnSpPr>
          <p:cNvPr id="57" name="肘形连接符 56"/>
          <p:cNvCxnSpPr>
            <a:stCxn id="44" idx="1"/>
            <a:endCxn id="49" idx="3"/>
          </p:cNvCxnSpPr>
          <p:nvPr/>
        </p:nvCxnSpPr>
        <p:spPr>
          <a:xfrm rot="5400000">
            <a:off x="8053301" y="4551973"/>
            <a:ext cx="809378" cy="1227246"/>
          </a:xfrm>
          <a:prstGeom prst="bentConnector2">
            <a:avLst/>
          </a:prstGeom>
          <a:noFill/>
          <a:ln w="19050" cap="flat" cmpd="sng" algn="ctr">
            <a:solidFill>
              <a:sysClr val="windowText" lastClr="000000"/>
            </a:solidFill>
            <a:prstDash val="solid"/>
            <a:miter lim="800000"/>
            <a:tailEnd type="triangle"/>
          </a:ln>
          <a:effectLst/>
        </p:spPr>
      </p:cxnSp>
      <p:cxnSp>
        <p:nvCxnSpPr>
          <p:cNvPr id="58" name="直接箭头连接符 57"/>
          <p:cNvCxnSpPr>
            <a:stCxn id="38" idx="2"/>
            <a:endCxn id="45" idx="0"/>
          </p:cNvCxnSpPr>
          <p:nvPr/>
        </p:nvCxnSpPr>
        <p:spPr>
          <a:xfrm>
            <a:off x="7395193" y="3432186"/>
            <a:ext cx="13030" cy="480816"/>
          </a:xfrm>
          <a:prstGeom prst="straightConnector1">
            <a:avLst/>
          </a:prstGeom>
          <a:noFill/>
          <a:ln w="19050" cap="flat" cmpd="sng" algn="ctr">
            <a:solidFill>
              <a:sysClr val="windowText" lastClr="000000"/>
            </a:solidFill>
            <a:prstDash val="dashDot"/>
            <a:miter lim="800000"/>
            <a:headEnd type="arrow" w="med" len="med"/>
            <a:tailEnd type="arrow" w="med" len="med"/>
          </a:ln>
          <a:effectLst/>
        </p:spPr>
      </p:cxnSp>
      <p:sp>
        <p:nvSpPr>
          <p:cNvPr id="59" name="文本框 58"/>
          <p:cNvSpPr txBox="1"/>
          <p:nvPr/>
        </p:nvSpPr>
        <p:spPr>
          <a:xfrm>
            <a:off x="6747451" y="3497158"/>
            <a:ext cx="645757" cy="338554"/>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1600" dirty="0">
                <a:solidFill>
                  <a:prstClr val="black"/>
                </a:solidFill>
                <a:latin typeface="宋体" panose="02010600030101010101" pitchFamily="2" charset="-122"/>
                <a:ea typeface="宋体" panose="02010600030101010101" pitchFamily="2" charset="-122"/>
                <a:cs typeface="Times New Roman" panose="02020603050405020304" pitchFamily="18" charset="0"/>
              </a:rPr>
              <a:t>相同</a:t>
            </a:r>
          </a:p>
        </p:txBody>
      </p:sp>
      <p:sp>
        <p:nvSpPr>
          <p:cNvPr id="60" name="文本框 10">
            <a:extLst>
              <a:ext uri="{FF2B5EF4-FFF2-40B4-BE49-F238E27FC236}">
                <a16:creationId xmlns:a16="http://schemas.microsoft.com/office/drawing/2014/main" id="{EB099F6D-FCD7-4F49-A868-2E3431800E28}"/>
              </a:ext>
            </a:extLst>
          </p:cNvPr>
          <p:cNvSpPr txBox="1">
            <a:spLocks noChangeArrowheads="1"/>
          </p:cNvSpPr>
          <p:nvPr/>
        </p:nvSpPr>
        <p:spPr bwMode="auto">
          <a:xfrm>
            <a:off x="7701772" y="5928694"/>
            <a:ext cx="2739682"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None/>
            </a:pPr>
            <a:r>
              <a:rPr lang="zh-CN" altLang="en-US" sz="1400" dirty="0"/>
              <a:t>深度学习模型无损水印概念图</a:t>
            </a:r>
            <a:endParaRPr lang="en-US" altLang="zh-CN" sz="1400" dirty="0"/>
          </a:p>
        </p:txBody>
      </p:sp>
      <p:sp>
        <p:nvSpPr>
          <p:cNvPr id="63" name="流程图: 手动输入 5">
            <a:extLst>
              <a:ext uri="{FF2B5EF4-FFF2-40B4-BE49-F238E27FC236}">
                <a16:creationId xmlns:a16="http://schemas.microsoft.com/office/drawing/2014/main" id="{1BD1DC29-B5BE-4098-B4D3-97CA003F1A0A}"/>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64" name="文本框 63">
            <a:extLst>
              <a:ext uri="{FF2B5EF4-FFF2-40B4-BE49-F238E27FC236}">
                <a16:creationId xmlns:a16="http://schemas.microsoft.com/office/drawing/2014/main" id="{400BE794-6E4D-4709-AE48-EEB1E093EAF2}"/>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深度学习模型可逆水印</a:t>
            </a:r>
          </a:p>
        </p:txBody>
      </p:sp>
      <p:cxnSp>
        <p:nvCxnSpPr>
          <p:cNvPr id="65" name="直接连接符 64">
            <a:extLst>
              <a:ext uri="{FF2B5EF4-FFF2-40B4-BE49-F238E27FC236}">
                <a16:creationId xmlns:a16="http://schemas.microsoft.com/office/drawing/2014/main" id="{70DC2A8A-6E3E-443E-9F8A-379396101907}"/>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66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10" presetClass="entr" presetSubtype="0"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par>
                                <p:cTn id="41" presetID="10" presetClass="entr" presetSubtype="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childTnLst>
                                </p:cTn>
                              </p:par>
                              <p:par>
                                <p:cTn id="53" presetID="10" presetClass="entr" presetSubtype="0"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500"/>
                                        <p:tgtEl>
                                          <p:spTgt spid="51"/>
                                        </p:tgtEl>
                                      </p:cBhvr>
                                    </p:animEffect>
                                  </p:childTnLst>
                                </p:cTn>
                              </p:par>
                              <p:par>
                                <p:cTn id="56" presetID="10" presetClass="entr" presetSubtype="0" fill="hold" nodeType="with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fade">
                                      <p:cBhvr>
                                        <p:cTn id="58" dur="500"/>
                                        <p:tgtEl>
                                          <p:spTgt spid="52"/>
                                        </p:tgtEl>
                                      </p:cBhvr>
                                    </p:animEffect>
                                  </p:childTnLst>
                                </p:cTn>
                              </p:par>
                              <p:par>
                                <p:cTn id="59" presetID="10" presetClass="entr" presetSubtype="0" fill="hold" nodeType="with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fade">
                                      <p:cBhvr>
                                        <p:cTn id="61" dur="500"/>
                                        <p:tgtEl>
                                          <p:spTgt spid="53"/>
                                        </p:tgtEl>
                                      </p:cBhvr>
                                    </p:animEffect>
                                  </p:childTnLst>
                                </p:cTn>
                              </p:par>
                              <p:par>
                                <p:cTn id="62" presetID="10" presetClass="entr" presetSubtype="0" fill="hold" nodeType="with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fade">
                                      <p:cBhvr>
                                        <p:cTn id="64" dur="500"/>
                                        <p:tgtEl>
                                          <p:spTgt spid="54"/>
                                        </p:tgtEl>
                                      </p:cBhvr>
                                    </p:animEffect>
                                  </p:childTnLst>
                                </p:cTn>
                              </p:par>
                              <p:par>
                                <p:cTn id="65" presetID="10" presetClass="entr" presetSubtype="0" fill="hold" nodeType="with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fade">
                                      <p:cBhvr>
                                        <p:cTn id="67" dur="500"/>
                                        <p:tgtEl>
                                          <p:spTgt spid="55"/>
                                        </p:tgtEl>
                                      </p:cBhvr>
                                    </p:animEffect>
                                  </p:childTnLst>
                                </p:cTn>
                              </p:par>
                              <p:par>
                                <p:cTn id="68" presetID="10" presetClass="entr" presetSubtype="0" fill="hold" nodeType="with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fade">
                                      <p:cBhvr>
                                        <p:cTn id="70" dur="500"/>
                                        <p:tgtEl>
                                          <p:spTgt spid="56"/>
                                        </p:tgtEl>
                                      </p:cBhvr>
                                    </p:animEffect>
                                  </p:childTnLst>
                                </p:cTn>
                              </p:par>
                              <p:par>
                                <p:cTn id="71" presetID="10" presetClass="entr" presetSubtype="0"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fade">
                                      <p:cBhvr>
                                        <p:cTn id="73" dur="500"/>
                                        <p:tgtEl>
                                          <p:spTgt spid="57"/>
                                        </p:tgtEl>
                                      </p:cBhvr>
                                    </p:animEffect>
                                  </p:childTnLst>
                                </p:cTn>
                              </p:par>
                              <p:par>
                                <p:cTn id="74" presetID="10" presetClass="entr" presetSubtype="0" fill="hold"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fade">
                                      <p:cBhvr>
                                        <p:cTn id="76" dur="500"/>
                                        <p:tgtEl>
                                          <p:spTgt spid="5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fade">
                                      <p:cBhvr>
                                        <p:cTn id="79" dur="500"/>
                                        <p:tgtEl>
                                          <p:spTgt spid="5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34" grpId="0"/>
      <p:bldP spid="35" grpId="0" animBg="1"/>
      <p:bldP spid="36" grpId="0"/>
      <p:bldP spid="38" grpId="0"/>
      <p:bldP spid="39" grpId="0" animBg="1"/>
      <p:bldP spid="41" grpId="0"/>
      <p:bldP spid="43" grpId="0"/>
      <p:bldP spid="44" grpId="0" animBg="1"/>
      <p:bldP spid="48" grpId="0"/>
      <p:bldP spid="49" grpId="0" animBg="1"/>
      <p:bldP spid="50" grpId="0"/>
      <p:bldP spid="59" grpId="0"/>
      <p:bldP spid="6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深度学习模型可逆水印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文本框 10">
            <a:extLst>
              <a:ext uri="{FF2B5EF4-FFF2-40B4-BE49-F238E27FC236}">
                <a16:creationId xmlns:a16="http://schemas.microsoft.com/office/drawing/2014/main" id="{CA873906-2ED8-408D-9213-B28A5AE1740C}"/>
              </a:ext>
            </a:extLst>
          </p:cNvPr>
          <p:cNvSpPr txBox="1">
            <a:spLocks noChangeArrowheads="1"/>
          </p:cNvSpPr>
          <p:nvPr/>
        </p:nvSpPr>
        <p:spPr bwMode="auto">
          <a:xfrm>
            <a:off x="2516852" y="3633325"/>
            <a:ext cx="273968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None/>
            </a:pPr>
            <a:r>
              <a:rPr lang="zh-CN" altLang="en-US" sz="1400" dirty="0"/>
              <a:t>深度学习模型可逆水印概念图</a:t>
            </a:r>
            <a:endParaRPr lang="en-US" altLang="zh-CN" sz="1400" dirty="0"/>
          </a:p>
        </p:txBody>
      </p:sp>
      <p:pic>
        <p:nvPicPr>
          <p:cNvPr id="8" name="图片 7" descr="屏幕剪辑">
            <a:extLst>
              <a:ext uri="{FF2B5EF4-FFF2-40B4-BE49-F238E27FC236}">
                <a16:creationId xmlns:a16="http://schemas.microsoft.com/office/drawing/2014/main" id="{CD5029CB-9769-4284-927D-32D094784B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703" y="1992960"/>
            <a:ext cx="1142152" cy="1008000"/>
          </a:xfrm>
          <a:prstGeom prst="rect">
            <a:avLst/>
          </a:prstGeom>
          <a:ln>
            <a:noFill/>
          </a:ln>
        </p:spPr>
      </p:pic>
      <p:sp>
        <p:nvSpPr>
          <p:cNvPr id="9" name="文本框 8">
            <a:extLst>
              <a:ext uri="{FF2B5EF4-FFF2-40B4-BE49-F238E27FC236}">
                <a16:creationId xmlns:a16="http://schemas.microsoft.com/office/drawing/2014/main" id="{093A6E00-F01D-48DA-82AA-271E416490A7}"/>
              </a:ext>
            </a:extLst>
          </p:cNvPr>
          <p:cNvSpPr txBox="1"/>
          <p:nvPr/>
        </p:nvSpPr>
        <p:spPr>
          <a:xfrm>
            <a:off x="877889" y="2956740"/>
            <a:ext cx="905779" cy="276999"/>
          </a:xfrm>
          <a:prstGeom prst="rect">
            <a:avLst/>
          </a:prstGeom>
          <a:noFill/>
        </p:spPr>
        <p:txBody>
          <a:bodyPr wrap="square" rtlCol="0">
            <a:spAutoFit/>
          </a:bodyPr>
          <a:lstStyle/>
          <a:p>
            <a:pPr algn="ctr"/>
            <a:r>
              <a:rPr lang="zh-CN" altLang="en-US" sz="1200" dirty="0">
                <a:latin typeface="+mn-ea"/>
                <a:ea typeface="+mn-ea"/>
                <a:cs typeface="Times New Roman" panose="02020603050405020304" pitchFamily="18" charset="0"/>
              </a:rPr>
              <a:t>原始模型</a:t>
            </a:r>
          </a:p>
        </p:txBody>
      </p:sp>
      <p:pic>
        <p:nvPicPr>
          <p:cNvPr id="10" name="图片 9" descr="屏幕剪辑">
            <a:extLst>
              <a:ext uri="{FF2B5EF4-FFF2-40B4-BE49-F238E27FC236}">
                <a16:creationId xmlns:a16="http://schemas.microsoft.com/office/drawing/2014/main" id="{E7632421-2A41-4F6A-9F7A-137B9B7F5F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6798" y="1992960"/>
            <a:ext cx="1161642" cy="1008000"/>
          </a:xfrm>
          <a:prstGeom prst="rect">
            <a:avLst/>
          </a:prstGeom>
        </p:spPr>
      </p:pic>
      <p:sp>
        <p:nvSpPr>
          <p:cNvPr id="11" name="圆角矩形 64">
            <a:extLst>
              <a:ext uri="{FF2B5EF4-FFF2-40B4-BE49-F238E27FC236}">
                <a16:creationId xmlns:a16="http://schemas.microsoft.com/office/drawing/2014/main" id="{149CB1F3-FB7A-4D38-9FE4-AC044A451681}"/>
              </a:ext>
            </a:extLst>
          </p:cNvPr>
          <p:cNvSpPr/>
          <p:nvPr/>
        </p:nvSpPr>
        <p:spPr>
          <a:xfrm>
            <a:off x="2070493" y="2312336"/>
            <a:ext cx="977517" cy="37869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zh-CN" altLang="en-US" sz="1200" dirty="0">
                <a:latin typeface="+mn-ea"/>
              </a:rPr>
              <a:t>载体构造</a:t>
            </a:r>
          </a:p>
        </p:txBody>
      </p:sp>
      <p:sp>
        <p:nvSpPr>
          <p:cNvPr id="12" name="圆角矩形 65">
            <a:extLst>
              <a:ext uri="{FF2B5EF4-FFF2-40B4-BE49-F238E27FC236}">
                <a16:creationId xmlns:a16="http://schemas.microsoft.com/office/drawing/2014/main" id="{316661B2-5C22-4B43-922C-0C92BABF6EDA}"/>
              </a:ext>
            </a:extLst>
          </p:cNvPr>
          <p:cNvSpPr/>
          <p:nvPr/>
        </p:nvSpPr>
        <p:spPr>
          <a:xfrm>
            <a:off x="4711741" y="2307960"/>
            <a:ext cx="979200" cy="378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zh-CN" altLang="en-US" sz="1200" dirty="0">
                <a:latin typeface="+mn-ea"/>
              </a:rPr>
              <a:t>载体恢复</a:t>
            </a:r>
          </a:p>
        </p:txBody>
      </p:sp>
      <p:pic>
        <p:nvPicPr>
          <p:cNvPr id="13" name="图片 12" descr="屏幕剪辑">
            <a:extLst>
              <a:ext uri="{FF2B5EF4-FFF2-40B4-BE49-F238E27FC236}">
                <a16:creationId xmlns:a16="http://schemas.microsoft.com/office/drawing/2014/main" id="{6EB7F3B3-ED8A-4C0E-829A-26425F673F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1804" y="1992960"/>
            <a:ext cx="1142152" cy="1008000"/>
          </a:xfrm>
          <a:prstGeom prst="rect">
            <a:avLst/>
          </a:prstGeom>
          <a:ln>
            <a:noFill/>
          </a:ln>
        </p:spPr>
      </p:pic>
      <p:cxnSp>
        <p:nvCxnSpPr>
          <p:cNvPr id="14" name="直线连接符 68">
            <a:extLst>
              <a:ext uri="{FF2B5EF4-FFF2-40B4-BE49-F238E27FC236}">
                <a16:creationId xmlns:a16="http://schemas.microsoft.com/office/drawing/2014/main" id="{4B53ACD7-BBE6-411F-8B92-1FDD3CF175E9}"/>
              </a:ext>
            </a:extLst>
          </p:cNvPr>
          <p:cNvCxnSpPr>
            <a:stCxn id="8" idx="3"/>
            <a:endCxn id="11" idx="1"/>
          </p:cNvCxnSpPr>
          <p:nvPr/>
        </p:nvCxnSpPr>
        <p:spPr>
          <a:xfrm>
            <a:off x="1901855" y="2496960"/>
            <a:ext cx="168638" cy="0"/>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直线连接符 69">
            <a:extLst>
              <a:ext uri="{FF2B5EF4-FFF2-40B4-BE49-F238E27FC236}">
                <a16:creationId xmlns:a16="http://schemas.microsoft.com/office/drawing/2014/main" id="{FDBF1F34-D848-4A09-A1C2-54606C2FD97A}"/>
              </a:ext>
            </a:extLst>
          </p:cNvPr>
          <p:cNvCxnSpPr>
            <a:stCxn id="11" idx="3"/>
            <a:endCxn id="10" idx="1"/>
          </p:cNvCxnSpPr>
          <p:nvPr/>
        </p:nvCxnSpPr>
        <p:spPr>
          <a:xfrm flipV="1">
            <a:off x="3048010" y="2496960"/>
            <a:ext cx="252000" cy="0"/>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直线连接符 70">
            <a:extLst>
              <a:ext uri="{FF2B5EF4-FFF2-40B4-BE49-F238E27FC236}">
                <a16:creationId xmlns:a16="http://schemas.microsoft.com/office/drawing/2014/main" id="{0C7A608A-1F11-4D9B-9B0C-7A20C2012691}"/>
              </a:ext>
            </a:extLst>
          </p:cNvPr>
          <p:cNvCxnSpPr>
            <a:stCxn id="10" idx="3"/>
            <a:endCxn id="12" idx="1"/>
          </p:cNvCxnSpPr>
          <p:nvPr/>
        </p:nvCxnSpPr>
        <p:spPr>
          <a:xfrm>
            <a:off x="4468439" y="2496960"/>
            <a:ext cx="252000" cy="0"/>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直线连接符 71">
            <a:extLst>
              <a:ext uri="{FF2B5EF4-FFF2-40B4-BE49-F238E27FC236}">
                <a16:creationId xmlns:a16="http://schemas.microsoft.com/office/drawing/2014/main" id="{13810D69-B88B-4068-B150-43FFDF60BE56}"/>
              </a:ext>
            </a:extLst>
          </p:cNvPr>
          <p:cNvCxnSpPr>
            <a:stCxn id="12" idx="3"/>
            <a:endCxn id="13" idx="1"/>
          </p:cNvCxnSpPr>
          <p:nvPr/>
        </p:nvCxnSpPr>
        <p:spPr>
          <a:xfrm>
            <a:off x="5690941" y="2496960"/>
            <a:ext cx="170863" cy="0"/>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圆角矩形 72">
            <a:extLst>
              <a:ext uri="{FF2B5EF4-FFF2-40B4-BE49-F238E27FC236}">
                <a16:creationId xmlns:a16="http://schemas.microsoft.com/office/drawing/2014/main" id="{E2C7E88F-04F5-4251-A4C8-B6A3762923B4}"/>
              </a:ext>
            </a:extLst>
          </p:cNvPr>
          <p:cNvSpPr/>
          <p:nvPr/>
        </p:nvSpPr>
        <p:spPr>
          <a:xfrm>
            <a:off x="2850072" y="3211705"/>
            <a:ext cx="603700" cy="378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zh-CN" altLang="en-US" sz="1200" dirty="0">
                <a:latin typeface="+mn-ea"/>
              </a:rPr>
              <a:t>水印</a:t>
            </a:r>
          </a:p>
        </p:txBody>
      </p:sp>
      <p:cxnSp>
        <p:nvCxnSpPr>
          <p:cNvPr id="19" name="直线连接符 74">
            <a:extLst>
              <a:ext uri="{FF2B5EF4-FFF2-40B4-BE49-F238E27FC236}">
                <a16:creationId xmlns:a16="http://schemas.microsoft.com/office/drawing/2014/main" id="{6E276B9A-32F6-4AC1-A5F3-4F986A6AB4B5}"/>
              </a:ext>
            </a:extLst>
          </p:cNvPr>
          <p:cNvCxnSpPr>
            <a:stCxn id="18" idx="0"/>
          </p:cNvCxnSpPr>
          <p:nvPr/>
        </p:nvCxnSpPr>
        <p:spPr>
          <a:xfrm flipH="1" flipV="1">
            <a:off x="3144992" y="2510278"/>
            <a:ext cx="0" cy="701427"/>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C1DA9F96-1B11-4416-BE14-8CC3246237CA}"/>
              </a:ext>
            </a:extLst>
          </p:cNvPr>
          <p:cNvSpPr txBox="1"/>
          <p:nvPr/>
        </p:nvSpPr>
        <p:spPr>
          <a:xfrm>
            <a:off x="2132155" y="2818241"/>
            <a:ext cx="1148053" cy="276999"/>
          </a:xfrm>
          <a:prstGeom prst="rect">
            <a:avLst/>
          </a:prstGeom>
          <a:noFill/>
        </p:spPr>
        <p:txBody>
          <a:bodyPr wrap="square" rtlCol="0">
            <a:spAutoFit/>
          </a:bodyPr>
          <a:lstStyle/>
          <a:p>
            <a:pPr algn="ctr"/>
            <a:r>
              <a:rPr kumimoji="1" lang="zh-CN" altLang="en-US" sz="1200" dirty="0">
                <a:solidFill>
                  <a:schemeClr val="dk1"/>
                </a:solidFill>
                <a:latin typeface="+mn-ea"/>
                <a:ea typeface="+mn-ea"/>
              </a:rPr>
              <a:t>嵌入算法</a:t>
            </a:r>
          </a:p>
        </p:txBody>
      </p:sp>
      <p:sp>
        <p:nvSpPr>
          <p:cNvPr id="21" name="矩形 20">
            <a:extLst>
              <a:ext uri="{FF2B5EF4-FFF2-40B4-BE49-F238E27FC236}">
                <a16:creationId xmlns:a16="http://schemas.microsoft.com/office/drawing/2014/main" id="{A24ACDE0-9B53-4BEE-A0CC-4B67103AA0D4}"/>
              </a:ext>
            </a:extLst>
          </p:cNvPr>
          <p:cNvSpPr/>
          <p:nvPr/>
        </p:nvSpPr>
        <p:spPr>
          <a:xfrm>
            <a:off x="503382" y="1441666"/>
            <a:ext cx="6728692" cy="4659060"/>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60">
            <a:extLst>
              <a:ext uri="{FF2B5EF4-FFF2-40B4-BE49-F238E27FC236}">
                <a16:creationId xmlns:a16="http://schemas.microsoft.com/office/drawing/2014/main" id="{50861BC2-8490-46D3-B15A-9E9B5B7513AF}"/>
              </a:ext>
            </a:extLst>
          </p:cNvPr>
          <p:cNvSpPr/>
          <p:nvPr/>
        </p:nvSpPr>
        <p:spPr>
          <a:xfrm>
            <a:off x="4281605" y="3190990"/>
            <a:ext cx="603700" cy="378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zh-CN" altLang="en-US" sz="1200" dirty="0">
                <a:latin typeface="+mn-ea"/>
              </a:rPr>
              <a:t>水印</a:t>
            </a:r>
          </a:p>
        </p:txBody>
      </p:sp>
      <p:cxnSp>
        <p:nvCxnSpPr>
          <p:cNvPr id="23" name="直线连接符 74">
            <a:extLst>
              <a:ext uri="{FF2B5EF4-FFF2-40B4-BE49-F238E27FC236}">
                <a16:creationId xmlns:a16="http://schemas.microsoft.com/office/drawing/2014/main" id="{E9C94615-7B03-4B1E-A7B7-EF2B9CFCF473}"/>
              </a:ext>
            </a:extLst>
          </p:cNvPr>
          <p:cNvCxnSpPr/>
          <p:nvPr/>
        </p:nvCxnSpPr>
        <p:spPr>
          <a:xfrm flipH="1">
            <a:off x="4576525" y="2489563"/>
            <a:ext cx="0" cy="701427"/>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121B8E79-4D09-4B1D-82F2-643118CF6C62}"/>
              </a:ext>
            </a:extLst>
          </p:cNvPr>
          <p:cNvSpPr txBox="1"/>
          <p:nvPr/>
        </p:nvSpPr>
        <p:spPr>
          <a:xfrm>
            <a:off x="4454999" y="2797526"/>
            <a:ext cx="1148053" cy="276999"/>
          </a:xfrm>
          <a:prstGeom prst="rect">
            <a:avLst/>
          </a:prstGeom>
          <a:noFill/>
        </p:spPr>
        <p:txBody>
          <a:bodyPr wrap="square" rtlCol="0">
            <a:spAutoFit/>
          </a:bodyPr>
          <a:lstStyle/>
          <a:p>
            <a:pPr algn="ctr"/>
            <a:r>
              <a:rPr kumimoji="1" lang="zh-CN" altLang="en-US" sz="1200" dirty="0">
                <a:solidFill>
                  <a:schemeClr val="dk1"/>
                </a:solidFill>
                <a:latin typeface="+mn-ea"/>
                <a:ea typeface="+mn-ea"/>
              </a:rPr>
              <a:t>提取算法</a:t>
            </a:r>
          </a:p>
        </p:txBody>
      </p:sp>
      <p:sp>
        <p:nvSpPr>
          <p:cNvPr id="25" name="文本框 24">
            <a:extLst>
              <a:ext uri="{FF2B5EF4-FFF2-40B4-BE49-F238E27FC236}">
                <a16:creationId xmlns:a16="http://schemas.microsoft.com/office/drawing/2014/main" id="{F8E2B4CB-AFCF-40CB-BADA-15FE8AE4A377}"/>
              </a:ext>
            </a:extLst>
          </p:cNvPr>
          <p:cNvSpPr txBox="1"/>
          <p:nvPr/>
        </p:nvSpPr>
        <p:spPr>
          <a:xfrm>
            <a:off x="3433804" y="2956740"/>
            <a:ext cx="905779" cy="276999"/>
          </a:xfrm>
          <a:prstGeom prst="rect">
            <a:avLst/>
          </a:prstGeom>
          <a:noFill/>
        </p:spPr>
        <p:txBody>
          <a:bodyPr wrap="square" rtlCol="0">
            <a:spAutoFit/>
          </a:bodyPr>
          <a:lstStyle/>
          <a:p>
            <a:pPr algn="ctr"/>
            <a:r>
              <a:rPr lang="zh-CN" altLang="en-US" sz="1200" dirty="0">
                <a:latin typeface="+mn-ea"/>
                <a:ea typeface="+mn-ea"/>
                <a:cs typeface="Times New Roman" panose="02020603050405020304" pitchFamily="18" charset="0"/>
              </a:rPr>
              <a:t>水印模型</a:t>
            </a:r>
          </a:p>
        </p:txBody>
      </p:sp>
      <p:sp>
        <p:nvSpPr>
          <p:cNvPr id="26" name="文本框 25">
            <a:extLst>
              <a:ext uri="{FF2B5EF4-FFF2-40B4-BE49-F238E27FC236}">
                <a16:creationId xmlns:a16="http://schemas.microsoft.com/office/drawing/2014/main" id="{26E97D56-DC3B-4E26-9490-DCBAF3F93DF1}"/>
              </a:ext>
            </a:extLst>
          </p:cNvPr>
          <p:cNvSpPr txBox="1"/>
          <p:nvPr/>
        </p:nvSpPr>
        <p:spPr>
          <a:xfrm>
            <a:off x="5979990" y="2956740"/>
            <a:ext cx="905779" cy="276999"/>
          </a:xfrm>
          <a:prstGeom prst="rect">
            <a:avLst/>
          </a:prstGeom>
          <a:noFill/>
        </p:spPr>
        <p:txBody>
          <a:bodyPr wrap="square" rtlCol="0">
            <a:spAutoFit/>
          </a:bodyPr>
          <a:lstStyle/>
          <a:p>
            <a:pPr algn="ctr"/>
            <a:r>
              <a:rPr lang="zh-CN" altLang="en-US" sz="1200" dirty="0">
                <a:latin typeface="+mn-ea"/>
                <a:ea typeface="+mn-ea"/>
                <a:cs typeface="Times New Roman" panose="02020603050405020304" pitchFamily="18" charset="0"/>
              </a:rPr>
              <a:t>原始模型</a:t>
            </a:r>
          </a:p>
        </p:txBody>
      </p:sp>
      <p:sp>
        <p:nvSpPr>
          <p:cNvPr id="27" name="矩形 26">
            <a:extLst>
              <a:ext uri="{FF2B5EF4-FFF2-40B4-BE49-F238E27FC236}">
                <a16:creationId xmlns:a16="http://schemas.microsoft.com/office/drawing/2014/main" id="{CB9E9F4F-6C66-48D5-9C34-ECC2197F0AAF}"/>
              </a:ext>
            </a:extLst>
          </p:cNvPr>
          <p:cNvSpPr/>
          <p:nvPr/>
        </p:nvSpPr>
        <p:spPr>
          <a:xfrm>
            <a:off x="7651630" y="1438855"/>
            <a:ext cx="4078552" cy="4659060"/>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FAEB1F62-D535-4C83-9FA3-4556024E9DE2}"/>
              </a:ext>
            </a:extLst>
          </p:cNvPr>
          <p:cNvSpPr/>
          <p:nvPr/>
        </p:nvSpPr>
        <p:spPr>
          <a:xfrm>
            <a:off x="740557" y="1940016"/>
            <a:ext cx="6292271" cy="1736773"/>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a:extLst>
              <a:ext uri="{FF2B5EF4-FFF2-40B4-BE49-F238E27FC236}">
                <a16:creationId xmlns:a16="http://schemas.microsoft.com/office/drawing/2014/main" id="{C24D0975-4CD2-46BD-ABDC-BF45E1BBCF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79950" y="4290744"/>
            <a:ext cx="1330355" cy="1330355"/>
          </a:xfrm>
          <a:prstGeom prst="rect">
            <a:avLst/>
          </a:prstGeom>
        </p:spPr>
      </p:pic>
      <p:pic>
        <p:nvPicPr>
          <p:cNvPr id="30" name="图片 29" descr="屏幕剪辑">
            <a:extLst>
              <a:ext uri="{FF2B5EF4-FFF2-40B4-BE49-F238E27FC236}">
                <a16:creationId xmlns:a16="http://schemas.microsoft.com/office/drawing/2014/main" id="{0E7DD47A-0600-4792-9E8F-4772788668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6697" y="4334203"/>
            <a:ext cx="1458165" cy="1286896"/>
          </a:xfrm>
          <a:prstGeom prst="rect">
            <a:avLst/>
          </a:prstGeom>
          <a:ln>
            <a:noFill/>
          </a:ln>
        </p:spPr>
      </p:pic>
      <p:sp>
        <p:nvSpPr>
          <p:cNvPr id="31" name="文本框 30">
            <a:extLst>
              <a:ext uri="{FF2B5EF4-FFF2-40B4-BE49-F238E27FC236}">
                <a16:creationId xmlns:a16="http://schemas.microsoft.com/office/drawing/2014/main" id="{5BB15895-53AD-419B-A215-1A0738A90373}"/>
              </a:ext>
            </a:extLst>
          </p:cNvPr>
          <p:cNvSpPr txBox="1"/>
          <p:nvPr/>
        </p:nvSpPr>
        <p:spPr>
          <a:xfrm>
            <a:off x="1704793" y="5568320"/>
            <a:ext cx="1181971" cy="276999"/>
          </a:xfrm>
          <a:prstGeom prst="rect">
            <a:avLst/>
          </a:prstGeom>
          <a:noFill/>
        </p:spPr>
        <p:txBody>
          <a:bodyPr wrap="square" rtlCol="0">
            <a:spAutoFit/>
          </a:bodyPr>
          <a:lstStyle/>
          <a:p>
            <a:pPr algn="ctr"/>
            <a:r>
              <a:rPr lang="zh-CN" altLang="en-US" sz="1200" dirty="0">
                <a:latin typeface="+mn-ea"/>
                <a:ea typeface="+mn-ea"/>
                <a:cs typeface="Times New Roman" panose="02020603050405020304" pitchFamily="18" charset="0"/>
              </a:rPr>
              <a:t>深度学习模型</a:t>
            </a:r>
          </a:p>
        </p:txBody>
      </p:sp>
      <p:sp>
        <p:nvSpPr>
          <p:cNvPr id="32" name="文本框 31">
            <a:extLst>
              <a:ext uri="{FF2B5EF4-FFF2-40B4-BE49-F238E27FC236}">
                <a16:creationId xmlns:a16="http://schemas.microsoft.com/office/drawing/2014/main" id="{C83E4464-7565-482B-8342-AF115CF747DE}"/>
              </a:ext>
            </a:extLst>
          </p:cNvPr>
          <p:cNvSpPr txBox="1"/>
          <p:nvPr/>
        </p:nvSpPr>
        <p:spPr>
          <a:xfrm>
            <a:off x="4754141" y="5670844"/>
            <a:ext cx="1181971" cy="276999"/>
          </a:xfrm>
          <a:prstGeom prst="rect">
            <a:avLst/>
          </a:prstGeom>
          <a:noFill/>
        </p:spPr>
        <p:txBody>
          <a:bodyPr wrap="square" rtlCol="0">
            <a:spAutoFit/>
          </a:bodyPr>
          <a:lstStyle/>
          <a:p>
            <a:pPr algn="ctr"/>
            <a:r>
              <a:rPr lang="zh-CN" altLang="en-US" sz="1200" dirty="0">
                <a:latin typeface="+mn-ea"/>
                <a:ea typeface="+mn-ea"/>
                <a:cs typeface="Times New Roman" panose="02020603050405020304" pitchFamily="18" charset="0"/>
              </a:rPr>
              <a:t>图像</a:t>
            </a:r>
          </a:p>
        </p:txBody>
      </p:sp>
      <p:sp>
        <p:nvSpPr>
          <p:cNvPr id="33" name="左右箭头 37">
            <a:extLst>
              <a:ext uri="{FF2B5EF4-FFF2-40B4-BE49-F238E27FC236}">
                <a16:creationId xmlns:a16="http://schemas.microsoft.com/office/drawing/2014/main" id="{A65923D3-D4FC-4F15-BE7C-0132CEBFB02F}"/>
              </a:ext>
            </a:extLst>
          </p:cNvPr>
          <p:cNvSpPr/>
          <p:nvPr/>
        </p:nvSpPr>
        <p:spPr>
          <a:xfrm>
            <a:off x="3444418" y="4801110"/>
            <a:ext cx="628880" cy="353082"/>
          </a:xfrm>
          <a:prstGeom prst="leftRightArrow">
            <a:avLst/>
          </a:prstGeom>
          <a:solidFill>
            <a:srgbClr val="31859C"/>
          </a:solidFill>
          <a:ln>
            <a:solidFill>
              <a:srgbClr val="318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D13C5374-D1E1-4698-9C03-2D068DBFAEAD}"/>
              </a:ext>
            </a:extLst>
          </p:cNvPr>
          <p:cNvSpPr/>
          <p:nvPr/>
        </p:nvSpPr>
        <p:spPr>
          <a:xfrm>
            <a:off x="8791800" y="1570684"/>
            <a:ext cx="1798211" cy="369332"/>
          </a:xfrm>
          <a:prstGeom prst="rect">
            <a:avLst/>
          </a:prstGeom>
        </p:spPr>
        <p:txBody>
          <a:bodyPr wrap="square">
            <a:spAutoFit/>
          </a:bodyPr>
          <a:lstStyle/>
          <a:p>
            <a:r>
              <a:rPr lang="zh-CN" altLang="en-US" b="1" dirty="0">
                <a:solidFill>
                  <a:schemeClr val="accent5">
                    <a:lumMod val="75000"/>
                  </a:schemeClr>
                </a:solidFill>
                <a:latin typeface="微软雅黑" panose="020B0503020204020204" pitchFamily="34" charset="-122"/>
                <a:cs typeface="Arial" panose="020B0604020202020204" pitchFamily="34" charset="0"/>
              </a:rPr>
              <a:t>需要解决的问题</a:t>
            </a:r>
          </a:p>
        </p:txBody>
      </p:sp>
      <p:sp>
        <p:nvSpPr>
          <p:cNvPr id="35" name="矩形 34">
            <a:extLst>
              <a:ext uri="{FF2B5EF4-FFF2-40B4-BE49-F238E27FC236}">
                <a16:creationId xmlns:a16="http://schemas.microsoft.com/office/drawing/2014/main" id="{F619264C-76D1-4487-98C6-241B32457AC3}"/>
              </a:ext>
            </a:extLst>
          </p:cNvPr>
          <p:cNvSpPr/>
          <p:nvPr/>
        </p:nvSpPr>
        <p:spPr>
          <a:xfrm>
            <a:off x="7925361" y="2077630"/>
            <a:ext cx="3446178" cy="1754326"/>
          </a:xfrm>
          <a:prstGeom prst="rect">
            <a:avLst/>
          </a:prstGeom>
        </p:spPr>
        <p:txBody>
          <a:bodyPr wrap="square">
            <a:spAutoFit/>
          </a:bodyPr>
          <a:lstStyle/>
          <a:p>
            <a:pPr marL="285750" indent="-285750">
              <a:lnSpc>
                <a:spcPct val="150000"/>
              </a:lnSpc>
              <a:buFont typeface="Wingdings" panose="05000000000000000000" pitchFamily="2" charset="2"/>
              <a:buChar char="Ø"/>
            </a:pPr>
            <a:r>
              <a:rPr lang="zh-CN" altLang="en-US" dirty="0"/>
              <a:t>深度学习模型与图像数据的结构差异很大；</a:t>
            </a:r>
            <a:endParaRPr lang="en-US" altLang="zh-CN" dirty="0"/>
          </a:p>
          <a:p>
            <a:pPr marL="285750" indent="-285750">
              <a:lnSpc>
                <a:spcPct val="150000"/>
              </a:lnSpc>
              <a:buFont typeface="Wingdings" panose="05000000000000000000" pitchFamily="2" charset="2"/>
              <a:buChar char="Ø"/>
            </a:pPr>
            <a:r>
              <a:rPr lang="zh-CN" altLang="en-US" dirty="0"/>
              <a:t>深度学习模型与图像数据类型不同。</a:t>
            </a:r>
            <a:endParaRPr lang="en-US" altLang="zh-CN" dirty="0"/>
          </a:p>
        </p:txBody>
      </p:sp>
      <p:sp>
        <p:nvSpPr>
          <p:cNvPr id="36" name="矩形 35">
            <a:extLst>
              <a:ext uri="{FF2B5EF4-FFF2-40B4-BE49-F238E27FC236}">
                <a16:creationId xmlns:a16="http://schemas.microsoft.com/office/drawing/2014/main" id="{298B3434-4C9C-4736-A33D-13DC0EAF0532}"/>
              </a:ext>
            </a:extLst>
          </p:cNvPr>
          <p:cNvSpPr/>
          <p:nvPr/>
        </p:nvSpPr>
        <p:spPr>
          <a:xfrm>
            <a:off x="8791800" y="4048823"/>
            <a:ext cx="1798211" cy="369332"/>
          </a:xfrm>
          <a:prstGeom prst="rect">
            <a:avLst/>
          </a:prstGeom>
        </p:spPr>
        <p:txBody>
          <a:bodyPr wrap="square">
            <a:spAutoFit/>
          </a:bodyPr>
          <a:lstStyle/>
          <a:p>
            <a:pPr algn="ctr"/>
            <a:r>
              <a:rPr lang="zh-CN" altLang="en-US" b="1" dirty="0">
                <a:solidFill>
                  <a:schemeClr val="accent5">
                    <a:lumMod val="75000"/>
                  </a:schemeClr>
                </a:solidFill>
                <a:latin typeface="微软雅黑" panose="020B0503020204020204" pitchFamily="34" charset="-122"/>
                <a:cs typeface="Arial" panose="020B0604020202020204" pitchFamily="34" charset="0"/>
              </a:rPr>
              <a:t>解决方案</a:t>
            </a:r>
          </a:p>
        </p:txBody>
      </p:sp>
      <p:sp>
        <p:nvSpPr>
          <p:cNvPr id="37" name="矩形 36">
            <a:extLst>
              <a:ext uri="{FF2B5EF4-FFF2-40B4-BE49-F238E27FC236}">
                <a16:creationId xmlns:a16="http://schemas.microsoft.com/office/drawing/2014/main" id="{B6079E08-B6EC-498A-AB42-4E353CABAA02}"/>
              </a:ext>
            </a:extLst>
          </p:cNvPr>
          <p:cNvSpPr/>
          <p:nvPr/>
        </p:nvSpPr>
        <p:spPr>
          <a:xfrm>
            <a:off x="7967816" y="4478584"/>
            <a:ext cx="3446178" cy="923330"/>
          </a:xfrm>
          <a:prstGeom prst="rect">
            <a:avLst/>
          </a:prstGeom>
        </p:spPr>
        <p:txBody>
          <a:bodyPr wrap="square">
            <a:spAutoFit/>
          </a:bodyPr>
          <a:lstStyle/>
          <a:p>
            <a:pPr marL="285750" indent="-285750">
              <a:lnSpc>
                <a:spcPct val="150000"/>
              </a:lnSpc>
              <a:buFont typeface="Wingdings" panose="05000000000000000000" pitchFamily="2" charset="2"/>
              <a:buChar char="Ø"/>
            </a:pPr>
            <a:r>
              <a:rPr lang="zh-CN" altLang="en-US" dirty="0"/>
              <a:t>改变模型参数的存储结构；</a:t>
            </a:r>
            <a:endParaRPr lang="en-US" altLang="zh-CN" dirty="0"/>
          </a:p>
          <a:p>
            <a:pPr marL="285750" indent="-285750">
              <a:lnSpc>
                <a:spcPct val="150000"/>
              </a:lnSpc>
              <a:buFont typeface="Wingdings" panose="05000000000000000000" pitchFamily="2" charset="2"/>
              <a:buChar char="Ø"/>
            </a:pPr>
            <a:r>
              <a:rPr lang="zh-CN" altLang="en-US" dirty="0"/>
              <a:t>调整模型参数的数据类型。</a:t>
            </a:r>
            <a:endParaRPr lang="en-US" altLang="zh-CN" dirty="0"/>
          </a:p>
        </p:txBody>
      </p:sp>
    </p:spTree>
    <p:extLst>
      <p:ext uri="{BB962C8B-B14F-4D97-AF65-F5344CB8AC3E}">
        <p14:creationId xmlns:p14="http://schemas.microsoft.com/office/powerpoint/2010/main" val="144185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animBg="1"/>
      <p:bldP spid="34" grpId="0"/>
      <p:bldP spid="35" grpId="0"/>
      <p:bldP spid="36" grpId="0"/>
      <p:bldP spid="3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深度学习模型可逆水印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807E48BF-674C-452E-A9D0-D3034FDCFFC0}"/>
              </a:ext>
            </a:extLst>
          </p:cNvPr>
          <p:cNvSpPr/>
          <p:nvPr/>
        </p:nvSpPr>
        <p:spPr>
          <a:xfrm>
            <a:off x="503381" y="1362841"/>
            <a:ext cx="11231419" cy="4659060"/>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00FAE6E5-DB5E-4A25-B086-961F632DFF0C}"/>
              </a:ext>
            </a:extLst>
          </p:cNvPr>
          <p:cNvSpPr/>
          <p:nvPr/>
        </p:nvSpPr>
        <p:spPr>
          <a:xfrm>
            <a:off x="652558" y="4726390"/>
            <a:ext cx="10948995" cy="923330"/>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zh-CN" altLang="en-US" dirty="0">
                <a:latin typeface="+mn-ea"/>
              </a:rPr>
              <a:t>可逆水印嵌入和提取过程</a:t>
            </a:r>
            <a:r>
              <a:rPr lang="zh-CN" altLang="en-US" b="1" dirty="0">
                <a:solidFill>
                  <a:schemeClr val="accent5">
                    <a:lumMod val="75000"/>
                  </a:schemeClr>
                </a:solidFill>
                <a:latin typeface="微软雅黑" panose="020B0503020204020204" pitchFamily="34" charset="-122"/>
                <a:cs typeface="Arial" panose="020B0604020202020204" pitchFamily="34" charset="0"/>
              </a:rPr>
              <a:t>严格互逆</a:t>
            </a:r>
            <a:r>
              <a:rPr lang="zh-CN" altLang="en-US" dirty="0">
                <a:latin typeface="+mn-ea"/>
              </a:rPr>
              <a:t>；</a:t>
            </a:r>
            <a:endParaRPr lang="en-US" altLang="zh-CN" dirty="0">
              <a:latin typeface="+mn-ea"/>
            </a:endParaRPr>
          </a:p>
          <a:p>
            <a:pPr marL="285750" indent="-285750" algn="just">
              <a:lnSpc>
                <a:spcPct val="150000"/>
              </a:lnSpc>
              <a:buFont typeface="Wingdings" panose="05000000000000000000" pitchFamily="2" charset="2"/>
              <a:buChar char="Ø"/>
            </a:pPr>
            <a:r>
              <a:rPr lang="zh-CN" altLang="en-US" dirty="0">
                <a:latin typeface="+mn-ea"/>
              </a:rPr>
              <a:t>可逆水印嵌入过程主要包括</a:t>
            </a:r>
            <a:r>
              <a:rPr lang="zh-CN" altLang="en-US" b="1" dirty="0">
                <a:solidFill>
                  <a:schemeClr val="accent5">
                    <a:lumMod val="75000"/>
                  </a:schemeClr>
                </a:solidFill>
                <a:latin typeface="微软雅黑" panose="020B0503020204020204" pitchFamily="34" charset="-122"/>
                <a:cs typeface="Arial" panose="020B0604020202020204" pitchFamily="34" charset="0"/>
              </a:rPr>
              <a:t>四个部分</a:t>
            </a:r>
            <a:r>
              <a:rPr lang="zh-CN" altLang="en-US" dirty="0">
                <a:latin typeface="+mn-ea"/>
              </a:rPr>
              <a:t>：载体序列构造、数据处理、水印嵌入、边信息处理。</a:t>
            </a:r>
            <a:endParaRPr lang="en-US" altLang="zh-CN" dirty="0">
              <a:latin typeface="+mn-ea"/>
            </a:endParaRPr>
          </a:p>
        </p:txBody>
      </p:sp>
      <p:grpSp>
        <p:nvGrpSpPr>
          <p:cNvPr id="9" name="组合 8">
            <a:extLst>
              <a:ext uri="{FF2B5EF4-FFF2-40B4-BE49-F238E27FC236}">
                <a16:creationId xmlns:a16="http://schemas.microsoft.com/office/drawing/2014/main" id="{3EC04600-59D3-47F4-85B4-E6BD85497AE5}"/>
              </a:ext>
            </a:extLst>
          </p:cNvPr>
          <p:cNvGrpSpPr/>
          <p:nvPr/>
        </p:nvGrpSpPr>
        <p:grpSpPr>
          <a:xfrm>
            <a:off x="426299" y="1812906"/>
            <a:ext cx="11379940" cy="2224925"/>
            <a:chOff x="393973" y="2144937"/>
            <a:chExt cx="11379940" cy="2224925"/>
          </a:xfrm>
        </p:grpSpPr>
        <p:sp>
          <p:nvSpPr>
            <p:cNvPr id="10" name="圆角矩形 218">
              <a:extLst>
                <a:ext uri="{FF2B5EF4-FFF2-40B4-BE49-F238E27FC236}">
                  <a16:creationId xmlns:a16="http://schemas.microsoft.com/office/drawing/2014/main" id="{3C6532DF-C88F-4A80-BFAC-FEA6561A6D9E}"/>
                </a:ext>
              </a:extLst>
            </p:cNvPr>
            <p:cNvSpPr/>
            <p:nvPr/>
          </p:nvSpPr>
          <p:spPr>
            <a:xfrm>
              <a:off x="7345752" y="2157975"/>
              <a:ext cx="1682793" cy="95951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1" rIns="91441" bIns="45721" numCol="1" spcCol="0" rtlCol="0" fromWordArt="0" anchor="t" anchorCtr="0" forceAA="0" compatLnSpc="1">
              <a:prstTxWarp prst="textNoShape">
                <a:avLst/>
              </a:prstTxWarp>
              <a:noAutofit/>
            </a:bodyPr>
            <a:lstStyle/>
            <a:p>
              <a:pPr algn="ctr"/>
              <a:endParaRPr lang="zh-CN" altLang="en-US" sz="1200" dirty="0">
                <a:solidFill>
                  <a:schemeClr val="tx1"/>
                </a:solidFill>
                <a:latin typeface="+mn-ea"/>
                <a:cs typeface="Times New Roman" panose="02020603050405020304" pitchFamily="18" charset="0"/>
              </a:endParaRPr>
            </a:p>
          </p:txBody>
        </p:sp>
        <p:pic>
          <p:nvPicPr>
            <p:cNvPr id="11" name="图片 10" descr="屏幕剪辑">
              <a:extLst>
                <a:ext uri="{FF2B5EF4-FFF2-40B4-BE49-F238E27FC236}">
                  <a16:creationId xmlns:a16="http://schemas.microsoft.com/office/drawing/2014/main" id="{9CED312D-8727-4524-8546-937878C07C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4411" y="3113559"/>
              <a:ext cx="1161641" cy="1008000"/>
            </a:xfrm>
            <a:prstGeom prst="rect">
              <a:avLst/>
            </a:prstGeom>
          </p:spPr>
        </p:pic>
        <p:pic>
          <p:nvPicPr>
            <p:cNvPr id="12" name="图片 11" descr="屏幕剪辑">
              <a:extLst>
                <a:ext uri="{FF2B5EF4-FFF2-40B4-BE49-F238E27FC236}">
                  <a16:creationId xmlns:a16="http://schemas.microsoft.com/office/drawing/2014/main" id="{A836F16A-1152-42B4-AAEB-8728F18B42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308" y="3075899"/>
              <a:ext cx="1142153" cy="1008000"/>
            </a:xfrm>
            <a:prstGeom prst="rect">
              <a:avLst/>
            </a:prstGeom>
            <a:ln>
              <a:noFill/>
            </a:ln>
          </p:spPr>
        </p:pic>
        <p:sp>
          <p:nvSpPr>
            <p:cNvPr id="13" name="圆角矩形 129">
              <a:extLst>
                <a:ext uri="{FF2B5EF4-FFF2-40B4-BE49-F238E27FC236}">
                  <a16:creationId xmlns:a16="http://schemas.microsoft.com/office/drawing/2014/main" id="{792E0E6E-0908-4861-9B4B-2254E1512EC3}"/>
                </a:ext>
              </a:extLst>
            </p:cNvPr>
            <p:cNvSpPr/>
            <p:nvPr/>
          </p:nvSpPr>
          <p:spPr>
            <a:xfrm>
              <a:off x="581931" y="2467899"/>
              <a:ext cx="1028908" cy="35016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1" rIns="91441" bIns="45721" numCol="1" spcCol="0" rtlCol="0" fromWordArt="0" anchor="ctr" anchorCtr="0" forceAA="0" compatLnSpc="1">
              <a:prstTxWarp prst="textNoShape">
                <a:avLst/>
              </a:prstTxWarp>
              <a:noAutofit/>
            </a:bodyPr>
            <a:lstStyle/>
            <a:p>
              <a:pPr algn="ctr"/>
              <a:r>
                <a:rPr lang="zh-CN" altLang="en-US" sz="1200" dirty="0">
                  <a:solidFill>
                    <a:schemeClr val="tx1"/>
                  </a:solidFill>
                  <a:latin typeface="+mn-ea"/>
                  <a:cs typeface="Times New Roman" panose="02020603050405020304" pitchFamily="18" charset="0"/>
                </a:rPr>
                <a:t>选择嵌入层</a:t>
              </a:r>
              <a:endParaRPr lang="zh-CN" altLang="en-US" sz="1200" i="1" dirty="0">
                <a:solidFill>
                  <a:schemeClr val="tx1"/>
                </a:solidFill>
                <a:latin typeface="+mn-ea"/>
                <a:cs typeface="Times New Roman" panose="02020603050405020304" pitchFamily="18" charset="0"/>
              </a:endParaRPr>
            </a:p>
          </p:txBody>
        </p:sp>
        <p:cxnSp>
          <p:nvCxnSpPr>
            <p:cNvPr id="14" name="直接箭头连接符 13">
              <a:extLst>
                <a:ext uri="{FF2B5EF4-FFF2-40B4-BE49-F238E27FC236}">
                  <a16:creationId xmlns:a16="http://schemas.microsoft.com/office/drawing/2014/main" id="{6F91B6D1-D5AB-4DD8-BF49-5F0BF8A7D1CE}"/>
                </a:ext>
              </a:extLst>
            </p:cNvPr>
            <p:cNvCxnSpPr>
              <a:stCxn id="13" idx="3"/>
              <a:endCxn id="33" idx="1"/>
            </p:cNvCxnSpPr>
            <p:nvPr/>
          </p:nvCxnSpPr>
          <p:spPr>
            <a:xfrm flipV="1">
              <a:off x="1610839" y="2637218"/>
              <a:ext cx="240164" cy="5761"/>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5" name="圆角矩形 145">
              <a:extLst>
                <a:ext uri="{FF2B5EF4-FFF2-40B4-BE49-F238E27FC236}">
                  <a16:creationId xmlns:a16="http://schemas.microsoft.com/office/drawing/2014/main" id="{6D4212B2-2217-4851-BC47-AF6DE2C65563}"/>
                </a:ext>
              </a:extLst>
            </p:cNvPr>
            <p:cNvSpPr/>
            <p:nvPr/>
          </p:nvSpPr>
          <p:spPr>
            <a:xfrm>
              <a:off x="3278314" y="2435697"/>
              <a:ext cx="1197266" cy="61815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1" rIns="91441" bIns="45721" numCol="1" spcCol="0" rtlCol="0" fromWordArt="0" anchor="ctr" anchorCtr="0" forceAA="0" compatLnSpc="1">
              <a:prstTxWarp prst="textNoShape">
                <a:avLst/>
              </a:prstTxWarp>
              <a:noAutofit/>
            </a:bodyPr>
            <a:lstStyle/>
            <a:p>
              <a:pPr algn="ctr"/>
              <a:r>
                <a:rPr lang="zh-CN" altLang="en-US" sz="1200" dirty="0">
                  <a:solidFill>
                    <a:schemeClr val="tx1"/>
                  </a:solidFill>
                  <a:latin typeface="+mn-ea"/>
                  <a:cs typeface="Times New Roman" panose="02020603050405020304" pitchFamily="18" charset="0"/>
                </a:rPr>
                <a:t>排序并构造载体序列矩阵</a:t>
              </a:r>
            </a:p>
          </p:txBody>
        </p:sp>
        <p:cxnSp>
          <p:nvCxnSpPr>
            <p:cNvPr id="16" name="直接箭头连接符 15">
              <a:extLst>
                <a:ext uri="{FF2B5EF4-FFF2-40B4-BE49-F238E27FC236}">
                  <a16:creationId xmlns:a16="http://schemas.microsoft.com/office/drawing/2014/main" id="{ADB787DD-98EB-4F14-8C64-DC84D322E2C9}"/>
                </a:ext>
              </a:extLst>
            </p:cNvPr>
            <p:cNvCxnSpPr>
              <a:stCxn id="33" idx="3"/>
              <a:endCxn id="17" idx="1"/>
            </p:cNvCxnSpPr>
            <p:nvPr/>
          </p:nvCxnSpPr>
          <p:spPr>
            <a:xfrm>
              <a:off x="4569936" y="2637218"/>
              <a:ext cx="238369" cy="516"/>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7" name="圆角矩形 152">
              <a:extLst>
                <a:ext uri="{FF2B5EF4-FFF2-40B4-BE49-F238E27FC236}">
                  <a16:creationId xmlns:a16="http://schemas.microsoft.com/office/drawing/2014/main" id="{86E3CF97-A2C8-4F32-BDF5-7B8945B62083}"/>
                </a:ext>
              </a:extLst>
            </p:cNvPr>
            <p:cNvSpPr/>
            <p:nvPr/>
          </p:nvSpPr>
          <p:spPr>
            <a:xfrm>
              <a:off x="4808305" y="2157975"/>
              <a:ext cx="2299078" cy="95951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1" rIns="91441" bIns="45721" numCol="1" spcCol="0" rtlCol="0" fromWordArt="0" anchor="t" anchorCtr="0" forceAA="0" compatLnSpc="1">
              <a:prstTxWarp prst="textNoShape">
                <a:avLst/>
              </a:prstTxWarp>
              <a:noAutofit/>
            </a:bodyPr>
            <a:lstStyle/>
            <a:p>
              <a:pPr algn="ctr"/>
              <a:endParaRPr lang="zh-CN" altLang="en-US" sz="1200" dirty="0">
                <a:solidFill>
                  <a:schemeClr val="tx1"/>
                </a:solidFill>
                <a:latin typeface="+mn-ea"/>
                <a:cs typeface="Times New Roman" panose="02020603050405020304" pitchFamily="18" charset="0"/>
              </a:endParaRPr>
            </a:p>
          </p:txBody>
        </p:sp>
        <p:sp>
          <p:nvSpPr>
            <p:cNvPr id="18" name="圆角矩形 155">
              <a:extLst>
                <a:ext uri="{FF2B5EF4-FFF2-40B4-BE49-F238E27FC236}">
                  <a16:creationId xmlns:a16="http://schemas.microsoft.com/office/drawing/2014/main" id="{31E75396-838D-4CB2-9B9B-AF7E4ED71E21}"/>
                </a:ext>
              </a:extLst>
            </p:cNvPr>
            <p:cNvSpPr/>
            <p:nvPr/>
          </p:nvSpPr>
          <p:spPr>
            <a:xfrm>
              <a:off x="4906262" y="2561529"/>
              <a:ext cx="1019800" cy="3492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1" rIns="91441" bIns="45721" numCol="1" spcCol="0" rtlCol="0" fromWordArt="0" anchor="ctr" anchorCtr="0" forceAA="0" compatLnSpc="1">
              <a:prstTxWarp prst="textNoShape">
                <a:avLst/>
              </a:prstTxWarp>
              <a:noAutofit/>
            </a:bodyPr>
            <a:lstStyle/>
            <a:p>
              <a:pPr algn="ctr"/>
              <a:r>
                <a:rPr lang="zh-CN" altLang="en-US" sz="1200" dirty="0">
                  <a:solidFill>
                    <a:schemeClr val="tx1"/>
                  </a:solidFill>
                  <a:latin typeface="+mn-ea"/>
                  <a:cs typeface="Times New Roman" panose="02020603050405020304" pitchFamily="18" charset="0"/>
                </a:rPr>
                <a:t>嵌入位选取</a:t>
              </a:r>
            </a:p>
          </p:txBody>
        </p:sp>
        <p:sp>
          <p:nvSpPr>
            <p:cNvPr id="19" name="文本框 18">
              <a:extLst>
                <a:ext uri="{FF2B5EF4-FFF2-40B4-BE49-F238E27FC236}">
                  <a16:creationId xmlns:a16="http://schemas.microsoft.com/office/drawing/2014/main" id="{07F5E064-611A-4B0F-B760-10A9B92F1FE0}"/>
                </a:ext>
              </a:extLst>
            </p:cNvPr>
            <p:cNvSpPr txBox="1"/>
            <p:nvPr/>
          </p:nvSpPr>
          <p:spPr>
            <a:xfrm>
              <a:off x="4940930" y="2144937"/>
              <a:ext cx="2092788" cy="276999"/>
            </a:xfrm>
            <a:prstGeom prst="rect">
              <a:avLst/>
            </a:prstGeom>
            <a:noFill/>
          </p:spPr>
          <p:txBody>
            <a:bodyPr wrap="square" rtlCol="0">
              <a:spAutoFit/>
            </a:bodyPr>
            <a:lstStyle/>
            <a:p>
              <a:pPr algn="ctr"/>
              <a:r>
                <a:rPr lang="zh-CN" altLang="en-US" sz="1200" b="1" dirty="0">
                  <a:solidFill>
                    <a:srgbClr val="D85C00"/>
                  </a:solidFill>
                  <a:latin typeface="+mn-ea"/>
                  <a:ea typeface="+mn-ea"/>
                  <a:cs typeface="Times New Roman" panose="02020603050405020304" pitchFamily="18" charset="0"/>
                </a:rPr>
                <a:t>数据处理</a:t>
              </a:r>
            </a:p>
          </p:txBody>
        </p:sp>
        <p:sp>
          <p:nvSpPr>
            <p:cNvPr id="20" name="圆角矩形 157">
              <a:extLst>
                <a:ext uri="{FF2B5EF4-FFF2-40B4-BE49-F238E27FC236}">
                  <a16:creationId xmlns:a16="http://schemas.microsoft.com/office/drawing/2014/main" id="{0AF6B91B-1370-4177-AB43-6E67F64FA0A1}"/>
                </a:ext>
              </a:extLst>
            </p:cNvPr>
            <p:cNvSpPr/>
            <p:nvPr/>
          </p:nvSpPr>
          <p:spPr>
            <a:xfrm>
              <a:off x="6061698" y="2561529"/>
              <a:ext cx="971312" cy="3492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1" rIns="91441" bIns="45721" numCol="1" spcCol="0" rtlCol="0" fromWordArt="0" anchor="ctr" anchorCtr="0" forceAA="0" compatLnSpc="1">
              <a:prstTxWarp prst="textNoShape">
                <a:avLst/>
              </a:prstTxWarp>
              <a:noAutofit/>
            </a:bodyPr>
            <a:lstStyle/>
            <a:p>
              <a:pPr algn="ctr"/>
              <a:r>
                <a:rPr lang="zh-CN" altLang="en-US" sz="1200" dirty="0">
                  <a:solidFill>
                    <a:schemeClr val="tx1"/>
                  </a:solidFill>
                  <a:latin typeface="+mn-ea"/>
                  <a:cs typeface="Times New Roman" panose="02020603050405020304" pitchFamily="18" charset="0"/>
                </a:rPr>
                <a:t>数据调整</a:t>
              </a:r>
            </a:p>
          </p:txBody>
        </p:sp>
        <p:pic>
          <p:nvPicPr>
            <p:cNvPr id="21" name="图片 20">
              <a:extLst>
                <a:ext uri="{FF2B5EF4-FFF2-40B4-BE49-F238E27FC236}">
                  <a16:creationId xmlns:a16="http://schemas.microsoft.com/office/drawing/2014/main" id="{0A6FA5AB-A2D7-4250-AE6D-ADA7BBB67B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8642" y="2455018"/>
              <a:ext cx="540000" cy="540000"/>
            </a:xfrm>
            <a:prstGeom prst="rect">
              <a:avLst/>
            </a:prstGeom>
          </p:spPr>
        </p:pic>
        <p:pic>
          <p:nvPicPr>
            <p:cNvPr id="22" name="图片 21">
              <a:extLst>
                <a:ext uri="{FF2B5EF4-FFF2-40B4-BE49-F238E27FC236}">
                  <a16:creationId xmlns:a16="http://schemas.microsoft.com/office/drawing/2014/main" id="{F3149FD1-92EB-4B99-AC3D-2A1E162AF6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6532" y="2457155"/>
              <a:ext cx="540000" cy="540000"/>
            </a:xfrm>
            <a:prstGeom prst="rect">
              <a:avLst/>
            </a:prstGeom>
          </p:spPr>
        </p:pic>
        <p:cxnSp>
          <p:nvCxnSpPr>
            <p:cNvPr id="23" name="直接箭头连接符 22">
              <a:extLst>
                <a:ext uri="{FF2B5EF4-FFF2-40B4-BE49-F238E27FC236}">
                  <a16:creationId xmlns:a16="http://schemas.microsoft.com/office/drawing/2014/main" id="{D05623D2-EF42-4127-9CFD-08530323AA95}"/>
                </a:ext>
              </a:extLst>
            </p:cNvPr>
            <p:cNvCxnSpPr>
              <a:stCxn id="12" idx="0"/>
              <a:endCxn id="13" idx="2"/>
            </p:cNvCxnSpPr>
            <p:nvPr/>
          </p:nvCxnSpPr>
          <p:spPr>
            <a:xfrm flipV="1">
              <a:off x="1096385" y="2818059"/>
              <a:ext cx="0" cy="25784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直接箭头连接符 23">
              <a:extLst>
                <a:ext uri="{FF2B5EF4-FFF2-40B4-BE49-F238E27FC236}">
                  <a16:creationId xmlns:a16="http://schemas.microsoft.com/office/drawing/2014/main" id="{C92AF966-21FA-49E6-A87A-0D89D0DA2ABE}"/>
                </a:ext>
              </a:extLst>
            </p:cNvPr>
            <p:cNvCxnSpPr>
              <a:stCxn id="17" idx="3"/>
              <a:endCxn id="10" idx="1"/>
            </p:cNvCxnSpPr>
            <p:nvPr/>
          </p:nvCxnSpPr>
          <p:spPr>
            <a:xfrm>
              <a:off x="7107383" y="2637734"/>
              <a:ext cx="238369" cy="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5" name="直接箭头连接符 24">
              <a:extLst>
                <a:ext uri="{FF2B5EF4-FFF2-40B4-BE49-F238E27FC236}">
                  <a16:creationId xmlns:a16="http://schemas.microsoft.com/office/drawing/2014/main" id="{3C1FE0AF-0AC1-45E3-80AA-E8B5B85C8B43}"/>
                </a:ext>
              </a:extLst>
            </p:cNvPr>
            <p:cNvCxnSpPr>
              <a:stCxn id="21" idx="3"/>
              <a:endCxn id="22" idx="1"/>
            </p:cNvCxnSpPr>
            <p:nvPr/>
          </p:nvCxnSpPr>
          <p:spPr>
            <a:xfrm>
              <a:off x="8018642" y="2725018"/>
              <a:ext cx="327890" cy="2137"/>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6" name="文本框 25">
              <a:extLst>
                <a:ext uri="{FF2B5EF4-FFF2-40B4-BE49-F238E27FC236}">
                  <a16:creationId xmlns:a16="http://schemas.microsoft.com/office/drawing/2014/main" id="{02A04E0C-D898-4F55-9B25-B0CBA1DA22B8}"/>
                </a:ext>
              </a:extLst>
            </p:cNvPr>
            <p:cNvSpPr txBox="1"/>
            <p:nvPr/>
          </p:nvSpPr>
          <p:spPr>
            <a:xfrm>
              <a:off x="7634092" y="2149574"/>
              <a:ext cx="1096989" cy="276999"/>
            </a:xfrm>
            <a:prstGeom prst="rect">
              <a:avLst/>
            </a:prstGeom>
            <a:noFill/>
          </p:spPr>
          <p:txBody>
            <a:bodyPr wrap="square" rtlCol="0">
              <a:spAutoFit/>
            </a:bodyPr>
            <a:lstStyle/>
            <a:p>
              <a:pPr algn="ctr"/>
              <a:r>
                <a:rPr lang="zh-CN" altLang="en-US" sz="1200" b="1" dirty="0">
                  <a:solidFill>
                    <a:srgbClr val="D85C00"/>
                  </a:solidFill>
                  <a:latin typeface="+mn-ea"/>
                  <a:ea typeface="+mn-ea"/>
                  <a:cs typeface="Times New Roman" panose="02020603050405020304" pitchFamily="18" charset="0"/>
                </a:rPr>
                <a:t>水印嵌入</a:t>
              </a:r>
            </a:p>
          </p:txBody>
        </p:sp>
        <p:sp>
          <p:nvSpPr>
            <p:cNvPr id="27" name="圆角矩形 165">
              <a:extLst>
                <a:ext uri="{FF2B5EF4-FFF2-40B4-BE49-F238E27FC236}">
                  <a16:creationId xmlns:a16="http://schemas.microsoft.com/office/drawing/2014/main" id="{9F67EF87-3D5E-47ED-AE6E-D8D1C0AFE100}"/>
                </a:ext>
              </a:extLst>
            </p:cNvPr>
            <p:cNvSpPr/>
            <p:nvPr/>
          </p:nvSpPr>
          <p:spPr>
            <a:xfrm>
              <a:off x="9266914" y="2457732"/>
              <a:ext cx="1047389" cy="35897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1" rIns="91441" bIns="45721" numCol="1" spcCol="0" rtlCol="0" fromWordArt="0" anchor="ctr" anchorCtr="0" forceAA="0" compatLnSpc="1">
              <a:prstTxWarp prst="textNoShape">
                <a:avLst/>
              </a:prstTxWarp>
              <a:noAutofit/>
            </a:bodyPr>
            <a:lstStyle/>
            <a:p>
              <a:pPr algn="ctr"/>
              <a:r>
                <a:rPr lang="zh-CN" altLang="en-US" sz="1200" b="1" dirty="0">
                  <a:solidFill>
                    <a:srgbClr val="D85C00"/>
                  </a:solidFill>
                  <a:latin typeface="+mn-ea"/>
                  <a:cs typeface="Times New Roman" panose="02020603050405020304" pitchFamily="18" charset="0"/>
                </a:rPr>
                <a:t>边信息处理</a:t>
              </a:r>
            </a:p>
          </p:txBody>
        </p:sp>
        <p:cxnSp>
          <p:nvCxnSpPr>
            <p:cNvPr id="28" name="直接箭头连接符 27">
              <a:extLst>
                <a:ext uri="{FF2B5EF4-FFF2-40B4-BE49-F238E27FC236}">
                  <a16:creationId xmlns:a16="http://schemas.microsoft.com/office/drawing/2014/main" id="{62C62207-64CB-462B-A76D-C4F0796E21CD}"/>
                </a:ext>
              </a:extLst>
            </p:cNvPr>
            <p:cNvCxnSpPr>
              <a:stCxn id="10" idx="3"/>
              <a:endCxn id="27" idx="1"/>
            </p:cNvCxnSpPr>
            <p:nvPr/>
          </p:nvCxnSpPr>
          <p:spPr>
            <a:xfrm flipV="1">
              <a:off x="9028545" y="2637217"/>
              <a:ext cx="238369" cy="517"/>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9" name="圆角矩形 168">
              <a:extLst>
                <a:ext uri="{FF2B5EF4-FFF2-40B4-BE49-F238E27FC236}">
                  <a16:creationId xmlns:a16="http://schemas.microsoft.com/office/drawing/2014/main" id="{18DAC338-5B60-47EB-8B32-50885A9418CB}"/>
                </a:ext>
              </a:extLst>
            </p:cNvPr>
            <p:cNvSpPr/>
            <p:nvPr/>
          </p:nvSpPr>
          <p:spPr>
            <a:xfrm>
              <a:off x="10552672" y="2462314"/>
              <a:ext cx="865120" cy="35016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1" rIns="91441" bIns="45721" numCol="1" spcCol="0" rtlCol="0" fromWordArt="0" anchor="ctr" anchorCtr="0" forceAA="0" compatLnSpc="1">
              <a:prstTxWarp prst="textNoShape">
                <a:avLst/>
              </a:prstTxWarp>
              <a:noAutofit/>
            </a:bodyPr>
            <a:lstStyle/>
            <a:p>
              <a:pPr algn="ctr"/>
              <a:r>
                <a:rPr lang="zh-CN" altLang="en-US" sz="1200" dirty="0">
                  <a:solidFill>
                    <a:schemeClr val="tx1"/>
                  </a:solidFill>
                  <a:latin typeface="+mn-ea"/>
                  <a:cs typeface="Times New Roman" panose="02020603050405020304" pitchFamily="18" charset="0"/>
                </a:rPr>
                <a:t>更新参数</a:t>
              </a:r>
              <a:endParaRPr lang="zh-CN" altLang="en-US" sz="1200" i="1" dirty="0">
                <a:solidFill>
                  <a:schemeClr val="tx1"/>
                </a:solidFill>
                <a:latin typeface="+mn-ea"/>
                <a:cs typeface="Times New Roman" panose="02020603050405020304" pitchFamily="18" charset="0"/>
              </a:endParaRPr>
            </a:p>
          </p:txBody>
        </p:sp>
        <p:cxnSp>
          <p:nvCxnSpPr>
            <p:cNvPr id="30" name="直接箭头连接符 29">
              <a:extLst>
                <a:ext uri="{FF2B5EF4-FFF2-40B4-BE49-F238E27FC236}">
                  <a16:creationId xmlns:a16="http://schemas.microsoft.com/office/drawing/2014/main" id="{9649A5A9-27AD-408D-8F15-9BDBC45107F0}"/>
                </a:ext>
              </a:extLst>
            </p:cNvPr>
            <p:cNvCxnSpPr>
              <a:stCxn id="27" idx="3"/>
              <a:endCxn id="29" idx="1"/>
            </p:cNvCxnSpPr>
            <p:nvPr/>
          </p:nvCxnSpPr>
          <p:spPr>
            <a:xfrm>
              <a:off x="10314303" y="2637217"/>
              <a:ext cx="238369" cy="177"/>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1" name="直接箭头连接符 30">
              <a:extLst>
                <a:ext uri="{FF2B5EF4-FFF2-40B4-BE49-F238E27FC236}">
                  <a16:creationId xmlns:a16="http://schemas.microsoft.com/office/drawing/2014/main" id="{377FD141-D428-495F-A33A-CD6471CB4288}"/>
                </a:ext>
              </a:extLst>
            </p:cNvPr>
            <p:cNvCxnSpPr>
              <a:stCxn id="29" idx="2"/>
              <a:endCxn id="11" idx="0"/>
            </p:cNvCxnSpPr>
            <p:nvPr/>
          </p:nvCxnSpPr>
          <p:spPr>
            <a:xfrm>
              <a:off x="10985232" y="2812474"/>
              <a:ext cx="0" cy="30108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2" name="直接箭头连接符 31">
              <a:extLst>
                <a:ext uri="{FF2B5EF4-FFF2-40B4-BE49-F238E27FC236}">
                  <a16:creationId xmlns:a16="http://schemas.microsoft.com/office/drawing/2014/main" id="{6151B252-73CD-4C93-825F-9569A12010F3}"/>
                </a:ext>
              </a:extLst>
            </p:cNvPr>
            <p:cNvCxnSpPr>
              <a:stCxn id="39" idx="1"/>
              <a:endCxn id="40" idx="3"/>
            </p:cNvCxnSpPr>
            <p:nvPr/>
          </p:nvCxnSpPr>
          <p:spPr>
            <a:xfrm flipH="1" flipV="1">
              <a:off x="8852363" y="3572619"/>
              <a:ext cx="279968" cy="440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3" name="圆角矩形 197">
              <a:extLst>
                <a:ext uri="{FF2B5EF4-FFF2-40B4-BE49-F238E27FC236}">
                  <a16:creationId xmlns:a16="http://schemas.microsoft.com/office/drawing/2014/main" id="{FBBA4704-EBEF-4F08-A7D3-A3229F7EF101}"/>
                </a:ext>
              </a:extLst>
            </p:cNvPr>
            <p:cNvSpPr/>
            <p:nvPr/>
          </p:nvSpPr>
          <p:spPr>
            <a:xfrm>
              <a:off x="1851003" y="2157975"/>
              <a:ext cx="2718933" cy="9584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0" rIns="91441" bIns="45720" numCol="1" spcCol="0" rtlCol="0" fromWordArt="0" anchor="ctr" anchorCtr="0" forceAA="0" compatLnSpc="1">
              <a:prstTxWarp prst="textNoShape">
                <a:avLst/>
              </a:prstTxWarp>
              <a:noAutofit/>
            </a:bodyPr>
            <a:lstStyle/>
            <a:p>
              <a:pPr algn="ctr"/>
              <a:endParaRPr lang="zh-CN" altLang="en-US">
                <a:latin typeface="+mn-ea"/>
                <a:cs typeface="Times New Roman" panose="02020603050405020304" pitchFamily="18" charset="0"/>
              </a:endParaRPr>
            </a:p>
          </p:txBody>
        </p:sp>
        <p:sp>
          <p:nvSpPr>
            <p:cNvPr id="34" name="文本框 33">
              <a:extLst>
                <a:ext uri="{FF2B5EF4-FFF2-40B4-BE49-F238E27FC236}">
                  <a16:creationId xmlns:a16="http://schemas.microsoft.com/office/drawing/2014/main" id="{9AD1C005-148F-4666-8918-125613CADE4C}"/>
                </a:ext>
              </a:extLst>
            </p:cNvPr>
            <p:cNvSpPr txBox="1"/>
            <p:nvPr/>
          </p:nvSpPr>
          <p:spPr>
            <a:xfrm>
              <a:off x="2115387" y="2150713"/>
              <a:ext cx="2092788" cy="276999"/>
            </a:xfrm>
            <a:prstGeom prst="rect">
              <a:avLst/>
            </a:prstGeom>
            <a:noFill/>
          </p:spPr>
          <p:txBody>
            <a:bodyPr wrap="square" rtlCol="0">
              <a:spAutoFit/>
            </a:bodyPr>
            <a:lstStyle/>
            <a:p>
              <a:pPr algn="ctr"/>
              <a:r>
                <a:rPr lang="zh-CN" altLang="en-US" sz="1200" b="1" dirty="0">
                  <a:solidFill>
                    <a:srgbClr val="D85C00"/>
                  </a:solidFill>
                  <a:latin typeface="+mn-ea"/>
                  <a:ea typeface="+mn-ea"/>
                  <a:cs typeface="Times New Roman" panose="02020603050405020304" pitchFamily="18" charset="0"/>
                </a:rPr>
                <a:t>载体序列构造</a:t>
              </a:r>
            </a:p>
          </p:txBody>
        </p:sp>
        <p:sp>
          <p:nvSpPr>
            <p:cNvPr id="35" name="文本框 34">
              <a:extLst>
                <a:ext uri="{FF2B5EF4-FFF2-40B4-BE49-F238E27FC236}">
                  <a16:creationId xmlns:a16="http://schemas.microsoft.com/office/drawing/2014/main" id="{ADFCCC92-EC32-4C1F-83DC-32571A38A112}"/>
                </a:ext>
              </a:extLst>
            </p:cNvPr>
            <p:cNvSpPr txBox="1"/>
            <p:nvPr/>
          </p:nvSpPr>
          <p:spPr>
            <a:xfrm>
              <a:off x="393973" y="4064740"/>
              <a:ext cx="1380930" cy="276999"/>
            </a:xfrm>
            <a:prstGeom prst="rect">
              <a:avLst/>
            </a:prstGeom>
            <a:noFill/>
          </p:spPr>
          <p:txBody>
            <a:bodyPr wrap="square" rtlCol="0">
              <a:spAutoFit/>
            </a:bodyPr>
            <a:lstStyle/>
            <a:p>
              <a:pPr algn="ctr"/>
              <a:r>
                <a:rPr lang="zh-CN" altLang="en-US" sz="1200" dirty="0">
                  <a:latin typeface="+mn-ea"/>
                  <a:ea typeface="+mn-ea"/>
                  <a:cs typeface="Times New Roman" panose="02020603050405020304" pitchFamily="18" charset="0"/>
                </a:rPr>
                <a:t>原始模型</a:t>
              </a:r>
            </a:p>
          </p:txBody>
        </p:sp>
        <p:sp>
          <p:nvSpPr>
            <p:cNvPr id="36" name="文本框 35">
              <a:extLst>
                <a:ext uri="{FF2B5EF4-FFF2-40B4-BE49-F238E27FC236}">
                  <a16:creationId xmlns:a16="http://schemas.microsoft.com/office/drawing/2014/main" id="{46478873-8F70-4565-9E27-6E6F42FF1B9C}"/>
                </a:ext>
              </a:extLst>
            </p:cNvPr>
            <p:cNvSpPr txBox="1"/>
            <p:nvPr/>
          </p:nvSpPr>
          <p:spPr>
            <a:xfrm>
              <a:off x="10196549" y="4070727"/>
              <a:ext cx="1577364" cy="276999"/>
            </a:xfrm>
            <a:prstGeom prst="rect">
              <a:avLst/>
            </a:prstGeom>
            <a:noFill/>
          </p:spPr>
          <p:txBody>
            <a:bodyPr wrap="square" rtlCol="0">
              <a:spAutoFit/>
            </a:bodyPr>
            <a:lstStyle/>
            <a:p>
              <a:pPr algn="ctr"/>
              <a:r>
                <a:rPr lang="zh-CN" altLang="en-US" sz="1200" dirty="0">
                  <a:latin typeface="+mn-ea"/>
                  <a:ea typeface="+mn-ea"/>
                  <a:cs typeface="Times New Roman" panose="02020603050405020304" pitchFamily="18" charset="0"/>
                </a:rPr>
                <a:t>嵌入水印模型</a:t>
              </a:r>
            </a:p>
          </p:txBody>
        </p:sp>
        <p:sp>
          <p:nvSpPr>
            <p:cNvPr id="37" name="圆角矩形 201">
              <a:extLst>
                <a:ext uri="{FF2B5EF4-FFF2-40B4-BE49-F238E27FC236}">
                  <a16:creationId xmlns:a16="http://schemas.microsoft.com/office/drawing/2014/main" id="{305C4B09-23DE-4AC1-9D1E-E9E82DAB4781}"/>
                </a:ext>
              </a:extLst>
            </p:cNvPr>
            <p:cNvSpPr/>
            <p:nvPr/>
          </p:nvSpPr>
          <p:spPr>
            <a:xfrm>
              <a:off x="1938729" y="2561529"/>
              <a:ext cx="1193694" cy="35016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1" rIns="91441" bIns="45721" numCol="1" spcCol="0" rtlCol="0" fromWordArt="0" anchor="ctr" anchorCtr="0" forceAA="0" compatLnSpc="1">
              <a:prstTxWarp prst="textNoShape">
                <a:avLst/>
              </a:prstTxWarp>
              <a:noAutofit/>
            </a:bodyPr>
            <a:lstStyle/>
            <a:p>
              <a:pPr algn="ctr"/>
              <a:r>
                <a:rPr lang="zh-CN" altLang="en-US" sz="1200" dirty="0">
                  <a:solidFill>
                    <a:schemeClr val="tx1"/>
                  </a:solidFill>
                  <a:latin typeface="+mn-ea"/>
                  <a:cs typeface="Times New Roman" panose="02020603050405020304" pitchFamily="18" charset="0"/>
                </a:rPr>
                <a:t>通道熵值计算</a:t>
              </a:r>
              <a:endParaRPr lang="zh-CN" altLang="en-US" sz="1200" i="1" dirty="0">
                <a:solidFill>
                  <a:schemeClr val="tx1"/>
                </a:solidFill>
                <a:latin typeface="+mn-ea"/>
                <a:cs typeface="Times New Roman" panose="02020603050405020304" pitchFamily="18" charset="0"/>
              </a:endParaRPr>
            </a:p>
          </p:txBody>
        </p:sp>
        <p:cxnSp>
          <p:nvCxnSpPr>
            <p:cNvPr id="38" name="直接箭头连接符 37">
              <a:extLst>
                <a:ext uri="{FF2B5EF4-FFF2-40B4-BE49-F238E27FC236}">
                  <a16:creationId xmlns:a16="http://schemas.microsoft.com/office/drawing/2014/main" id="{FC75ED7E-1380-4B76-AE81-2F8980D598E1}"/>
                </a:ext>
              </a:extLst>
            </p:cNvPr>
            <p:cNvCxnSpPr>
              <a:stCxn id="11" idx="1"/>
              <a:endCxn id="39" idx="3"/>
            </p:cNvCxnSpPr>
            <p:nvPr/>
          </p:nvCxnSpPr>
          <p:spPr>
            <a:xfrm flipH="1" flipV="1">
              <a:off x="10161239" y="3577024"/>
              <a:ext cx="243172" cy="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9" name="圆角矩形 249">
              <a:extLst>
                <a:ext uri="{FF2B5EF4-FFF2-40B4-BE49-F238E27FC236}">
                  <a16:creationId xmlns:a16="http://schemas.microsoft.com/office/drawing/2014/main" id="{59AEE975-3A62-4778-83C1-CAC243C3924A}"/>
                </a:ext>
              </a:extLst>
            </p:cNvPr>
            <p:cNvSpPr/>
            <p:nvPr/>
          </p:nvSpPr>
          <p:spPr>
            <a:xfrm>
              <a:off x="9132331" y="3401944"/>
              <a:ext cx="1028908" cy="35016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1" rIns="91441" bIns="45721" numCol="1" spcCol="0" rtlCol="0" fromWordArt="0" anchor="ctr" anchorCtr="0" forceAA="0" compatLnSpc="1">
              <a:prstTxWarp prst="textNoShape">
                <a:avLst/>
              </a:prstTxWarp>
              <a:noAutofit/>
            </a:bodyPr>
            <a:lstStyle/>
            <a:p>
              <a:pPr algn="ctr"/>
              <a:r>
                <a:rPr lang="zh-CN" altLang="en-US" sz="1200" dirty="0">
                  <a:solidFill>
                    <a:schemeClr val="tx1"/>
                  </a:solidFill>
                  <a:latin typeface="+mn-ea"/>
                  <a:cs typeface="Times New Roman" panose="02020603050405020304" pitchFamily="18" charset="0"/>
                </a:rPr>
                <a:t>选择提取层</a:t>
              </a:r>
              <a:endParaRPr lang="zh-CN" altLang="en-US" sz="1200" i="1" dirty="0">
                <a:solidFill>
                  <a:schemeClr val="tx1"/>
                </a:solidFill>
                <a:latin typeface="+mn-ea"/>
                <a:cs typeface="Times New Roman" panose="02020603050405020304" pitchFamily="18" charset="0"/>
              </a:endParaRPr>
            </a:p>
          </p:txBody>
        </p:sp>
        <p:sp>
          <p:nvSpPr>
            <p:cNvPr id="40" name="圆角矩形 265">
              <a:extLst>
                <a:ext uri="{FF2B5EF4-FFF2-40B4-BE49-F238E27FC236}">
                  <a16:creationId xmlns:a16="http://schemas.microsoft.com/office/drawing/2014/main" id="{0832DE10-B164-4BE3-9E36-98DB7729085C}"/>
                </a:ext>
              </a:extLst>
            </p:cNvPr>
            <p:cNvSpPr/>
            <p:nvPr/>
          </p:nvSpPr>
          <p:spPr>
            <a:xfrm>
              <a:off x="7804974" y="3393134"/>
              <a:ext cx="1047389" cy="35897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1" rIns="91441" bIns="45721" numCol="1" spcCol="0" rtlCol="0" fromWordArt="0" anchor="ctr" anchorCtr="0" forceAA="0" compatLnSpc="1">
              <a:prstTxWarp prst="textNoShape">
                <a:avLst/>
              </a:prstTxWarp>
              <a:noAutofit/>
            </a:bodyPr>
            <a:lstStyle/>
            <a:p>
              <a:pPr algn="ctr"/>
              <a:r>
                <a:rPr lang="zh-CN" altLang="en-US" sz="1200" dirty="0">
                  <a:solidFill>
                    <a:schemeClr val="tx1"/>
                  </a:solidFill>
                  <a:latin typeface="+mn-ea"/>
                  <a:cs typeface="Times New Roman" panose="02020603050405020304" pitchFamily="18" charset="0"/>
                </a:rPr>
                <a:t>提取边信息</a:t>
              </a:r>
              <a:endParaRPr lang="zh-CN" altLang="en-US" sz="1200" dirty="0">
                <a:latin typeface="+mn-ea"/>
                <a:cs typeface="Times New Roman" panose="02020603050405020304" pitchFamily="18" charset="0"/>
              </a:endParaRPr>
            </a:p>
          </p:txBody>
        </p:sp>
        <p:sp>
          <p:nvSpPr>
            <p:cNvPr id="41" name="圆角矩形 267">
              <a:extLst>
                <a:ext uri="{FF2B5EF4-FFF2-40B4-BE49-F238E27FC236}">
                  <a16:creationId xmlns:a16="http://schemas.microsoft.com/office/drawing/2014/main" id="{E005D064-9FC6-4157-AE7E-1E35528EDF0E}"/>
                </a:ext>
              </a:extLst>
            </p:cNvPr>
            <p:cNvSpPr/>
            <p:nvPr/>
          </p:nvSpPr>
          <p:spPr>
            <a:xfrm>
              <a:off x="5138473" y="3410345"/>
              <a:ext cx="2403647" cy="95951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1" rIns="91441" bIns="45721" numCol="1" spcCol="0" rtlCol="0" fromWordArt="0" anchor="t" anchorCtr="0" forceAA="0" compatLnSpc="1">
              <a:prstTxWarp prst="textNoShape">
                <a:avLst/>
              </a:prstTxWarp>
              <a:noAutofit/>
            </a:bodyPr>
            <a:lstStyle/>
            <a:p>
              <a:pPr algn="ctr"/>
              <a:endParaRPr lang="zh-CN" altLang="en-US" sz="1200" dirty="0">
                <a:solidFill>
                  <a:schemeClr val="tx1"/>
                </a:solidFill>
                <a:latin typeface="+mn-ea"/>
                <a:cs typeface="Times New Roman" panose="02020603050405020304" pitchFamily="18" charset="0"/>
              </a:endParaRPr>
            </a:p>
          </p:txBody>
        </p:sp>
        <p:sp>
          <p:nvSpPr>
            <p:cNvPr id="42" name="圆角矩形 268">
              <a:extLst>
                <a:ext uri="{FF2B5EF4-FFF2-40B4-BE49-F238E27FC236}">
                  <a16:creationId xmlns:a16="http://schemas.microsoft.com/office/drawing/2014/main" id="{8C297C57-B091-4851-8CD7-70DAAF1E48B5}"/>
                </a:ext>
              </a:extLst>
            </p:cNvPr>
            <p:cNvSpPr/>
            <p:nvPr/>
          </p:nvSpPr>
          <p:spPr>
            <a:xfrm>
              <a:off x="5220701" y="3813899"/>
              <a:ext cx="1140098" cy="3492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1" rIns="91441" bIns="45721" numCol="1" spcCol="0" rtlCol="0" fromWordArt="0" anchor="ctr" anchorCtr="0" forceAA="0" compatLnSpc="1">
              <a:prstTxWarp prst="textNoShape">
                <a:avLst/>
              </a:prstTxWarp>
              <a:noAutofit/>
            </a:bodyPr>
            <a:lstStyle/>
            <a:p>
              <a:pPr algn="ctr"/>
              <a:r>
                <a:rPr lang="zh-CN" altLang="en-US" sz="1200" dirty="0">
                  <a:solidFill>
                    <a:schemeClr val="tx1"/>
                  </a:solidFill>
                  <a:latin typeface="+mn-ea"/>
                  <a:cs typeface="Times New Roman" panose="02020603050405020304" pitchFamily="18" charset="0"/>
                </a:rPr>
                <a:t>载体序列构造</a:t>
              </a:r>
            </a:p>
          </p:txBody>
        </p:sp>
        <p:sp>
          <p:nvSpPr>
            <p:cNvPr id="43" name="文本框 42">
              <a:extLst>
                <a:ext uri="{FF2B5EF4-FFF2-40B4-BE49-F238E27FC236}">
                  <a16:creationId xmlns:a16="http://schemas.microsoft.com/office/drawing/2014/main" id="{5740DF5B-031F-4477-8865-EDE5890945D6}"/>
                </a:ext>
              </a:extLst>
            </p:cNvPr>
            <p:cNvSpPr txBox="1"/>
            <p:nvPr/>
          </p:nvSpPr>
          <p:spPr>
            <a:xfrm>
              <a:off x="5293902" y="3402341"/>
              <a:ext cx="2092788" cy="276999"/>
            </a:xfrm>
            <a:prstGeom prst="rect">
              <a:avLst/>
            </a:prstGeom>
            <a:noFill/>
          </p:spPr>
          <p:txBody>
            <a:bodyPr wrap="square" rtlCol="0">
              <a:spAutoFit/>
            </a:bodyPr>
            <a:lstStyle/>
            <a:p>
              <a:pPr algn="ctr"/>
              <a:r>
                <a:rPr lang="zh-CN" altLang="en-US" sz="1200" dirty="0">
                  <a:latin typeface="+mn-ea"/>
                  <a:ea typeface="+mn-ea"/>
                  <a:cs typeface="Times New Roman" panose="02020603050405020304" pitchFamily="18" charset="0"/>
                </a:rPr>
                <a:t>恢复水印嵌入序列</a:t>
              </a:r>
            </a:p>
          </p:txBody>
        </p:sp>
        <p:sp>
          <p:nvSpPr>
            <p:cNvPr id="44" name="圆角矩形 270">
              <a:extLst>
                <a:ext uri="{FF2B5EF4-FFF2-40B4-BE49-F238E27FC236}">
                  <a16:creationId xmlns:a16="http://schemas.microsoft.com/office/drawing/2014/main" id="{E67ACC73-2CEC-4B39-9378-6B89C8DDBF9E}"/>
                </a:ext>
              </a:extLst>
            </p:cNvPr>
            <p:cNvSpPr/>
            <p:nvPr/>
          </p:nvSpPr>
          <p:spPr>
            <a:xfrm>
              <a:off x="6496435" y="3813899"/>
              <a:ext cx="971312" cy="3492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1" rIns="91441" bIns="45721" numCol="1" spcCol="0" rtlCol="0" fromWordArt="0" anchor="ctr" anchorCtr="0" forceAA="0" compatLnSpc="1">
              <a:prstTxWarp prst="textNoShape">
                <a:avLst/>
              </a:prstTxWarp>
              <a:noAutofit/>
            </a:bodyPr>
            <a:lstStyle/>
            <a:p>
              <a:pPr algn="ctr"/>
              <a:r>
                <a:rPr lang="zh-CN" altLang="en-US" sz="1200" dirty="0">
                  <a:solidFill>
                    <a:schemeClr val="tx1"/>
                  </a:solidFill>
                  <a:latin typeface="+mn-ea"/>
                  <a:cs typeface="Times New Roman" panose="02020603050405020304" pitchFamily="18" charset="0"/>
                </a:rPr>
                <a:t>数据调整</a:t>
              </a:r>
            </a:p>
          </p:txBody>
        </p:sp>
        <p:sp>
          <p:nvSpPr>
            <p:cNvPr id="45" name="圆角矩形 271">
              <a:extLst>
                <a:ext uri="{FF2B5EF4-FFF2-40B4-BE49-F238E27FC236}">
                  <a16:creationId xmlns:a16="http://schemas.microsoft.com/office/drawing/2014/main" id="{2906D79F-3142-4495-B7D5-76AD841C95FC}"/>
                </a:ext>
              </a:extLst>
            </p:cNvPr>
            <p:cNvSpPr/>
            <p:nvPr/>
          </p:nvSpPr>
          <p:spPr>
            <a:xfrm>
              <a:off x="3065740" y="3410345"/>
              <a:ext cx="1682793" cy="95951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1" rIns="91441" bIns="45721" numCol="1" spcCol="0" rtlCol="0" fromWordArt="0" anchor="t" anchorCtr="0" forceAA="0" compatLnSpc="1">
              <a:prstTxWarp prst="textNoShape">
                <a:avLst/>
              </a:prstTxWarp>
              <a:noAutofit/>
            </a:bodyPr>
            <a:lstStyle/>
            <a:p>
              <a:pPr algn="ctr"/>
              <a:endParaRPr lang="zh-CN" altLang="en-US" sz="1200" dirty="0">
                <a:solidFill>
                  <a:schemeClr val="tx1"/>
                </a:solidFill>
                <a:latin typeface="+mn-ea"/>
                <a:cs typeface="Times New Roman" panose="02020603050405020304" pitchFamily="18" charset="0"/>
              </a:endParaRPr>
            </a:p>
          </p:txBody>
        </p:sp>
        <p:pic>
          <p:nvPicPr>
            <p:cNvPr id="46" name="图片 45">
              <a:extLst>
                <a:ext uri="{FF2B5EF4-FFF2-40B4-BE49-F238E27FC236}">
                  <a16:creationId xmlns:a16="http://schemas.microsoft.com/office/drawing/2014/main" id="{37274052-38B0-43AE-82C4-FC3BEDEC44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8630" y="3707388"/>
              <a:ext cx="540000" cy="540000"/>
            </a:xfrm>
            <a:prstGeom prst="rect">
              <a:avLst/>
            </a:prstGeom>
          </p:spPr>
        </p:pic>
        <p:pic>
          <p:nvPicPr>
            <p:cNvPr id="47" name="图片 46">
              <a:extLst>
                <a:ext uri="{FF2B5EF4-FFF2-40B4-BE49-F238E27FC236}">
                  <a16:creationId xmlns:a16="http://schemas.microsoft.com/office/drawing/2014/main" id="{716E7BED-BE6A-4A6A-B6F6-3FD3919767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6520" y="3709525"/>
              <a:ext cx="540000" cy="540000"/>
            </a:xfrm>
            <a:prstGeom prst="rect">
              <a:avLst/>
            </a:prstGeom>
          </p:spPr>
        </p:pic>
        <p:cxnSp>
          <p:nvCxnSpPr>
            <p:cNvPr id="48" name="直接箭头连接符 47">
              <a:extLst>
                <a:ext uri="{FF2B5EF4-FFF2-40B4-BE49-F238E27FC236}">
                  <a16:creationId xmlns:a16="http://schemas.microsoft.com/office/drawing/2014/main" id="{36C912AA-3F06-41F1-8744-3FD958B43457}"/>
                </a:ext>
              </a:extLst>
            </p:cNvPr>
            <p:cNvCxnSpPr/>
            <p:nvPr/>
          </p:nvCxnSpPr>
          <p:spPr>
            <a:xfrm flipH="1">
              <a:off x="3738630" y="3977388"/>
              <a:ext cx="327890" cy="2137"/>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9" name="文本框 48">
              <a:extLst>
                <a:ext uri="{FF2B5EF4-FFF2-40B4-BE49-F238E27FC236}">
                  <a16:creationId xmlns:a16="http://schemas.microsoft.com/office/drawing/2014/main" id="{5CC1530E-823E-426C-A6C2-59AAF0015C1F}"/>
                </a:ext>
              </a:extLst>
            </p:cNvPr>
            <p:cNvSpPr txBox="1"/>
            <p:nvPr/>
          </p:nvSpPr>
          <p:spPr>
            <a:xfrm>
              <a:off x="3354080" y="3401944"/>
              <a:ext cx="1096989" cy="276999"/>
            </a:xfrm>
            <a:prstGeom prst="rect">
              <a:avLst/>
            </a:prstGeom>
            <a:noFill/>
          </p:spPr>
          <p:txBody>
            <a:bodyPr wrap="square" rtlCol="0">
              <a:spAutoFit/>
            </a:bodyPr>
            <a:lstStyle/>
            <a:p>
              <a:pPr algn="ctr"/>
              <a:r>
                <a:rPr lang="zh-CN" altLang="en-US" sz="1200" dirty="0">
                  <a:solidFill>
                    <a:prstClr val="black"/>
                  </a:solidFill>
                  <a:latin typeface="+mn-ea"/>
                  <a:ea typeface="+mn-ea"/>
                  <a:cs typeface="Times New Roman" panose="02020603050405020304" pitchFamily="18" charset="0"/>
                </a:rPr>
                <a:t>水印提取</a:t>
              </a:r>
              <a:endParaRPr lang="zh-CN" altLang="en-US" sz="1801" dirty="0">
                <a:latin typeface="+mn-ea"/>
                <a:ea typeface="+mn-ea"/>
                <a:cs typeface="Times New Roman" panose="02020603050405020304" pitchFamily="18" charset="0"/>
              </a:endParaRPr>
            </a:p>
          </p:txBody>
        </p:sp>
        <p:sp>
          <p:nvSpPr>
            <p:cNvPr id="50" name="圆角矩形 276">
              <a:extLst>
                <a:ext uri="{FF2B5EF4-FFF2-40B4-BE49-F238E27FC236}">
                  <a16:creationId xmlns:a16="http://schemas.microsoft.com/office/drawing/2014/main" id="{46B04FBF-44AD-4F6A-95D9-D0A93EEE0E0E}"/>
                </a:ext>
              </a:extLst>
            </p:cNvPr>
            <p:cNvSpPr/>
            <p:nvPr/>
          </p:nvSpPr>
          <p:spPr>
            <a:xfrm>
              <a:off x="1943231" y="3406727"/>
              <a:ext cx="865120" cy="35016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1" rIns="91441" bIns="45721" numCol="1" spcCol="0" rtlCol="0" fromWordArt="0" anchor="ctr" anchorCtr="0" forceAA="0" compatLnSpc="1">
              <a:prstTxWarp prst="textNoShape">
                <a:avLst/>
              </a:prstTxWarp>
              <a:noAutofit/>
            </a:bodyPr>
            <a:lstStyle/>
            <a:p>
              <a:pPr algn="ctr"/>
              <a:r>
                <a:rPr lang="zh-CN" altLang="en-US" sz="1200" dirty="0">
                  <a:solidFill>
                    <a:schemeClr val="tx1"/>
                  </a:solidFill>
                  <a:latin typeface="+mn-ea"/>
                  <a:cs typeface="Times New Roman" panose="02020603050405020304" pitchFamily="18" charset="0"/>
                </a:rPr>
                <a:t>更新参数</a:t>
              </a:r>
              <a:endParaRPr lang="zh-CN" altLang="en-US" sz="1200" i="1" dirty="0">
                <a:solidFill>
                  <a:schemeClr val="tx1"/>
                </a:solidFill>
                <a:latin typeface="+mn-ea"/>
                <a:cs typeface="Times New Roman" panose="02020603050405020304" pitchFamily="18" charset="0"/>
              </a:endParaRPr>
            </a:p>
          </p:txBody>
        </p:sp>
        <p:cxnSp>
          <p:nvCxnSpPr>
            <p:cNvPr id="51" name="直接箭头连接符 50">
              <a:extLst>
                <a:ext uri="{FF2B5EF4-FFF2-40B4-BE49-F238E27FC236}">
                  <a16:creationId xmlns:a16="http://schemas.microsoft.com/office/drawing/2014/main" id="{60C9D764-9256-4848-ACA9-D6F9C99AA140}"/>
                </a:ext>
              </a:extLst>
            </p:cNvPr>
            <p:cNvCxnSpPr>
              <a:stCxn id="50" idx="1"/>
              <a:endCxn id="12" idx="3"/>
            </p:cNvCxnSpPr>
            <p:nvPr/>
          </p:nvCxnSpPr>
          <p:spPr>
            <a:xfrm flipH="1" flipV="1">
              <a:off x="1667461" y="3579899"/>
              <a:ext cx="275770" cy="190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2" name="直接箭头连接符 51">
              <a:extLst>
                <a:ext uri="{FF2B5EF4-FFF2-40B4-BE49-F238E27FC236}">
                  <a16:creationId xmlns:a16="http://schemas.microsoft.com/office/drawing/2014/main" id="{CEFF359B-72BF-4A7E-9194-C49D58DA56C2}"/>
                </a:ext>
              </a:extLst>
            </p:cNvPr>
            <p:cNvCxnSpPr>
              <a:endCxn id="50" idx="3"/>
            </p:cNvCxnSpPr>
            <p:nvPr/>
          </p:nvCxnSpPr>
          <p:spPr>
            <a:xfrm flipH="1">
              <a:off x="2808351" y="3579899"/>
              <a:ext cx="250621" cy="190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3" name="直接箭头连接符 52">
              <a:extLst>
                <a:ext uri="{FF2B5EF4-FFF2-40B4-BE49-F238E27FC236}">
                  <a16:creationId xmlns:a16="http://schemas.microsoft.com/office/drawing/2014/main" id="{D0852B8B-5049-435D-B2D7-15121483FBD5}"/>
                </a:ext>
              </a:extLst>
            </p:cNvPr>
            <p:cNvCxnSpPr>
              <a:stCxn id="41" idx="1"/>
              <a:endCxn id="45" idx="3"/>
            </p:cNvCxnSpPr>
            <p:nvPr/>
          </p:nvCxnSpPr>
          <p:spPr>
            <a:xfrm flipH="1">
              <a:off x="4748533" y="3890104"/>
              <a:ext cx="389940" cy="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4" name="直接箭头连接符 53">
              <a:extLst>
                <a:ext uri="{FF2B5EF4-FFF2-40B4-BE49-F238E27FC236}">
                  <a16:creationId xmlns:a16="http://schemas.microsoft.com/office/drawing/2014/main" id="{B7A81520-0C56-40B7-A373-157F3405B2E5}"/>
                </a:ext>
              </a:extLst>
            </p:cNvPr>
            <p:cNvCxnSpPr>
              <a:stCxn id="40" idx="1"/>
            </p:cNvCxnSpPr>
            <p:nvPr/>
          </p:nvCxnSpPr>
          <p:spPr>
            <a:xfrm flipH="1">
              <a:off x="7542120" y="3572619"/>
              <a:ext cx="262854" cy="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5" name="直接连接符 54">
              <a:extLst>
                <a:ext uri="{FF2B5EF4-FFF2-40B4-BE49-F238E27FC236}">
                  <a16:creationId xmlns:a16="http://schemas.microsoft.com/office/drawing/2014/main" id="{D2A14B37-6186-4376-B14E-1F40984DB2AF}"/>
                </a:ext>
              </a:extLst>
            </p:cNvPr>
            <p:cNvCxnSpPr/>
            <p:nvPr/>
          </p:nvCxnSpPr>
          <p:spPr>
            <a:xfrm flipV="1">
              <a:off x="1851003" y="3283661"/>
              <a:ext cx="8340436" cy="13855"/>
            </a:xfrm>
            <a:prstGeom prst="line">
              <a:avLst/>
            </a:prstGeom>
            <a:ln w="28575">
              <a:solidFill>
                <a:schemeClr val="tx1"/>
              </a:solidFill>
              <a:prstDash val="lgDash"/>
            </a:ln>
          </p:spPr>
          <p:style>
            <a:lnRef idx="1">
              <a:schemeClr val="dk1"/>
            </a:lnRef>
            <a:fillRef idx="0">
              <a:schemeClr val="dk1"/>
            </a:fillRef>
            <a:effectRef idx="0">
              <a:schemeClr val="dk1"/>
            </a:effectRef>
            <a:fontRef idx="minor">
              <a:schemeClr val="tx1"/>
            </a:fontRef>
          </p:style>
        </p:cxnSp>
      </p:grpSp>
      <p:sp>
        <p:nvSpPr>
          <p:cNvPr id="56" name="矩形 55">
            <a:extLst>
              <a:ext uri="{FF2B5EF4-FFF2-40B4-BE49-F238E27FC236}">
                <a16:creationId xmlns:a16="http://schemas.microsoft.com/office/drawing/2014/main" id="{AFF7FE88-607F-462E-854D-8D7A6918D2BA}"/>
              </a:ext>
            </a:extLst>
          </p:cNvPr>
          <p:cNvSpPr/>
          <p:nvPr/>
        </p:nvSpPr>
        <p:spPr>
          <a:xfrm>
            <a:off x="581931" y="1699969"/>
            <a:ext cx="11018941" cy="24568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10">
            <a:extLst>
              <a:ext uri="{FF2B5EF4-FFF2-40B4-BE49-F238E27FC236}">
                <a16:creationId xmlns:a16="http://schemas.microsoft.com/office/drawing/2014/main" id="{9A044D0A-A49C-4565-B54B-1CCFC86839F6}"/>
              </a:ext>
            </a:extLst>
          </p:cNvPr>
          <p:cNvSpPr txBox="1">
            <a:spLocks noChangeArrowheads="1"/>
          </p:cNvSpPr>
          <p:nvPr/>
        </p:nvSpPr>
        <p:spPr bwMode="auto">
          <a:xfrm>
            <a:off x="4453235" y="4170344"/>
            <a:ext cx="273968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None/>
            </a:pPr>
            <a:r>
              <a:rPr lang="zh-CN" altLang="en-US" sz="1400" dirty="0"/>
              <a:t>深度学习模型可逆水印框架</a:t>
            </a:r>
            <a:endParaRPr lang="en-US" altLang="zh-CN" sz="1400" dirty="0"/>
          </a:p>
        </p:txBody>
      </p:sp>
    </p:spTree>
    <p:extLst>
      <p:ext uri="{BB962C8B-B14F-4D97-AF65-F5344CB8AC3E}">
        <p14:creationId xmlns:p14="http://schemas.microsoft.com/office/powerpoint/2010/main" val="1902041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224116" y="2534193"/>
            <a:ext cx="4406798" cy="2185852"/>
            <a:chOff x="224116" y="2534193"/>
            <a:chExt cx="4406798" cy="2185852"/>
          </a:xfrm>
        </p:grpSpPr>
        <p:sp>
          <p:nvSpPr>
            <p:cNvPr id="13" name="矩形 12"/>
            <p:cNvSpPr/>
            <p:nvPr/>
          </p:nvSpPr>
          <p:spPr>
            <a:xfrm>
              <a:off x="2717075" y="2534193"/>
              <a:ext cx="1913839" cy="1297577"/>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097281" y="2930433"/>
              <a:ext cx="2660468" cy="1789612"/>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24116" y="3231605"/>
              <a:ext cx="3393209" cy="1069845"/>
            </a:xfrm>
            <a:prstGeom prst="rect">
              <a:avLst/>
            </a:prstGeom>
            <a:solidFill>
              <a:schemeClr val="bg1"/>
            </a:solidFill>
          </p:spPr>
          <p:txBody>
            <a:bodyPr wrap="square" rtlCol="0">
              <a:spAutoFit/>
            </a:bodyPr>
            <a:lstStyle/>
            <a:p>
              <a:pPr algn="ctr">
                <a:lnSpc>
                  <a:spcPct val="150000"/>
                </a:lnSpc>
              </a:pPr>
              <a:r>
                <a:rPr lang="zh-CN" altLang="en-US" sz="4800" b="1" dirty="0">
                  <a:solidFill>
                    <a:srgbClr val="5D759B"/>
                  </a:solidFill>
                  <a:latin typeface="微软雅黑" panose="020B0503020204020204" pitchFamily="34" charset="-122"/>
                  <a:ea typeface="微软雅黑" panose="020B0503020204020204" pitchFamily="34" charset="-122"/>
                </a:rPr>
                <a:t>提纲</a:t>
              </a:r>
            </a:p>
          </p:txBody>
        </p:sp>
      </p:grpSp>
      <p:grpSp>
        <p:nvGrpSpPr>
          <p:cNvPr id="17" name="组合 16"/>
          <p:cNvGrpSpPr/>
          <p:nvPr/>
        </p:nvGrpSpPr>
        <p:grpSpPr>
          <a:xfrm>
            <a:off x="5964894" y="973653"/>
            <a:ext cx="808522" cy="635267"/>
            <a:chOff x="4639376" y="1665171"/>
            <a:chExt cx="808522" cy="635267"/>
          </a:xfrm>
          <a:solidFill>
            <a:srgbClr val="29858F"/>
          </a:solidFill>
        </p:grpSpPr>
        <p:sp>
          <p:nvSpPr>
            <p:cNvPr id="18" name="五边形 17"/>
            <p:cNvSpPr/>
            <p:nvPr/>
          </p:nvSpPr>
          <p:spPr>
            <a:xfrm rot="5400000">
              <a:off x="4726003" y="1578544"/>
              <a:ext cx="635267" cy="808522"/>
            </a:xfrm>
            <a:prstGeom prst="homePlate">
              <a:avLst>
                <a:gd name="adj" fmla="val 22641"/>
              </a:avLst>
            </a:prstGeom>
            <a:solidFill>
              <a:srgbClr val="5D759B"/>
            </a:solidFill>
            <a:ln>
              <a:solidFill>
                <a:srgbClr val="5D7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文本框 18"/>
            <p:cNvSpPr txBox="1"/>
            <p:nvPr/>
          </p:nvSpPr>
          <p:spPr>
            <a:xfrm>
              <a:off x="4713970" y="1687976"/>
              <a:ext cx="659331" cy="461665"/>
            </a:xfrm>
            <a:prstGeom prst="rect">
              <a:avLst/>
            </a:prstGeom>
            <a:solidFill>
              <a:srgbClr val="5D759B"/>
            </a:solidFill>
            <a:ln>
              <a:solidFill>
                <a:srgbClr val="5D759B"/>
              </a:solidFill>
            </a:ln>
          </p:spPr>
          <p:txBody>
            <a:bodyPr wrap="square" rtlCol="0">
              <a:spAutoFit/>
            </a:bodyPr>
            <a:lstStyle/>
            <a:p>
              <a:pPr algn="ctr"/>
              <a:r>
                <a:rPr lang="en-US" altLang="zh-CN" sz="2400" b="1" dirty="0">
                  <a:solidFill>
                    <a:schemeClr val="bg1"/>
                  </a:solidFill>
                </a:rPr>
                <a:t>01</a:t>
              </a:r>
              <a:endParaRPr lang="zh-CN" altLang="en-US" sz="2400" b="1" dirty="0">
                <a:solidFill>
                  <a:schemeClr val="bg1"/>
                </a:solidFill>
              </a:endParaRPr>
            </a:p>
          </p:txBody>
        </p:sp>
      </p:grpSp>
      <p:sp>
        <p:nvSpPr>
          <p:cNvPr id="20" name="文本框 19"/>
          <p:cNvSpPr txBox="1"/>
          <p:nvPr/>
        </p:nvSpPr>
        <p:spPr>
          <a:xfrm>
            <a:off x="6936617" y="973653"/>
            <a:ext cx="3960000" cy="523220"/>
          </a:xfrm>
          <a:prstGeom prst="rect">
            <a:avLst/>
          </a:prstGeom>
          <a:noFill/>
        </p:spPr>
        <p:txBody>
          <a:bodyPr wrap="square" rtlCol="0">
            <a:spAutoFit/>
          </a:bodyPr>
          <a:lstStyle/>
          <a:p>
            <a:r>
              <a:rPr lang="zh-CN" altLang="en-US" sz="2800" dirty="0">
                <a:solidFill>
                  <a:schemeClr val="tx1">
                    <a:lumMod val="85000"/>
                    <a:lumOff val="15000"/>
                  </a:schemeClr>
                </a:solidFill>
                <a:latin typeface="微软雅黑" panose="020B0503020204020204" pitchFamily="34" charset="-122"/>
                <a:ea typeface="微软雅黑" panose="020B0503020204020204" pitchFamily="34" charset="-122"/>
              </a:rPr>
              <a:t>深度学习模型鲁棒水印</a:t>
            </a:r>
          </a:p>
        </p:txBody>
      </p:sp>
      <p:cxnSp>
        <p:nvCxnSpPr>
          <p:cNvPr id="21" name="直接连接符 20"/>
          <p:cNvCxnSpPr/>
          <p:nvPr/>
        </p:nvCxnSpPr>
        <p:spPr>
          <a:xfrm>
            <a:off x="6811918" y="1522291"/>
            <a:ext cx="3960000" cy="0"/>
          </a:xfrm>
          <a:prstGeom prst="line">
            <a:avLst/>
          </a:prstGeom>
          <a:ln>
            <a:solidFill>
              <a:srgbClr val="314371"/>
            </a:solidFill>
          </a:ln>
        </p:spPr>
        <p:style>
          <a:lnRef idx="1">
            <a:schemeClr val="accent1"/>
          </a:lnRef>
          <a:fillRef idx="0">
            <a:schemeClr val="accent1"/>
          </a:fillRef>
          <a:effectRef idx="0">
            <a:schemeClr val="accent1"/>
          </a:effectRef>
          <a:fontRef idx="minor">
            <a:schemeClr val="tx1"/>
          </a:fontRef>
        </p:style>
      </p:cxnSp>
      <p:grpSp>
        <p:nvGrpSpPr>
          <p:cNvPr id="37" name="组合 36"/>
          <p:cNvGrpSpPr/>
          <p:nvPr/>
        </p:nvGrpSpPr>
        <p:grpSpPr>
          <a:xfrm>
            <a:off x="5964893" y="2256771"/>
            <a:ext cx="808522" cy="635267"/>
            <a:chOff x="4639376" y="1665171"/>
            <a:chExt cx="808522" cy="635267"/>
          </a:xfrm>
          <a:solidFill>
            <a:srgbClr val="29858F"/>
          </a:solidFill>
        </p:grpSpPr>
        <p:sp>
          <p:nvSpPr>
            <p:cNvPr id="38" name="五边形 37"/>
            <p:cNvSpPr/>
            <p:nvPr/>
          </p:nvSpPr>
          <p:spPr>
            <a:xfrm rot="5400000">
              <a:off x="4726003" y="1578544"/>
              <a:ext cx="635267" cy="808522"/>
            </a:xfrm>
            <a:prstGeom prst="homePlate">
              <a:avLst>
                <a:gd name="adj" fmla="val 22641"/>
              </a:avLst>
            </a:prstGeom>
            <a:solidFill>
              <a:srgbClr val="5D759B"/>
            </a:solidFill>
            <a:ln>
              <a:solidFill>
                <a:srgbClr val="5D7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文本框 38"/>
            <p:cNvSpPr txBox="1"/>
            <p:nvPr/>
          </p:nvSpPr>
          <p:spPr>
            <a:xfrm>
              <a:off x="4713970" y="1687976"/>
              <a:ext cx="659331" cy="461665"/>
            </a:xfrm>
            <a:prstGeom prst="rect">
              <a:avLst/>
            </a:prstGeom>
            <a:solidFill>
              <a:srgbClr val="5D759B"/>
            </a:solidFill>
            <a:ln>
              <a:solidFill>
                <a:srgbClr val="5D759B"/>
              </a:solidFill>
            </a:ln>
          </p:spPr>
          <p:txBody>
            <a:bodyPr wrap="square" rtlCol="0">
              <a:spAutoFit/>
            </a:bodyPr>
            <a:lstStyle/>
            <a:p>
              <a:pPr algn="ctr"/>
              <a:r>
                <a:rPr lang="en-US" altLang="zh-CN" sz="2400" b="1" dirty="0">
                  <a:solidFill>
                    <a:schemeClr val="bg1"/>
                  </a:solidFill>
                </a:rPr>
                <a:t>02</a:t>
              </a:r>
              <a:endParaRPr lang="zh-CN" altLang="en-US" sz="2400" b="1" dirty="0">
                <a:solidFill>
                  <a:schemeClr val="bg1"/>
                </a:solidFill>
              </a:endParaRPr>
            </a:p>
          </p:txBody>
        </p:sp>
      </p:grpSp>
      <p:cxnSp>
        <p:nvCxnSpPr>
          <p:cNvPr id="41" name="直接连接符 40"/>
          <p:cNvCxnSpPr/>
          <p:nvPr/>
        </p:nvCxnSpPr>
        <p:spPr>
          <a:xfrm>
            <a:off x="6811917" y="2805409"/>
            <a:ext cx="3960000" cy="0"/>
          </a:xfrm>
          <a:prstGeom prst="line">
            <a:avLst/>
          </a:prstGeom>
          <a:ln>
            <a:solidFill>
              <a:srgbClr val="314371"/>
            </a:solidFill>
          </a:ln>
        </p:spPr>
        <p:style>
          <a:lnRef idx="1">
            <a:schemeClr val="accent1"/>
          </a:lnRef>
          <a:fillRef idx="0">
            <a:schemeClr val="accent1"/>
          </a:fillRef>
          <a:effectRef idx="0">
            <a:schemeClr val="accent1"/>
          </a:effectRef>
          <a:fontRef idx="minor">
            <a:schemeClr val="tx1"/>
          </a:fontRef>
        </p:style>
      </p:cxnSp>
      <p:grpSp>
        <p:nvGrpSpPr>
          <p:cNvPr id="22" name="组合 21">
            <a:extLst>
              <a:ext uri="{FF2B5EF4-FFF2-40B4-BE49-F238E27FC236}">
                <a16:creationId xmlns:a16="http://schemas.microsoft.com/office/drawing/2014/main" id="{63B3358F-99E2-4AC4-A037-DB34A25A71AC}"/>
              </a:ext>
            </a:extLst>
          </p:cNvPr>
          <p:cNvGrpSpPr/>
          <p:nvPr/>
        </p:nvGrpSpPr>
        <p:grpSpPr>
          <a:xfrm>
            <a:off x="5964892" y="3624661"/>
            <a:ext cx="808522" cy="635267"/>
            <a:chOff x="4639376" y="1665171"/>
            <a:chExt cx="808522" cy="635267"/>
          </a:xfrm>
          <a:solidFill>
            <a:srgbClr val="29858F"/>
          </a:solidFill>
        </p:grpSpPr>
        <p:sp>
          <p:nvSpPr>
            <p:cNvPr id="23" name="五边形 37">
              <a:extLst>
                <a:ext uri="{FF2B5EF4-FFF2-40B4-BE49-F238E27FC236}">
                  <a16:creationId xmlns:a16="http://schemas.microsoft.com/office/drawing/2014/main" id="{A63CA253-359D-4470-98A6-2874556CB9D5}"/>
                </a:ext>
              </a:extLst>
            </p:cNvPr>
            <p:cNvSpPr/>
            <p:nvPr/>
          </p:nvSpPr>
          <p:spPr>
            <a:xfrm rot="5400000">
              <a:off x="4726003" y="1578544"/>
              <a:ext cx="635267" cy="808522"/>
            </a:xfrm>
            <a:prstGeom prst="homePlate">
              <a:avLst>
                <a:gd name="adj" fmla="val 22641"/>
              </a:avLst>
            </a:prstGeom>
            <a:solidFill>
              <a:srgbClr val="5D759B"/>
            </a:solidFill>
            <a:ln>
              <a:solidFill>
                <a:srgbClr val="5D7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文本框 23">
              <a:extLst>
                <a:ext uri="{FF2B5EF4-FFF2-40B4-BE49-F238E27FC236}">
                  <a16:creationId xmlns:a16="http://schemas.microsoft.com/office/drawing/2014/main" id="{F2D9463D-CA01-45F6-8396-3BC60340EEED}"/>
                </a:ext>
              </a:extLst>
            </p:cNvPr>
            <p:cNvSpPr txBox="1"/>
            <p:nvPr/>
          </p:nvSpPr>
          <p:spPr>
            <a:xfrm>
              <a:off x="4713970" y="1687976"/>
              <a:ext cx="659331" cy="461665"/>
            </a:xfrm>
            <a:prstGeom prst="rect">
              <a:avLst/>
            </a:prstGeom>
            <a:solidFill>
              <a:srgbClr val="5D759B"/>
            </a:solidFill>
            <a:ln>
              <a:solidFill>
                <a:srgbClr val="5D759B"/>
              </a:solidFill>
            </a:ln>
          </p:spPr>
          <p:txBody>
            <a:bodyPr wrap="square" rtlCol="0">
              <a:spAutoFit/>
            </a:bodyPr>
            <a:lstStyle/>
            <a:p>
              <a:pPr algn="ctr"/>
              <a:r>
                <a:rPr lang="en-US" altLang="zh-CN" sz="2400" b="1" dirty="0">
                  <a:solidFill>
                    <a:schemeClr val="bg1"/>
                  </a:solidFill>
                </a:rPr>
                <a:t>03</a:t>
              </a:r>
              <a:endParaRPr lang="zh-CN" altLang="en-US" sz="2400" b="1" dirty="0">
                <a:solidFill>
                  <a:schemeClr val="bg1"/>
                </a:solidFill>
              </a:endParaRPr>
            </a:p>
          </p:txBody>
        </p:sp>
      </p:grpSp>
      <p:cxnSp>
        <p:nvCxnSpPr>
          <p:cNvPr id="26" name="直接连接符 25">
            <a:extLst>
              <a:ext uri="{FF2B5EF4-FFF2-40B4-BE49-F238E27FC236}">
                <a16:creationId xmlns:a16="http://schemas.microsoft.com/office/drawing/2014/main" id="{9CFB7F16-BA12-4196-9D0E-EF7555E84D2D}"/>
              </a:ext>
            </a:extLst>
          </p:cNvPr>
          <p:cNvCxnSpPr/>
          <p:nvPr/>
        </p:nvCxnSpPr>
        <p:spPr>
          <a:xfrm>
            <a:off x="6811916" y="4173299"/>
            <a:ext cx="3960000" cy="0"/>
          </a:xfrm>
          <a:prstGeom prst="line">
            <a:avLst/>
          </a:prstGeom>
          <a:ln>
            <a:solidFill>
              <a:srgbClr val="314371"/>
            </a:solidFill>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89F8418F-C1CB-4CCD-A62D-08490EA111F8}"/>
              </a:ext>
            </a:extLst>
          </p:cNvPr>
          <p:cNvSpPr txBox="1"/>
          <p:nvPr/>
        </p:nvSpPr>
        <p:spPr>
          <a:xfrm>
            <a:off x="6936617" y="2219347"/>
            <a:ext cx="3960000" cy="523220"/>
          </a:xfrm>
          <a:prstGeom prst="rect">
            <a:avLst/>
          </a:prstGeom>
          <a:noFill/>
        </p:spPr>
        <p:txBody>
          <a:bodyPr wrap="square" rtlCol="0">
            <a:spAutoFit/>
          </a:bodyPr>
          <a:lstStyle/>
          <a:p>
            <a:r>
              <a:rPr lang="zh-CN" altLang="en-US" sz="2800" dirty="0">
                <a:solidFill>
                  <a:schemeClr val="tx1">
                    <a:lumMod val="85000"/>
                    <a:lumOff val="15000"/>
                  </a:schemeClr>
                </a:solidFill>
                <a:latin typeface="微软雅黑" panose="020B0503020204020204" pitchFamily="34" charset="-122"/>
                <a:ea typeface="微软雅黑" panose="020B0503020204020204" pitchFamily="34" charset="-122"/>
              </a:rPr>
              <a:t>深度学习模型可逆水印</a:t>
            </a:r>
          </a:p>
        </p:txBody>
      </p:sp>
      <p:sp>
        <p:nvSpPr>
          <p:cNvPr id="28" name="文本框 27">
            <a:extLst>
              <a:ext uri="{FF2B5EF4-FFF2-40B4-BE49-F238E27FC236}">
                <a16:creationId xmlns:a16="http://schemas.microsoft.com/office/drawing/2014/main" id="{B1D4E722-2B81-4173-9F91-99344CBCB80C}"/>
              </a:ext>
            </a:extLst>
          </p:cNvPr>
          <p:cNvSpPr txBox="1"/>
          <p:nvPr/>
        </p:nvSpPr>
        <p:spPr>
          <a:xfrm>
            <a:off x="6936617" y="3565307"/>
            <a:ext cx="3960000" cy="523220"/>
          </a:xfrm>
          <a:prstGeom prst="rect">
            <a:avLst/>
          </a:prstGeom>
          <a:noFill/>
        </p:spPr>
        <p:txBody>
          <a:bodyPr wrap="square" rtlCol="0">
            <a:spAutoFit/>
          </a:bodyPr>
          <a:lstStyle/>
          <a:p>
            <a:r>
              <a:rPr lang="zh-CN" altLang="en-US" sz="2800" dirty="0">
                <a:solidFill>
                  <a:schemeClr val="tx1">
                    <a:lumMod val="85000"/>
                    <a:lumOff val="15000"/>
                  </a:schemeClr>
                </a:solidFill>
                <a:latin typeface="微软雅黑" panose="020B0503020204020204" pitchFamily="34" charset="-122"/>
                <a:ea typeface="微软雅黑" panose="020B0503020204020204" pitchFamily="34" charset="-122"/>
              </a:rPr>
              <a:t>深度学习模型感知哈希</a:t>
            </a:r>
          </a:p>
        </p:txBody>
      </p:sp>
      <p:grpSp>
        <p:nvGrpSpPr>
          <p:cNvPr id="25" name="组合 24">
            <a:extLst>
              <a:ext uri="{FF2B5EF4-FFF2-40B4-BE49-F238E27FC236}">
                <a16:creationId xmlns:a16="http://schemas.microsoft.com/office/drawing/2014/main" id="{36275103-0170-6748-B476-313235F67695}"/>
              </a:ext>
            </a:extLst>
          </p:cNvPr>
          <p:cNvGrpSpPr/>
          <p:nvPr/>
        </p:nvGrpSpPr>
        <p:grpSpPr>
          <a:xfrm>
            <a:off x="5964891" y="5074614"/>
            <a:ext cx="808522" cy="635267"/>
            <a:chOff x="4639376" y="1665171"/>
            <a:chExt cx="808522" cy="635267"/>
          </a:xfrm>
          <a:solidFill>
            <a:srgbClr val="29858F"/>
          </a:solidFill>
        </p:grpSpPr>
        <p:sp>
          <p:nvSpPr>
            <p:cNvPr id="29" name="五边形 37">
              <a:extLst>
                <a:ext uri="{FF2B5EF4-FFF2-40B4-BE49-F238E27FC236}">
                  <a16:creationId xmlns:a16="http://schemas.microsoft.com/office/drawing/2014/main" id="{413A5C24-9648-FC48-94C0-87710A844361}"/>
                </a:ext>
              </a:extLst>
            </p:cNvPr>
            <p:cNvSpPr/>
            <p:nvPr/>
          </p:nvSpPr>
          <p:spPr>
            <a:xfrm rot="5400000">
              <a:off x="4726003" y="1578544"/>
              <a:ext cx="635267" cy="808522"/>
            </a:xfrm>
            <a:prstGeom prst="homePlate">
              <a:avLst>
                <a:gd name="adj" fmla="val 22641"/>
              </a:avLst>
            </a:prstGeom>
            <a:solidFill>
              <a:srgbClr val="5D759B"/>
            </a:solidFill>
            <a:ln>
              <a:solidFill>
                <a:srgbClr val="5D7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文本框 29">
              <a:extLst>
                <a:ext uri="{FF2B5EF4-FFF2-40B4-BE49-F238E27FC236}">
                  <a16:creationId xmlns:a16="http://schemas.microsoft.com/office/drawing/2014/main" id="{725B6ACD-E634-444D-A327-D35DE607A8AC}"/>
                </a:ext>
              </a:extLst>
            </p:cNvPr>
            <p:cNvSpPr txBox="1"/>
            <p:nvPr/>
          </p:nvSpPr>
          <p:spPr>
            <a:xfrm>
              <a:off x="4713970" y="1687976"/>
              <a:ext cx="659331" cy="461665"/>
            </a:xfrm>
            <a:prstGeom prst="rect">
              <a:avLst/>
            </a:prstGeom>
            <a:solidFill>
              <a:srgbClr val="5D759B"/>
            </a:solidFill>
            <a:ln>
              <a:solidFill>
                <a:srgbClr val="5D759B"/>
              </a:solidFill>
            </a:ln>
          </p:spPr>
          <p:txBody>
            <a:bodyPr wrap="square" rtlCol="0">
              <a:spAutoFit/>
            </a:bodyPr>
            <a:lstStyle/>
            <a:p>
              <a:pPr algn="ctr"/>
              <a:r>
                <a:rPr lang="en-US" altLang="zh-CN" sz="2400" b="1" dirty="0">
                  <a:solidFill>
                    <a:schemeClr val="bg1"/>
                  </a:solidFill>
                </a:rPr>
                <a:t>04</a:t>
              </a:r>
              <a:endParaRPr lang="zh-CN" altLang="en-US" sz="2400" b="1" dirty="0">
                <a:solidFill>
                  <a:schemeClr val="bg1"/>
                </a:solidFill>
              </a:endParaRPr>
            </a:p>
          </p:txBody>
        </p:sp>
      </p:grpSp>
      <p:cxnSp>
        <p:nvCxnSpPr>
          <p:cNvPr id="31" name="直接连接符 25">
            <a:extLst>
              <a:ext uri="{FF2B5EF4-FFF2-40B4-BE49-F238E27FC236}">
                <a16:creationId xmlns:a16="http://schemas.microsoft.com/office/drawing/2014/main" id="{94B9533B-A91F-B142-800E-77284430A6FB}"/>
              </a:ext>
            </a:extLst>
          </p:cNvPr>
          <p:cNvCxnSpPr/>
          <p:nvPr/>
        </p:nvCxnSpPr>
        <p:spPr>
          <a:xfrm>
            <a:off x="6811915" y="5623252"/>
            <a:ext cx="3960000" cy="0"/>
          </a:xfrm>
          <a:prstGeom prst="line">
            <a:avLst/>
          </a:prstGeom>
          <a:ln>
            <a:solidFill>
              <a:srgbClr val="314371"/>
            </a:solidFill>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7DE027E9-70D4-8C4A-BFA3-9122C912C2AA}"/>
              </a:ext>
            </a:extLst>
          </p:cNvPr>
          <p:cNvSpPr txBox="1"/>
          <p:nvPr/>
        </p:nvSpPr>
        <p:spPr>
          <a:xfrm>
            <a:off x="6936616" y="5015260"/>
            <a:ext cx="3960000" cy="523220"/>
          </a:xfrm>
          <a:prstGeom prst="rect">
            <a:avLst/>
          </a:prstGeom>
          <a:noFill/>
        </p:spPr>
        <p:txBody>
          <a:bodyPr wrap="square" rtlCol="0">
            <a:spAutoFit/>
          </a:bodyPr>
          <a:lstStyle/>
          <a:p>
            <a:r>
              <a:rPr lang="en-US" altLang="zh-CN" sz="2800" dirty="0">
                <a:solidFill>
                  <a:schemeClr val="tx1">
                    <a:lumMod val="85000"/>
                    <a:lumOff val="15000"/>
                  </a:schemeClr>
                </a:solidFill>
                <a:latin typeface="微软雅黑" panose="020B0503020204020204" pitchFamily="34" charset="-122"/>
                <a:ea typeface="微软雅黑" panose="020B0503020204020204" pitchFamily="34" charset="-122"/>
              </a:rPr>
              <a:t>AIGC</a:t>
            </a:r>
            <a:r>
              <a:rPr lang="zh-CN" altLang="en-US" sz="2800" dirty="0">
                <a:solidFill>
                  <a:schemeClr val="tx1">
                    <a:lumMod val="85000"/>
                    <a:lumOff val="15000"/>
                  </a:schemeClr>
                </a:solidFill>
                <a:latin typeface="微软雅黑" panose="020B0503020204020204" pitchFamily="34" charset="-122"/>
                <a:ea typeface="微软雅黑" panose="020B0503020204020204" pitchFamily="34" charset="-122"/>
              </a:rPr>
              <a:t>时代版权保护展望</a:t>
            </a:r>
          </a:p>
        </p:txBody>
      </p:sp>
    </p:spTree>
    <p:extLst>
      <p:ext uri="{BB962C8B-B14F-4D97-AF65-F5344CB8AC3E}">
        <p14:creationId xmlns:p14="http://schemas.microsoft.com/office/powerpoint/2010/main" val="16359725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深度学习模型可逆水印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959154D6-E9C5-4094-9207-EB9A846F4357}"/>
              </a:ext>
            </a:extLst>
          </p:cNvPr>
          <p:cNvSpPr/>
          <p:nvPr/>
        </p:nvSpPr>
        <p:spPr>
          <a:xfrm>
            <a:off x="729673" y="1907327"/>
            <a:ext cx="4088328" cy="4340431"/>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5F6604B6-C3BB-4998-AC8C-E24FF673C030}"/>
              </a:ext>
            </a:extLst>
          </p:cNvPr>
          <p:cNvSpPr/>
          <p:nvPr/>
        </p:nvSpPr>
        <p:spPr>
          <a:xfrm>
            <a:off x="5426365" y="1907327"/>
            <a:ext cx="6045200" cy="4340431"/>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F9F4A542-2AEC-4608-883B-5E3F0653C473}"/>
              </a:ext>
            </a:extLst>
          </p:cNvPr>
          <p:cNvSpPr/>
          <p:nvPr/>
        </p:nvSpPr>
        <p:spPr>
          <a:xfrm>
            <a:off x="539900" y="1378752"/>
            <a:ext cx="3012363" cy="369332"/>
          </a:xfrm>
          <a:prstGeom prst="rect">
            <a:avLst/>
          </a:prstGeom>
        </p:spPr>
        <p:txBody>
          <a:bodyPr wrap="none">
            <a:spAutoFit/>
          </a:bodyPr>
          <a:lstStyle/>
          <a:p>
            <a:pPr marL="285750" indent="-285750">
              <a:buFont typeface="Arial" panose="020B0604020202020204" pitchFamily="34" charset="0"/>
              <a:buChar char="•"/>
            </a:pPr>
            <a:r>
              <a:rPr lang="zh-CN" altLang="en-US" b="1" kern="100" dirty="0">
                <a:latin typeface="+mn-ea"/>
              </a:rPr>
              <a:t>关键技术</a:t>
            </a:r>
            <a:r>
              <a:rPr lang="en-US" altLang="zh-CN" b="1" kern="100" dirty="0">
                <a:latin typeface="+mn-ea"/>
              </a:rPr>
              <a:t>--</a:t>
            </a:r>
            <a:r>
              <a:rPr lang="zh-CN" altLang="en-US" b="1" kern="100" dirty="0">
                <a:latin typeface="+mn-ea"/>
              </a:rPr>
              <a:t>载体序列构造</a:t>
            </a:r>
            <a:endParaRPr lang="zh-CN" altLang="en-US" b="1" dirty="0"/>
          </a:p>
        </p:txBody>
      </p:sp>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F6476655-13E9-43EB-ADAC-58114B176109}"/>
                  </a:ext>
                </a:extLst>
              </p:cNvPr>
              <p:cNvSpPr/>
              <p:nvPr/>
            </p:nvSpPr>
            <p:spPr>
              <a:xfrm>
                <a:off x="874230" y="2279721"/>
                <a:ext cx="3750809" cy="923330"/>
              </a:xfrm>
              <a:prstGeom prst="rect">
                <a:avLst/>
              </a:prstGeom>
            </p:spPr>
            <p:txBody>
              <a:bodyPr wrap="square">
                <a:spAutoFit/>
              </a:bodyPr>
              <a:lstStyle/>
              <a:p>
                <a:pPr>
                  <a:lnSpc>
                    <a:spcPct val="150000"/>
                  </a:lnSpc>
                </a:pPr>
                <a:r>
                  <a:rPr lang="zh-CN" altLang="zh-CN" kern="100" dirty="0">
                    <a:latin typeface="+mn-ea"/>
                  </a:rPr>
                  <a:t>按照</a:t>
                </a:r>
                <a14:m>
                  <m:oMath xmlns:m="http://schemas.openxmlformats.org/officeDocument/2006/math">
                    <m:sSub>
                      <m:sSubPr>
                        <m:ctrlPr>
                          <a:rPr lang="zh-CN" altLang="zh-CN" i="1" kern="100">
                            <a:latin typeface="Cambria Math" panose="02040503050406030204" pitchFamily="18" charset="0"/>
                          </a:rPr>
                        </m:ctrlPr>
                      </m:sSubPr>
                      <m:e>
                        <m:r>
                          <a:rPr lang="en-US" altLang="zh-CN" i="1" kern="100">
                            <a:latin typeface="Cambria Math" panose="02040503050406030204" pitchFamily="18" charset="0"/>
                          </a:rPr>
                          <m:t>𝑊</m:t>
                        </m:r>
                      </m:e>
                      <m:sub>
                        <m:r>
                          <a:rPr lang="en-US" altLang="zh-CN" i="1" kern="100">
                            <a:latin typeface="Cambria Math" panose="02040503050406030204" pitchFamily="18" charset="0"/>
                          </a:rPr>
                          <m:t>𝑖</m:t>
                        </m:r>
                      </m:sub>
                    </m:sSub>
                  </m:oMath>
                </a14:m>
                <a:r>
                  <a:rPr lang="zh-CN" altLang="zh-CN" kern="100" dirty="0">
                    <a:latin typeface="+mn-ea"/>
                  </a:rPr>
                  <a:t>的</a:t>
                </a:r>
                <a:r>
                  <a:rPr lang="zh-CN" altLang="en-US" kern="100" dirty="0">
                    <a:latin typeface="+mn-ea"/>
                  </a:rPr>
                  <a:t>本身</a:t>
                </a:r>
                <a:r>
                  <a:rPr lang="zh-CN" altLang="zh-CN" kern="100" dirty="0">
                    <a:latin typeface="+mn-ea"/>
                  </a:rPr>
                  <a:t>排布顺序重写成为二维矩阵</a:t>
                </a:r>
                <a14:m>
                  <m:oMath xmlns:m="http://schemas.openxmlformats.org/officeDocument/2006/math">
                    <m:sSub>
                      <m:sSubPr>
                        <m:ctrlPr>
                          <a:rPr lang="zh-CN" altLang="zh-CN" i="1" kern="100">
                            <a:latin typeface="Cambria Math" panose="02040503050406030204" pitchFamily="18" charset="0"/>
                          </a:rPr>
                        </m:ctrlPr>
                      </m:sSubPr>
                      <m:e>
                        <m:r>
                          <a:rPr lang="en-US" altLang="zh-CN" i="1" kern="100">
                            <a:latin typeface="Cambria Math" panose="02040503050406030204" pitchFamily="18" charset="0"/>
                          </a:rPr>
                          <m:t>𝑊</m:t>
                        </m:r>
                      </m:e>
                      <m:sub>
                        <m:r>
                          <a:rPr lang="en-US" altLang="zh-CN" i="1" kern="100">
                            <a:latin typeface="Cambria Math" panose="02040503050406030204" pitchFamily="18" charset="0"/>
                          </a:rPr>
                          <m:t>𝑒</m:t>
                        </m:r>
                      </m:sub>
                    </m:sSub>
                  </m:oMath>
                </a14:m>
                <a:r>
                  <a:rPr lang="zh-CN" altLang="zh-CN" kern="100" dirty="0">
                    <a:latin typeface="+mn-ea"/>
                  </a:rPr>
                  <a:t>：</a:t>
                </a:r>
              </a:p>
            </p:txBody>
          </p:sp>
        </mc:Choice>
        <mc:Fallback xmlns="">
          <p:sp>
            <p:nvSpPr>
              <p:cNvPr id="10" name="矩形 9">
                <a:extLst>
                  <a:ext uri="{FF2B5EF4-FFF2-40B4-BE49-F238E27FC236}">
                    <a16:creationId xmlns:a16="http://schemas.microsoft.com/office/drawing/2014/main" id="{F6476655-13E9-43EB-ADAC-58114B176109}"/>
                  </a:ext>
                </a:extLst>
              </p:cNvPr>
              <p:cNvSpPr>
                <a:spLocks noRot="1" noChangeAspect="1" noMove="1" noResize="1" noEditPoints="1" noAdjustHandles="1" noChangeArrowheads="1" noChangeShapeType="1" noTextEdit="1"/>
              </p:cNvSpPr>
              <p:nvPr/>
            </p:nvSpPr>
            <p:spPr>
              <a:xfrm>
                <a:off x="874230" y="2279721"/>
                <a:ext cx="3750809" cy="923330"/>
              </a:xfrm>
              <a:prstGeom prst="rect">
                <a:avLst/>
              </a:prstGeom>
              <a:blipFill>
                <a:blip r:embed="rId3"/>
                <a:stretch>
                  <a:fillRect l="-1299" b="-529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609BD625-3AE8-40D1-9585-E7EE68F66476}"/>
                  </a:ext>
                </a:extLst>
              </p:cNvPr>
              <p:cNvSpPr/>
              <p:nvPr/>
            </p:nvSpPr>
            <p:spPr>
              <a:xfrm>
                <a:off x="1456137" y="3175876"/>
                <a:ext cx="2635400" cy="12612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sz="1600" i="1">
                              <a:latin typeface="Cambria Math" panose="02040503050406030204" pitchFamily="18" charset="0"/>
                            </a:rPr>
                          </m:ctrlPr>
                        </m:sSubPr>
                        <m:e>
                          <m:r>
                            <a:rPr lang="zh-CN" altLang="en-US" sz="1600" i="1">
                              <a:latin typeface="Cambria Math" panose="02040503050406030204" pitchFamily="18" charset="0"/>
                            </a:rPr>
                            <m:t>𝑊</m:t>
                          </m:r>
                        </m:e>
                        <m:sub>
                          <m:r>
                            <a:rPr lang="zh-CN" altLang="en-US" sz="1600" i="1">
                              <a:latin typeface="Cambria Math" panose="02040503050406030204" pitchFamily="18" charset="0"/>
                            </a:rPr>
                            <m:t>𝑒</m:t>
                          </m:r>
                        </m:sub>
                      </m:sSub>
                      <m:r>
                        <a:rPr lang="zh-CN" altLang="en-US" sz="1600" i="1">
                          <a:latin typeface="Cambria Math" panose="02040503050406030204" pitchFamily="18" charset="0"/>
                        </a:rPr>
                        <m:t>=</m:t>
                      </m:r>
                      <m:d>
                        <m:dPr>
                          <m:ctrlPr>
                            <a:rPr lang="zh-CN" altLang="en-US" sz="1600" i="1">
                              <a:latin typeface="Cambria Math" panose="02040503050406030204" pitchFamily="18" charset="0"/>
                            </a:rPr>
                          </m:ctrlPr>
                        </m:dPr>
                        <m:e>
                          <m:m>
                            <m:mPr>
                              <m:plcHide m:val="on"/>
                              <m:mcs>
                                <m:mc>
                                  <m:mcPr>
                                    <m:count m:val="2"/>
                                    <m:mcJc m:val="center"/>
                                  </m:mcPr>
                                </m:mc>
                              </m:mcs>
                              <m:ctrlPr>
                                <a:rPr lang="zh-CN" altLang="en-US" sz="1600" i="1">
                                  <a:latin typeface="Cambria Math" panose="02040503050406030204" pitchFamily="18" charset="0"/>
                                </a:rPr>
                              </m:ctrlPr>
                            </m:mPr>
                            <m:mr>
                              <m:e>
                                <m:m>
                                  <m:mPr>
                                    <m:plcHide m:val="on"/>
                                    <m:mcs>
                                      <m:mc>
                                        <m:mcPr>
                                          <m:count m:val="2"/>
                                          <m:mcJc m:val="center"/>
                                        </m:mcPr>
                                      </m:mc>
                                    </m:mcs>
                                    <m:ctrlPr>
                                      <a:rPr lang="zh-CN" altLang="en-US" sz="1600" i="1">
                                        <a:latin typeface="Cambria Math" panose="02040503050406030204" pitchFamily="18" charset="0"/>
                                      </a:rPr>
                                    </m:ctrlPr>
                                  </m:mPr>
                                  <m:mr>
                                    <m:e>
                                      <m:sSubSup>
                                        <m:sSubSupPr>
                                          <m:ctrlPr>
                                            <a:rPr lang="zh-CN" altLang="en-US" sz="1600" i="1">
                                              <a:latin typeface="Cambria Math" panose="02040503050406030204" pitchFamily="18" charset="0"/>
                                            </a:rPr>
                                          </m:ctrlPr>
                                        </m:sSubSupPr>
                                        <m:e>
                                          <m:r>
                                            <a:rPr lang="zh-CN" altLang="en-US" sz="1600" i="1">
                                              <a:latin typeface="Cambria Math" panose="02040503050406030204" pitchFamily="18" charset="0"/>
                                            </a:rPr>
                                            <m:t>𝐾</m:t>
                                          </m:r>
                                        </m:e>
                                        <m:sub>
                                          <m:r>
                                            <a:rPr lang="zh-CN" altLang="en-US" sz="1600" i="1">
                                              <a:latin typeface="Cambria Math" panose="02040503050406030204" pitchFamily="18" charset="0"/>
                                            </a:rPr>
                                            <m:t>1</m:t>
                                          </m:r>
                                        </m:sub>
                                        <m:sup>
                                          <m:r>
                                            <a:rPr lang="zh-CN" altLang="en-US" sz="1600" i="1">
                                              <a:latin typeface="Cambria Math" panose="02040503050406030204" pitchFamily="18" charset="0"/>
                                            </a:rPr>
                                            <m:t>1</m:t>
                                          </m:r>
                                        </m:sup>
                                      </m:sSubSup>
                                    </m:e>
                                    <m:e>
                                      <m:sSubSup>
                                        <m:sSubSupPr>
                                          <m:ctrlPr>
                                            <a:rPr lang="zh-CN" altLang="en-US" sz="1600" i="1">
                                              <a:latin typeface="Cambria Math" panose="02040503050406030204" pitchFamily="18" charset="0"/>
                                            </a:rPr>
                                          </m:ctrlPr>
                                        </m:sSubSupPr>
                                        <m:e>
                                          <m:r>
                                            <a:rPr lang="zh-CN" altLang="en-US" sz="1600" i="1">
                                              <a:latin typeface="Cambria Math" panose="02040503050406030204" pitchFamily="18" charset="0"/>
                                            </a:rPr>
                                            <m:t>𝐾</m:t>
                                          </m:r>
                                        </m:e>
                                        <m:sub>
                                          <m:r>
                                            <a:rPr lang="zh-CN" altLang="en-US" sz="1600" i="1">
                                              <a:latin typeface="Cambria Math" panose="02040503050406030204" pitchFamily="18" charset="0"/>
                                            </a:rPr>
                                            <m:t>2</m:t>
                                          </m:r>
                                        </m:sub>
                                        <m:sup>
                                          <m:r>
                                            <a:rPr lang="zh-CN" altLang="en-US" sz="1600" i="1">
                                              <a:latin typeface="Cambria Math" panose="02040503050406030204" pitchFamily="18" charset="0"/>
                                            </a:rPr>
                                            <m:t>1</m:t>
                                          </m:r>
                                        </m:sup>
                                      </m:sSubSup>
                                    </m:e>
                                  </m:mr>
                                  <m:mr>
                                    <m:e>
                                      <m:sSubSup>
                                        <m:sSubSupPr>
                                          <m:ctrlPr>
                                            <a:rPr lang="zh-CN" altLang="en-US" sz="1600" i="1">
                                              <a:latin typeface="Cambria Math" panose="02040503050406030204" pitchFamily="18" charset="0"/>
                                            </a:rPr>
                                          </m:ctrlPr>
                                        </m:sSubSupPr>
                                        <m:e>
                                          <m:r>
                                            <a:rPr lang="zh-CN" altLang="en-US" sz="1600" i="1">
                                              <a:latin typeface="Cambria Math" panose="02040503050406030204" pitchFamily="18" charset="0"/>
                                            </a:rPr>
                                            <m:t>𝐾</m:t>
                                          </m:r>
                                        </m:e>
                                        <m:sub>
                                          <m:r>
                                            <a:rPr lang="zh-CN" altLang="en-US" sz="1600" i="1">
                                              <a:latin typeface="Cambria Math" panose="02040503050406030204" pitchFamily="18" charset="0"/>
                                            </a:rPr>
                                            <m:t>1</m:t>
                                          </m:r>
                                        </m:sub>
                                        <m:sup>
                                          <m:r>
                                            <a:rPr lang="zh-CN" altLang="en-US" sz="1600" i="1">
                                              <a:latin typeface="Cambria Math" panose="02040503050406030204" pitchFamily="18" charset="0"/>
                                            </a:rPr>
                                            <m:t>2</m:t>
                                          </m:r>
                                        </m:sup>
                                      </m:sSubSup>
                                    </m:e>
                                    <m:e>
                                      <m:sSubSup>
                                        <m:sSubSupPr>
                                          <m:ctrlPr>
                                            <a:rPr lang="zh-CN" altLang="en-US" sz="1600" i="1">
                                              <a:latin typeface="Cambria Math" panose="02040503050406030204" pitchFamily="18" charset="0"/>
                                            </a:rPr>
                                          </m:ctrlPr>
                                        </m:sSubSupPr>
                                        <m:e>
                                          <m:r>
                                            <a:rPr lang="zh-CN" altLang="en-US" sz="1600" i="1">
                                              <a:latin typeface="Cambria Math" panose="02040503050406030204" pitchFamily="18" charset="0"/>
                                            </a:rPr>
                                            <m:t>𝐾</m:t>
                                          </m:r>
                                        </m:e>
                                        <m:sub>
                                          <m:r>
                                            <a:rPr lang="zh-CN" altLang="en-US" sz="1600" i="1">
                                              <a:latin typeface="Cambria Math" panose="02040503050406030204" pitchFamily="18" charset="0"/>
                                            </a:rPr>
                                            <m:t>2</m:t>
                                          </m:r>
                                        </m:sub>
                                        <m:sup>
                                          <m:r>
                                            <a:rPr lang="zh-CN" altLang="en-US" sz="1600" i="1">
                                              <a:latin typeface="Cambria Math" panose="02040503050406030204" pitchFamily="18" charset="0"/>
                                            </a:rPr>
                                            <m:t>2</m:t>
                                          </m:r>
                                        </m:sup>
                                      </m:sSubSup>
                                    </m:e>
                                  </m:mr>
                                </m:m>
                              </m:e>
                              <m:e>
                                <m:m>
                                  <m:mPr>
                                    <m:plcHide m:val="on"/>
                                    <m:mcs>
                                      <m:mc>
                                        <m:mcPr>
                                          <m:count m:val="2"/>
                                          <m:mcJc m:val="center"/>
                                        </m:mcPr>
                                      </m:mc>
                                    </m:mcs>
                                    <m:ctrlPr>
                                      <a:rPr lang="zh-CN" altLang="en-US" sz="1600" i="1">
                                        <a:latin typeface="Cambria Math" panose="02040503050406030204" pitchFamily="18" charset="0"/>
                                      </a:rPr>
                                    </m:ctrlPr>
                                  </m:mPr>
                                  <m:mr>
                                    <m:e>
                                      <m:r>
                                        <a:rPr lang="zh-CN" altLang="en-US" sz="1600" i="1">
                                          <a:latin typeface="Cambria Math" panose="02040503050406030204" pitchFamily="18" charset="0"/>
                                        </a:rPr>
                                        <m:t>⋯</m:t>
                                      </m:r>
                                    </m:e>
                                    <m:e>
                                      <m:sSubSup>
                                        <m:sSubSupPr>
                                          <m:ctrlPr>
                                            <a:rPr lang="zh-CN" altLang="en-US" sz="1600" i="1">
                                              <a:latin typeface="Cambria Math" panose="02040503050406030204" pitchFamily="18" charset="0"/>
                                            </a:rPr>
                                          </m:ctrlPr>
                                        </m:sSubSupPr>
                                        <m:e>
                                          <m:r>
                                            <a:rPr lang="zh-CN" altLang="en-US" sz="1600" i="1">
                                              <a:latin typeface="Cambria Math" panose="02040503050406030204" pitchFamily="18" charset="0"/>
                                            </a:rPr>
                                            <m:t>𝐾</m:t>
                                          </m:r>
                                        </m:e>
                                        <m:sub>
                                          <m:r>
                                            <a:rPr lang="zh-CN" altLang="en-US" sz="1600" i="1">
                                              <a:latin typeface="Cambria Math" panose="02040503050406030204" pitchFamily="18" charset="0"/>
                                            </a:rPr>
                                            <m:t>𝑐</m:t>
                                          </m:r>
                                        </m:sub>
                                        <m:sup>
                                          <m:r>
                                            <a:rPr lang="zh-CN" altLang="en-US" sz="1600" i="1">
                                              <a:latin typeface="Cambria Math" panose="02040503050406030204" pitchFamily="18" charset="0"/>
                                            </a:rPr>
                                            <m:t>1</m:t>
                                          </m:r>
                                        </m:sup>
                                      </m:sSubSup>
                                    </m:e>
                                  </m:mr>
                                  <m:mr>
                                    <m:e>
                                      <m:r>
                                        <a:rPr lang="zh-CN" altLang="en-US" sz="1600" i="1">
                                          <a:latin typeface="Cambria Math" panose="02040503050406030204" pitchFamily="18" charset="0"/>
                                        </a:rPr>
                                        <m:t>⋯</m:t>
                                      </m:r>
                                    </m:e>
                                    <m:e>
                                      <m:sSubSup>
                                        <m:sSubSupPr>
                                          <m:ctrlPr>
                                            <a:rPr lang="zh-CN" altLang="en-US" sz="1600" i="1">
                                              <a:latin typeface="Cambria Math" panose="02040503050406030204" pitchFamily="18" charset="0"/>
                                            </a:rPr>
                                          </m:ctrlPr>
                                        </m:sSubSupPr>
                                        <m:e>
                                          <m:r>
                                            <a:rPr lang="zh-CN" altLang="en-US" sz="1600" i="1">
                                              <a:latin typeface="Cambria Math" panose="02040503050406030204" pitchFamily="18" charset="0"/>
                                            </a:rPr>
                                            <m:t>𝐾</m:t>
                                          </m:r>
                                        </m:e>
                                        <m:sub>
                                          <m:r>
                                            <a:rPr lang="zh-CN" altLang="en-US" sz="1600" i="1">
                                              <a:latin typeface="Cambria Math" panose="02040503050406030204" pitchFamily="18" charset="0"/>
                                            </a:rPr>
                                            <m:t>𝑐</m:t>
                                          </m:r>
                                        </m:sub>
                                        <m:sup>
                                          <m:r>
                                            <a:rPr lang="zh-CN" altLang="en-US" sz="1600" i="1">
                                              <a:latin typeface="Cambria Math" panose="02040503050406030204" pitchFamily="18" charset="0"/>
                                            </a:rPr>
                                            <m:t>2</m:t>
                                          </m:r>
                                        </m:sup>
                                      </m:sSubSup>
                                    </m:e>
                                  </m:mr>
                                </m:m>
                              </m:e>
                            </m:mr>
                            <m:mr>
                              <m:e>
                                <m:m>
                                  <m:mPr>
                                    <m:plcHide m:val="on"/>
                                    <m:mcs>
                                      <m:mc>
                                        <m:mcPr>
                                          <m:count m:val="2"/>
                                          <m:mcJc m:val="center"/>
                                        </m:mcPr>
                                      </m:mc>
                                    </m:mcs>
                                    <m:ctrlPr>
                                      <a:rPr lang="zh-CN" altLang="en-US" sz="1600" i="1">
                                        <a:latin typeface="Cambria Math" panose="02040503050406030204" pitchFamily="18" charset="0"/>
                                      </a:rPr>
                                    </m:ctrlPr>
                                  </m:mPr>
                                  <m:mr>
                                    <m:e>
                                      <m:r>
                                        <a:rPr lang="zh-CN" altLang="en-US" sz="1600" i="1">
                                          <a:latin typeface="Cambria Math" panose="02040503050406030204" pitchFamily="18" charset="0"/>
                                        </a:rPr>
                                        <m:t>⋮</m:t>
                                      </m:r>
                                    </m:e>
                                    <m:e>
                                      <m:r>
                                        <a:rPr lang="zh-CN" altLang="en-US" sz="1600" i="1">
                                          <a:latin typeface="Cambria Math" panose="02040503050406030204" pitchFamily="18" charset="0"/>
                                        </a:rPr>
                                        <m:t>⋮</m:t>
                                      </m:r>
                                    </m:e>
                                  </m:mr>
                                  <m:mr>
                                    <m:e>
                                      <m:sSubSup>
                                        <m:sSubSupPr>
                                          <m:ctrlPr>
                                            <a:rPr lang="zh-CN" altLang="en-US" sz="1600" i="1">
                                              <a:latin typeface="Cambria Math" panose="02040503050406030204" pitchFamily="18" charset="0"/>
                                            </a:rPr>
                                          </m:ctrlPr>
                                        </m:sSubSupPr>
                                        <m:e>
                                          <m:r>
                                            <a:rPr lang="zh-CN" altLang="en-US" sz="1600" i="1">
                                              <a:latin typeface="Cambria Math" panose="02040503050406030204" pitchFamily="18" charset="0"/>
                                            </a:rPr>
                                            <m:t>𝐾</m:t>
                                          </m:r>
                                        </m:e>
                                        <m:sub>
                                          <m:r>
                                            <a:rPr lang="zh-CN" altLang="en-US" sz="1600" i="1">
                                              <a:latin typeface="Cambria Math" panose="02040503050406030204" pitchFamily="18" charset="0"/>
                                            </a:rPr>
                                            <m:t>1</m:t>
                                          </m:r>
                                        </m:sub>
                                        <m:sup>
                                          <m:r>
                                            <a:rPr lang="zh-CN" altLang="en-US" sz="1600" i="1">
                                              <a:latin typeface="Cambria Math" panose="02040503050406030204" pitchFamily="18" charset="0"/>
                                            </a:rPr>
                                            <m:t>𝑑</m:t>
                                          </m:r>
                                        </m:sup>
                                      </m:sSubSup>
                                    </m:e>
                                    <m:e>
                                      <m:sSubSup>
                                        <m:sSubSupPr>
                                          <m:ctrlPr>
                                            <a:rPr lang="zh-CN" altLang="en-US" sz="1600" i="1">
                                              <a:latin typeface="Cambria Math" panose="02040503050406030204" pitchFamily="18" charset="0"/>
                                            </a:rPr>
                                          </m:ctrlPr>
                                        </m:sSubSupPr>
                                        <m:e>
                                          <m:r>
                                            <a:rPr lang="zh-CN" altLang="en-US" sz="1600" i="1">
                                              <a:latin typeface="Cambria Math" panose="02040503050406030204" pitchFamily="18" charset="0"/>
                                            </a:rPr>
                                            <m:t>𝐾</m:t>
                                          </m:r>
                                        </m:e>
                                        <m:sub>
                                          <m:r>
                                            <a:rPr lang="zh-CN" altLang="en-US" sz="1600" i="1">
                                              <a:latin typeface="Cambria Math" panose="02040503050406030204" pitchFamily="18" charset="0"/>
                                            </a:rPr>
                                            <m:t>2</m:t>
                                          </m:r>
                                        </m:sub>
                                        <m:sup>
                                          <m:r>
                                            <a:rPr lang="zh-CN" altLang="en-US" sz="1600" i="1">
                                              <a:latin typeface="Cambria Math" panose="02040503050406030204" pitchFamily="18" charset="0"/>
                                            </a:rPr>
                                            <m:t>𝑑</m:t>
                                          </m:r>
                                        </m:sup>
                                      </m:sSubSup>
                                    </m:e>
                                  </m:mr>
                                </m:m>
                              </m:e>
                              <m:e>
                                <m:m>
                                  <m:mPr>
                                    <m:plcHide m:val="on"/>
                                    <m:mcs>
                                      <m:mc>
                                        <m:mcPr>
                                          <m:count m:val="2"/>
                                          <m:mcJc m:val="center"/>
                                        </m:mcPr>
                                      </m:mc>
                                    </m:mcs>
                                    <m:ctrlPr>
                                      <a:rPr lang="zh-CN" altLang="en-US" sz="1600" i="1">
                                        <a:latin typeface="Cambria Math" panose="02040503050406030204" pitchFamily="18" charset="0"/>
                                      </a:rPr>
                                    </m:ctrlPr>
                                  </m:mPr>
                                  <m:mr>
                                    <m:e>
                                      <m:r>
                                        <a:rPr lang="zh-CN" altLang="en-US" sz="1600" i="1">
                                          <a:latin typeface="Cambria Math" panose="02040503050406030204" pitchFamily="18" charset="0"/>
                                        </a:rPr>
                                        <m:t>⋱</m:t>
                                      </m:r>
                                    </m:e>
                                    <m:e>
                                      <m:r>
                                        <a:rPr lang="zh-CN" altLang="en-US" sz="1600" i="1">
                                          <a:latin typeface="Cambria Math" panose="02040503050406030204" pitchFamily="18" charset="0"/>
                                        </a:rPr>
                                        <m:t>⋮</m:t>
                                      </m:r>
                                    </m:e>
                                  </m:mr>
                                  <m:mr>
                                    <m:e>
                                      <m:r>
                                        <a:rPr lang="zh-CN" altLang="en-US" sz="1600" i="1">
                                          <a:latin typeface="Cambria Math" panose="02040503050406030204" pitchFamily="18" charset="0"/>
                                        </a:rPr>
                                        <m:t>⋯</m:t>
                                      </m:r>
                                    </m:e>
                                    <m:e>
                                      <m:sSubSup>
                                        <m:sSubSupPr>
                                          <m:ctrlPr>
                                            <a:rPr lang="zh-CN" altLang="en-US" sz="1600" i="1">
                                              <a:latin typeface="Cambria Math" panose="02040503050406030204" pitchFamily="18" charset="0"/>
                                            </a:rPr>
                                          </m:ctrlPr>
                                        </m:sSubSupPr>
                                        <m:e>
                                          <m:r>
                                            <a:rPr lang="zh-CN" altLang="en-US" sz="1600" i="1">
                                              <a:latin typeface="Cambria Math" panose="02040503050406030204" pitchFamily="18" charset="0"/>
                                            </a:rPr>
                                            <m:t>𝐾</m:t>
                                          </m:r>
                                        </m:e>
                                        <m:sub>
                                          <m:r>
                                            <a:rPr lang="zh-CN" altLang="en-US" sz="1600" i="1">
                                              <a:latin typeface="Cambria Math" panose="02040503050406030204" pitchFamily="18" charset="0"/>
                                            </a:rPr>
                                            <m:t>𝑐</m:t>
                                          </m:r>
                                        </m:sub>
                                        <m:sup>
                                          <m:r>
                                            <a:rPr lang="zh-CN" altLang="en-US" sz="1600" i="1">
                                              <a:latin typeface="Cambria Math" panose="02040503050406030204" pitchFamily="18" charset="0"/>
                                            </a:rPr>
                                            <m:t>𝑑</m:t>
                                          </m:r>
                                        </m:sup>
                                      </m:sSubSup>
                                    </m:e>
                                  </m:mr>
                                </m:m>
                              </m:e>
                            </m:mr>
                          </m:m>
                        </m:e>
                      </m:d>
                    </m:oMath>
                  </m:oMathPara>
                </a14:m>
                <a:endParaRPr lang="zh-CN" altLang="en-US" sz="1600" i="1" dirty="0">
                  <a:latin typeface="Cambria Math" panose="02040503050406030204" pitchFamily="18" charset="0"/>
                </a:endParaRPr>
              </a:p>
            </p:txBody>
          </p:sp>
        </mc:Choice>
        <mc:Fallback xmlns="">
          <p:sp>
            <p:nvSpPr>
              <p:cNvPr id="11" name="矩形 10">
                <a:extLst>
                  <a:ext uri="{FF2B5EF4-FFF2-40B4-BE49-F238E27FC236}">
                    <a16:creationId xmlns:a16="http://schemas.microsoft.com/office/drawing/2014/main" id="{609BD625-3AE8-40D1-9585-E7EE68F66476}"/>
                  </a:ext>
                </a:extLst>
              </p:cNvPr>
              <p:cNvSpPr>
                <a:spLocks noRot="1" noChangeAspect="1" noMove="1" noResize="1" noEditPoints="1" noAdjustHandles="1" noChangeArrowheads="1" noChangeShapeType="1" noTextEdit="1"/>
              </p:cNvSpPr>
              <p:nvPr/>
            </p:nvSpPr>
            <p:spPr>
              <a:xfrm>
                <a:off x="1456137" y="3175876"/>
                <a:ext cx="2635400" cy="1261243"/>
              </a:xfrm>
              <a:prstGeom prst="rect">
                <a:avLst/>
              </a:prstGeom>
              <a:blipFill>
                <a:blip r:embed="rId4"/>
                <a:stretch>
                  <a:fillRect/>
                </a:stretch>
              </a:blipFill>
            </p:spPr>
            <p:txBody>
              <a:bodyPr/>
              <a:lstStyle/>
              <a:p>
                <a:r>
                  <a:rPr lang="zh-CN" altLang="en-US">
                    <a:noFill/>
                  </a:rPr>
                  <a:t> </a:t>
                </a:r>
              </a:p>
            </p:txBody>
          </p:sp>
        </mc:Fallback>
      </mc:AlternateContent>
      <p:sp>
        <p:nvSpPr>
          <p:cNvPr id="12" name="矩形 11">
            <a:extLst>
              <a:ext uri="{FF2B5EF4-FFF2-40B4-BE49-F238E27FC236}">
                <a16:creationId xmlns:a16="http://schemas.microsoft.com/office/drawing/2014/main" id="{8F35AC48-F948-4B4D-9862-8FD7FF1EF5B6}"/>
              </a:ext>
            </a:extLst>
          </p:cNvPr>
          <p:cNvSpPr/>
          <p:nvPr/>
        </p:nvSpPr>
        <p:spPr>
          <a:xfrm>
            <a:off x="503381" y="1795831"/>
            <a:ext cx="11223527" cy="4633157"/>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8487B396-1D87-4D8C-9E67-F768143388CE}"/>
              </a:ext>
            </a:extLst>
          </p:cNvPr>
          <p:cNvSpPr/>
          <p:nvPr/>
        </p:nvSpPr>
        <p:spPr>
          <a:xfrm>
            <a:off x="2107249" y="1952235"/>
            <a:ext cx="1338828" cy="369332"/>
          </a:xfrm>
          <a:prstGeom prst="rect">
            <a:avLst/>
          </a:prstGeom>
        </p:spPr>
        <p:txBody>
          <a:bodyPr wrap="none">
            <a:spAutoFit/>
          </a:bodyPr>
          <a:lstStyle/>
          <a:p>
            <a:r>
              <a:rPr lang="zh-CN" altLang="en-US" b="1" dirty="0">
                <a:solidFill>
                  <a:schemeClr val="accent5">
                    <a:lumMod val="75000"/>
                  </a:schemeClr>
                </a:solidFill>
                <a:latin typeface="微软雅黑" panose="020B0503020204020204" pitchFamily="34" charset="-122"/>
                <a:cs typeface="Arial" panose="020B0604020202020204" pitchFamily="34" charset="0"/>
              </a:rPr>
              <a:t>直接嵌入法</a:t>
            </a:r>
          </a:p>
        </p:txBody>
      </p:sp>
      <p:sp>
        <p:nvSpPr>
          <p:cNvPr id="14" name="矩形 13">
            <a:extLst>
              <a:ext uri="{FF2B5EF4-FFF2-40B4-BE49-F238E27FC236}">
                <a16:creationId xmlns:a16="http://schemas.microsoft.com/office/drawing/2014/main" id="{C1EBE400-A769-45D1-B68E-CDD1C61B30A1}"/>
              </a:ext>
            </a:extLst>
          </p:cNvPr>
          <p:cNvSpPr/>
          <p:nvPr/>
        </p:nvSpPr>
        <p:spPr>
          <a:xfrm>
            <a:off x="7779550" y="1941697"/>
            <a:ext cx="1338828" cy="369332"/>
          </a:xfrm>
          <a:prstGeom prst="rect">
            <a:avLst/>
          </a:prstGeom>
        </p:spPr>
        <p:txBody>
          <a:bodyPr wrap="square">
            <a:spAutoFit/>
          </a:bodyPr>
          <a:lstStyle/>
          <a:p>
            <a:r>
              <a:rPr lang="zh-CN" altLang="en-US" b="1" dirty="0">
                <a:solidFill>
                  <a:schemeClr val="accent5">
                    <a:lumMod val="75000"/>
                  </a:schemeClr>
                </a:solidFill>
                <a:latin typeface="微软雅黑" panose="020B0503020204020204" pitchFamily="34" charset="-122"/>
                <a:cs typeface="Arial" panose="020B0604020202020204" pitchFamily="34" charset="0"/>
              </a:rPr>
              <a:t>参数筛选法</a:t>
            </a:r>
          </a:p>
        </p:txBody>
      </p:sp>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569F4674-D69B-4CB0-841B-CF11694E4CCE}"/>
                  </a:ext>
                </a:extLst>
              </p:cNvPr>
              <p:cNvSpPr/>
              <p:nvPr/>
            </p:nvSpPr>
            <p:spPr>
              <a:xfrm>
                <a:off x="5601856" y="2187799"/>
                <a:ext cx="5975926" cy="923330"/>
              </a:xfrm>
              <a:prstGeom prst="rect">
                <a:avLst/>
              </a:prstGeom>
            </p:spPr>
            <p:txBody>
              <a:bodyPr wrap="square">
                <a:spAutoFit/>
              </a:bodyPr>
              <a:lstStyle/>
              <a:p>
                <a:pPr>
                  <a:lnSpc>
                    <a:spcPct val="150000"/>
                  </a:lnSpc>
                </a:pPr>
                <a:r>
                  <a:rPr lang="zh-CN" altLang="en-US" b="1" dirty="0">
                    <a:solidFill>
                      <a:schemeClr val="accent5">
                        <a:lumMod val="75000"/>
                      </a:schemeClr>
                    </a:solidFill>
                    <a:latin typeface="微软雅黑" panose="020B0503020204020204" pitchFamily="34" charset="-122"/>
                    <a:cs typeface="Arial" panose="020B0604020202020204" pitchFamily="34" charset="0"/>
                  </a:rPr>
                  <a:t>创新技术：</a:t>
                </a:r>
                <a:r>
                  <a:rPr lang="zh-CN" altLang="en-US" sz="1600" kern="100" dirty="0">
                    <a:latin typeface="+mn-ea"/>
                  </a:rPr>
                  <a:t>衡量</a:t>
                </a:r>
                <a14:m>
                  <m:oMath xmlns:m="http://schemas.openxmlformats.org/officeDocument/2006/math">
                    <m:sSub>
                      <m:sSubPr>
                        <m:ctrlPr>
                          <a:rPr lang="zh-CN" altLang="zh-CN" sz="1600" i="1" kern="100">
                            <a:latin typeface="Cambria Math" panose="02040503050406030204" pitchFamily="18" charset="0"/>
                          </a:rPr>
                        </m:ctrlPr>
                      </m:sSubPr>
                      <m:e>
                        <m:r>
                          <a:rPr lang="en-US" altLang="zh-CN" sz="1600" i="1" kern="100">
                            <a:latin typeface="Cambria Math" panose="02040503050406030204" pitchFamily="18" charset="0"/>
                          </a:rPr>
                          <m:t>𝑊</m:t>
                        </m:r>
                      </m:e>
                      <m:sub>
                        <m:r>
                          <a:rPr lang="en-US" altLang="zh-CN" sz="1600" i="1" kern="100">
                            <a:latin typeface="Cambria Math" panose="02040503050406030204" pitchFamily="18" charset="0"/>
                          </a:rPr>
                          <m:t>𝑖</m:t>
                        </m:r>
                      </m:sub>
                    </m:sSub>
                  </m:oMath>
                </a14:m>
                <a:r>
                  <a:rPr lang="zh-CN" altLang="en-US" sz="1600" kern="100" dirty="0">
                    <a:latin typeface="+mn-ea"/>
                  </a:rPr>
                  <a:t>不同通道的重要性，选取</a:t>
                </a:r>
                <a:r>
                  <a:rPr lang="zh-CN" altLang="en-US" b="1" dirty="0">
                    <a:solidFill>
                      <a:schemeClr val="accent5">
                        <a:lumMod val="75000"/>
                      </a:schemeClr>
                    </a:solidFill>
                    <a:latin typeface="微软雅黑" panose="020B0503020204020204" pitchFamily="34" charset="-122"/>
                    <a:cs typeface="Arial" panose="020B0604020202020204" pitchFamily="34" charset="0"/>
                  </a:rPr>
                  <a:t>不重要的参数</a:t>
                </a:r>
                <a:r>
                  <a:rPr lang="zh-CN" altLang="en-US" sz="1600" kern="100" dirty="0">
                    <a:latin typeface="+mn-ea"/>
                  </a:rPr>
                  <a:t>构造载体，</a:t>
                </a:r>
                <a:r>
                  <a:rPr lang="zh-CN" altLang="en-US" b="1" dirty="0">
                    <a:solidFill>
                      <a:schemeClr val="accent5">
                        <a:lumMod val="75000"/>
                      </a:schemeClr>
                    </a:solidFill>
                    <a:latin typeface="微软雅黑" panose="020B0503020204020204" pitchFamily="34" charset="-122"/>
                    <a:cs typeface="Arial" panose="020B0604020202020204" pitchFamily="34" charset="0"/>
                  </a:rPr>
                  <a:t>减小</a:t>
                </a:r>
                <a:r>
                  <a:rPr lang="zh-CN" altLang="en-US" sz="1600" kern="100" dirty="0">
                    <a:latin typeface="+mn-ea"/>
                  </a:rPr>
                  <a:t>水印对模型性能的影响。</a:t>
                </a:r>
                <a:endParaRPr lang="zh-CN" altLang="zh-CN" sz="1600" kern="100" dirty="0">
                  <a:latin typeface="+mn-ea"/>
                </a:endParaRPr>
              </a:p>
            </p:txBody>
          </p:sp>
        </mc:Choice>
        <mc:Fallback xmlns="">
          <p:sp>
            <p:nvSpPr>
              <p:cNvPr id="15" name="矩形 14">
                <a:extLst>
                  <a:ext uri="{FF2B5EF4-FFF2-40B4-BE49-F238E27FC236}">
                    <a16:creationId xmlns:a16="http://schemas.microsoft.com/office/drawing/2014/main" id="{569F4674-D69B-4CB0-841B-CF11694E4CCE}"/>
                  </a:ext>
                </a:extLst>
              </p:cNvPr>
              <p:cNvSpPr>
                <a:spLocks noRot="1" noChangeAspect="1" noMove="1" noResize="1" noEditPoints="1" noAdjustHandles="1" noChangeArrowheads="1" noChangeShapeType="1" noTextEdit="1"/>
              </p:cNvSpPr>
              <p:nvPr/>
            </p:nvSpPr>
            <p:spPr>
              <a:xfrm>
                <a:off x="5601856" y="2187799"/>
                <a:ext cx="5975926" cy="923330"/>
              </a:xfrm>
              <a:prstGeom prst="rect">
                <a:avLst/>
              </a:prstGeom>
              <a:blipFill>
                <a:blip r:embed="rId5"/>
                <a:stretch>
                  <a:fillRect l="-918" b="-529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81F4F59C-75ED-48B3-AD40-DBB0FBD19879}"/>
                  </a:ext>
                </a:extLst>
              </p:cNvPr>
              <p:cNvSpPr/>
              <p:nvPr/>
            </p:nvSpPr>
            <p:spPr>
              <a:xfrm>
                <a:off x="7168306" y="3051474"/>
                <a:ext cx="145103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400" kern="100" smtClean="0">
                          <a:solidFill>
                            <a:schemeClr val="tx1">
                              <a:lumMod val="65000"/>
                              <a:lumOff val="35000"/>
                            </a:schemeClr>
                          </a:solidFill>
                          <a:latin typeface="Cambria Math" panose="02040503050406030204" pitchFamily="18" charset="0"/>
                        </a:rPr>
                        <m:t>{</m:t>
                      </m:r>
                      <m:sSub>
                        <m:sSubPr>
                          <m:ctrlPr>
                            <a:rPr lang="zh-CN" altLang="zh-CN" sz="1400" i="1" kern="100">
                              <a:solidFill>
                                <a:schemeClr val="tx1">
                                  <a:lumMod val="65000"/>
                                  <a:lumOff val="35000"/>
                                </a:schemeClr>
                              </a:solidFill>
                              <a:latin typeface="Cambria Math" panose="02040503050406030204" pitchFamily="18" charset="0"/>
                            </a:rPr>
                          </m:ctrlPr>
                        </m:sSubPr>
                        <m:e>
                          <m:r>
                            <a:rPr lang="en-US" altLang="zh-CN" sz="1400" i="1" kern="100">
                              <a:solidFill>
                                <a:schemeClr val="tx1">
                                  <a:lumMod val="65000"/>
                                  <a:lumOff val="35000"/>
                                </a:schemeClr>
                              </a:solidFill>
                              <a:latin typeface="Cambria Math" panose="02040503050406030204" pitchFamily="18" charset="0"/>
                            </a:rPr>
                            <m:t>𝑊</m:t>
                          </m:r>
                        </m:e>
                        <m:sub>
                          <m:r>
                            <a:rPr lang="en-US" altLang="zh-CN" sz="1400" b="0" i="1" kern="100" smtClean="0">
                              <a:solidFill>
                                <a:schemeClr val="tx1">
                                  <a:lumMod val="65000"/>
                                  <a:lumOff val="35000"/>
                                </a:schemeClr>
                              </a:solidFill>
                              <a:latin typeface="Cambria Math" panose="02040503050406030204" pitchFamily="18" charset="0"/>
                            </a:rPr>
                            <m:t>1</m:t>
                          </m:r>
                        </m:sub>
                      </m:sSub>
                      <m:r>
                        <a:rPr lang="en-US" altLang="zh-CN" sz="1400" i="1" kern="100">
                          <a:solidFill>
                            <a:schemeClr val="tx1">
                              <a:lumMod val="65000"/>
                              <a:lumOff val="35000"/>
                            </a:schemeClr>
                          </a:solidFill>
                          <a:latin typeface="Cambria Math" panose="02040503050406030204" pitchFamily="18" charset="0"/>
                        </a:rPr>
                        <m:t>,</m:t>
                      </m:r>
                      <m:sSub>
                        <m:sSubPr>
                          <m:ctrlPr>
                            <a:rPr lang="zh-CN" altLang="zh-CN" sz="1400" i="1" kern="100">
                              <a:solidFill>
                                <a:schemeClr val="tx1">
                                  <a:lumMod val="65000"/>
                                  <a:lumOff val="35000"/>
                                </a:schemeClr>
                              </a:solidFill>
                              <a:latin typeface="Cambria Math" panose="02040503050406030204" pitchFamily="18" charset="0"/>
                            </a:rPr>
                          </m:ctrlPr>
                        </m:sSubPr>
                        <m:e>
                          <m:r>
                            <a:rPr lang="en-US" altLang="zh-CN" sz="1400" i="1" kern="100">
                              <a:solidFill>
                                <a:schemeClr val="tx1">
                                  <a:lumMod val="65000"/>
                                  <a:lumOff val="35000"/>
                                </a:schemeClr>
                              </a:solidFill>
                              <a:latin typeface="Cambria Math" panose="02040503050406030204" pitchFamily="18" charset="0"/>
                            </a:rPr>
                            <m:t>𝑊</m:t>
                          </m:r>
                        </m:e>
                        <m:sub>
                          <m:r>
                            <a:rPr lang="en-US" altLang="zh-CN" sz="1400" b="0" i="1" kern="100" smtClean="0">
                              <a:solidFill>
                                <a:schemeClr val="tx1">
                                  <a:lumMod val="65000"/>
                                  <a:lumOff val="35000"/>
                                </a:schemeClr>
                              </a:solidFill>
                              <a:latin typeface="Cambria Math" panose="02040503050406030204" pitchFamily="18" charset="0"/>
                            </a:rPr>
                            <m:t>2</m:t>
                          </m:r>
                        </m:sub>
                      </m:sSub>
                      <m:r>
                        <a:rPr lang="en-US" altLang="zh-CN" sz="1400" i="1" kern="100">
                          <a:solidFill>
                            <a:schemeClr val="tx1">
                              <a:lumMod val="65000"/>
                              <a:lumOff val="35000"/>
                            </a:schemeClr>
                          </a:solidFill>
                          <a:latin typeface="Cambria Math" panose="02040503050406030204" pitchFamily="18" charset="0"/>
                        </a:rPr>
                        <m:t>,⋯,</m:t>
                      </m:r>
                      <m:sSub>
                        <m:sSubPr>
                          <m:ctrlPr>
                            <a:rPr lang="zh-CN" altLang="zh-CN" sz="1400" i="1" kern="100">
                              <a:solidFill>
                                <a:schemeClr val="tx1">
                                  <a:lumMod val="65000"/>
                                  <a:lumOff val="35000"/>
                                </a:schemeClr>
                              </a:solidFill>
                              <a:latin typeface="Cambria Math" panose="02040503050406030204" pitchFamily="18" charset="0"/>
                            </a:rPr>
                          </m:ctrlPr>
                        </m:sSubPr>
                        <m:e>
                          <m:r>
                            <a:rPr lang="en-US" altLang="zh-CN" sz="1400" i="1" kern="100">
                              <a:solidFill>
                                <a:schemeClr val="tx1">
                                  <a:lumMod val="65000"/>
                                  <a:lumOff val="35000"/>
                                </a:schemeClr>
                              </a:solidFill>
                              <a:latin typeface="Cambria Math" panose="02040503050406030204" pitchFamily="18" charset="0"/>
                            </a:rPr>
                            <m:t>𝑊</m:t>
                          </m:r>
                        </m:e>
                        <m:sub>
                          <m:r>
                            <a:rPr lang="en-US" altLang="zh-CN" sz="1400" b="0" i="1" kern="100" smtClean="0">
                              <a:solidFill>
                                <a:schemeClr val="tx1">
                                  <a:lumMod val="65000"/>
                                  <a:lumOff val="35000"/>
                                </a:schemeClr>
                              </a:solidFill>
                              <a:latin typeface="Cambria Math" panose="02040503050406030204" pitchFamily="18" charset="0"/>
                            </a:rPr>
                            <m:t>𝑑</m:t>
                          </m:r>
                        </m:sub>
                      </m:sSub>
                      <m:r>
                        <a:rPr lang="en-US" altLang="zh-CN" sz="1400" kern="100">
                          <a:solidFill>
                            <a:schemeClr val="tx1">
                              <a:lumMod val="65000"/>
                              <a:lumOff val="35000"/>
                            </a:schemeClr>
                          </a:solidFill>
                          <a:latin typeface="Cambria Math" panose="02040503050406030204" pitchFamily="18" charset="0"/>
                        </a:rPr>
                        <m:t>}</m:t>
                      </m:r>
                    </m:oMath>
                  </m:oMathPara>
                </a14:m>
                <a:endParaRPr lang="zh-CN" altLang="en-US" sz="1400" dirty="0">
                  <a:solidFill>
                    <a:schemeClr val="tx1">
                      <a:lumMod val="65000"/>
                      <a:lumOff val="35000"/>
                    </a:schemeClr>
                  </a:solidFill>
                </a:endParaRPr>
              </a:p>
            </p:txBody>
          </p:sp>
        </mc:Choice>
        <mc:Fallback xmlns="">
          <p:sp>
            <p:nvSpPr>
              <p:cNvPr id="16" name="矩形 15">
                <a:extLst>
                  <a:ext uri="{FF2B5EF4-FFF2-40B4-BE49-F238E27FC236}">
                    <a16:creationId xmlns:a16="http://schemas.microsoft.com/office/drawing/2014/main" id="{81F4F59C-75ED-48B3-AD40-DBB0FBD19879}"/>
                  </a:ext>
                </a:extLst>
              </p:cNvPr>
              <p:cNvSpPr>
                <a:spLocks noRot="1" noChangeAspect="1" noMove="1" noResize="1" noEditPoints="1" noAdjustHandles="1" noChangeArrowheads="1" noChangeShapeType="1" noTextEdit="1"/>
              </p:cNvSpPr>
              <p:nvPr/>
            </p:nvSpPr>
            <p:spPr>
              <a:xfrm>
                <a:off x="7168306" y="3051474"/>
                <a:ext cx="1451038" cy="307777"/>
              </a:xfrm>
              <a:prstGeom prst="rect">
                <a:avLst/>
              </a:prstGeom>
              <a:blipFill>
                <a:blip r:embed="rId6"/>
                <a:stretch>
                  <a:fillRect b="-8000"/>
                </a:stretch>
              </a:blipFill>
            </p:spPr>
            <p:txBody>
              <a:bodyPr/>
              <a:lstStyle/>
              <a:p>
                <a:r>
                  <a:rPr lang="zh-CN" altLang="en-US">
                    <a:noFill/>
                  </a:rPr>
                  <a:t> </a:t>
                </a:r>
              </a:p>
            </p:txBody>
          </p:sp>
        </mc:Fallback>
      </mc:AlternateContent>
      <p:cxnSp>
        <p:nvCxnSpPr>
          <p:cNvPr id="17" name="直接箭头连接符 16">
            <a:extLst>
              <a:ext uri="{FF2B5EF4-FFF2-40B4-BE49-F238E27FC236}">
                <a16:creationId xmlns:a16="http://schemas.microsoft.com/office/drawing/2014/main" id="{61B800FC-FB20-41AD-8907-3C907FC61A3D}"/>
              </a:ext>
            </a:extLst>
          </p:cNvPr>
          <p:cNvCxnSpPr/>
          <p:nvPr/>
        </p:nvCxnSpPr>
        <p:spPr>
          <a:xfrm rot="16200000" flipH="1">
            <a:off x="8764207" y="3061809"/>
            <a:ext cx="0" cy="326673"/>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8F716AAA-6B2A-4B0E-9E56-797CA66B35BE}"/>
                  </a:ext>
                </a:extLst>
              </p:cNvPr>
              <p:cNvSpPr/>
              <p:nvPr/>
            </p:nvSpPr>
            <p:spPr>
              <a:xfrm>
                <a:off x="6286073" y="3071482"/>
                <a:ext cx="999889" cy="307777"/>
              </a:xfrm>
              <a:prstGeom prst="rect">
                <a:avLst/>
              </a:prstGeom>
            </p:spPr>
            <p:txBody>
              <a:bodyPr wrap="none">
                <a:spAutoFit/>
              </a:bodyPr>
              <a:lstStyle/>
              <a:p>
                <a:r>
                  <a:rPr lang="zh-CN" altLang="en-US" sz="1400" kern="100" dirty="0">
                    <a:solidFill>
                      <a:schemeClr val="tx1">
                        <a:lumMod val="65000"/>
                        <a:lumOff val="35000"/>
                      </a:schemeClr>
                    </a:solidFill>
                  </a:rPr>
                  <a:t>图像集 </a:t>
                </a:r>
                <a14:m>
                  <m:oMath xmlns:m="http://schemas.openxmlformats.org/officeDocument/2006/math">
                    <m:r>
                      <a:rPr lang="en-US" altLang="zh-CN" sz="1400" b="0" i="1" kern="100" smtClean="0">
                        <a:solidFill>
                          <a:schemeClr val="tx1">
                            <a:lumMod val="65000"/>
                            <a:lumOff val="35000"/>
                          </a:schemeClr>
                        </a:solidFill>
                        <a:latin typeface="Cambria Math" panose="02040503050406030204" pitchFamily="18" charset="0"/>
                      </a:rPr>
                      <m:t>𝐼</m:t>
                    </m:r>
                  </m:oMath>
                </a14:m>
                <a:r>
                  <a:rPr lang="zh-CN" altLang="en-US" sz="1400" dirty="0">
                    <a:solidFill>
                      <a:schemeClr val="tx1">
                        <a:lumMod val="65000"/>
                        <a:lumOff val="35000"/>
                      </a:schemeClr>
                    </a:solidFill>
                  </a:rPr>
                  <a:t> </a:t>
                </a:r>
                <a:r>
                  <a:rPr lang="en-US" altLang="zh-CN" sz="1400" dirty="0">
                    <a:solidFill>
                      <a:schemeClr val="tx1">
                        <a:lumMod val="65000"/>
                        <a:lumOff val="35000"/>
                      </a:schemeClr>
                    </a:solidFill>
                  </a:rPr>
                  <a:t>+</a:t>
                </a:r>
                <a:endParaRPr lang="zh-CN" altLang="en-US" sz="1400" dirty="0">
                  <a:solidFill>
                    <a:schemeClr val="tx1">
                      <a:lumMod val="65000"/>
                      <a:lumOff val="35000"/>
                    </a:schemeClr>
                  </a:solidFill>
                </a:endParaRPr>
              </a:p>
            </p:txBody>
          </p:sp>
        </mc:Choice>
        <mc:Fallback xmlns="">
          <p:sp>
            <p:nvSpPr>
              <p:cNvPr id="18" name="矩形 17">
                <a:extLst>
                  <a:ext uri="{FF2B5EF4-FFF2-40B4-BE49-F238E27FC236}">
                    <a16:creationId xmlns:a16="http://schemas.microsoft.com/office/drawing/2014/main" id="{8F716AAA-6B2A-4B0E-9E56-797CA66B35BE}"/>
                  </a:ext>
                </a:extLst>
              </p:cNvPr>
              <p:cNvSpPr>
                <a:spLocks noRot="1" noChangeAspect="1" noMove="1" noResize="1" noEditPoints="1" noAdjustHandles="1" noChangeArrowheads="1" noChangeShapeType="1" noTextEdit="1"/>
              </p:cNvSpPr>
              <p:nvPr/>
            </p:nvSpPr>
            <p:spPr>
              <a:xfrm>
                <a:off x="6286073" y="3071482"/>
                <a:ext cx="999889" cy="307777"/>
              </a:xfrm>
              <a:prstGeom prst="rect">
                <a:avLst/>
              </a:prstGeom>
              <a:blipFill>
                <a:blip r:embed="rId7"/>
                <a:stretch>
                  <a:fillRect l="-1829" t="-4000" r="-2439"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矩形 18">
                <a:extLst>
                  <a:ext uri="{FF2B5EF4-FFF2-40B4-BE49-F238E27FC236}">
                    <a16:creationId xmlns:a16="http://schemas.microsoft.com/office/drawing/2014/main" id="{5D3D40C7-7427-4E63-B0BD-91634801BA82}"/>
                  </a:ext>
                </a:extLst>
              </p:cNvPr>
              <p:cNvSpPr/>
              <p:nvPr/>
            </p:nvSpPr>
            <p:spPr>
              <a:xfrm>
                <a:off x="8936596" y="3066543"/>
                <a:ext cx="1927259" cy="3172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400" i="1" smtClean="0">
                          <a:solidFill>
                            <a:schemeClr val="tx1">
                              <a:lumMod val="65000"/>
                              <a:lumOff val="35000"/>
                            </a:schemeClr>
                          </a:solidFill>
                          <a:latin typeface="Cambria Math" panose="02040503050406030204" pitchFamily="18" charset="0"/>
                          <a:ea typeface="Cambria Math" panose="02040503050406030204" pitchFamily="18" charset="0"/>
                        </a:rPr>
                        <m:t>ℱ</m:t>
                      </m:r>
                      <m:r>
                        <a:rPr lang="en-US" altLang="zh-CN" sz="1400" b="0" i="1" smtClean="0">
                          <a:solidFill>
                            <a:schemeClr val="tx1">
                              <a:lumMod val="65000"/>
                              <a:lumOff val="35000"/>
                            </a:schemeClr>
                          </a:solidFill>
                          <a:latin typeface="Cambria Math" panose="02040503050406030204" pitchFamily="18" charset="0"/>
                          <a:ea typeface="Cambria Math" panose="02040503050406030204" pitchFamily="18" charset="0"/>
                        </a:rPr>
                        <m:t>=(</m:t>
                      </m:r>
                      <m:sSub>
                        <m:sSubPr>
                          <m:ctrlPr>
                            <a:rPr lang="en-US" altLang="zh-CN" sz="1400"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altLang="zh-CN" sz="1400" i="1">
                              <a:solidFill>
                                <a:schemeClr val="tx1">
                                  <a:lumMod val="65000"/>
                                  <a:lumOff val="35000"/>
                                </a:schemeClr>
                              </a:solidFill>
                              <a:latin typeface="Cambria Math" panose="02040503050406030204" pitchFamily="18" charset="0"/>
                              <a:ea typeface="Cambria Math" panose="02040503050406030204" pitchFamily="18" charset="0"/>
                            </a:rPr>
                            <m:t>ℱ</m:t>
                          </m:r>
                        </m:e>
                        <m:sub>
                          <m:r>
                            <a:rPr lang="en-US" altLang="zh-CN" sz="1400" i="1">
                              <a:solidFill>
                                <a:schemeClr val="tx1">
                                  <a:lumMod val="65000"/>
                                  <a:lumOff val="35000"/>
                                </a:schemeClr>
                              </a:solidFill>
                              <a:latin typeface="Cambria Math" panose="02040503050406030204" pitchFamily="18" charset="0"/>
                              <a:ea typeface="Cambria Math" panose="02040503050406030204" pitchFamily="18" charset="0"/>
                            </a:rPr>
                            <m:t>:,</m:t>
                          </m:r>
                          <m:r>
                            <a:rPr lang="en-US" altLang="zh-CN" sz="1400" b="0" i="1" smtClean="0">
                              <a:solidFill>
                                <a:schemeClr val="tx1">
                                  <a:lumMod val="65000"/>
                                  <a:lumOff val="35000"/>
                                </a:schemeClr>
                              </a:solidFill>
                              <a:latin typeface="Cambria Math" panose="02040503050406030204" pitchFamily="18" charset="0"/>
                              <a:ea typeface="Cambria Math" panose="02040503050406030204" pitchFamily="18" charset="0"/>
                            </a:rPr>
                            <m:t>1</m:t>
                          </m:r>
                        </m:sub>
                      </m:sSub>
                      <m:r>
                        <a:rPr lang="en-US" altLang="zh-CN" sz="1400" b="0" i="1" smtClean="0">
                          <a:solidFill>
                            <a:schemeClr val="tx1">
                              <a:lumMod val="65000"/>
                              <a:lumOff val="35000"/>
                            </a:schemeClr>
                          </a:solidFill>
                          <a:latin typeface="Cambria Math" panose="02040503050406030204" pitchFamily="18" charset="0"/>
                          <a:ea typeface="Cambria Math" panose="02040503050406030204" pitchFamily="18" charset="0"/>
                        </a:rPr>
                        <m:t>,</m:t>
                      </m:r>
                      <m:sSub>
                        <m:sSubPr>
                          <m:ctrlPr>
                            <a:rPr lang="en-US" altLang="zh-CN" sz="1400"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altLang="zh-CN" sz="1400" i="1">
                              <a:solidFill>
                                <a:schemeClr val="tx1">
                                  <a:lumMod val="65000"/>
                                  <a:lumOff val="35000"/>
                                </a:schemeClr>
                              </a:solidFill>
                              <a:latin typeface="Cambria Math" panose="02040503050406030204" pitchFamily="18" charset="0"/>
                              <a:ea typeface="Cambria Math" panose="02040503050406030204" pitchFamily="18" charset="0"/>
                            </a:rPr>
                            <m:t>ℱ</m:t>
                          </m:r>
                        </m:e>
                        <m:sub>
                          <m:r>
                            <a:rPr lang="en-US" altLang="zh-CN" sz="1400" i="1">
                              <a:solidFill>
                                <a:schemeClr val="tx1">
                                  <a:lumMod val="65000"/>
                                  <a:lumOff val="35000"/>
                                </a:schemeClr>
                              </a:solidFill>
                              <a:latin typeface="Cambria Math" panose="02040503050406030204" pitchFamily="18" charset="0"/>
                              <a:ea typeface="Cambria Math" panose="02040503050406030204" pitchFamily="18" charset="0"/>
                            </a:rPr>
                            <m:t>:,</m:t>
                          </m:r>
                          <m:r>
                            <a:rPr lang="en-US" altLang="zh-CN" sz="1400" b="0" i="1" smtClean="0">
                              <a:solidFill>
                                <a:schemeClr val="tx1">
                                  <a:lumMod val="65000"/>
                                  <a:lumOff val="35000"/>
                                </a:schemeClr>
                              </a:solidFill>
                              <a:latin typeface="Cambria Math" panose="02040503050406030204" pitchFamily="18" charset="0"/>
                              <a:ea typeface="Cambria Math" panose="02040503050406030204" pitchFamily="18" charset="0"/>
                            </a:rPr>
                            <m:t>2</m:t>
                          </m:r>
                        </m:sub>
                      </m:sSub>
                      <m:r>
                        <a:rPr lang="en-US" altLang="zh-CN" sz="1400" b="0" i="1" smtClean="0">
                          <a:solidFill>
                            <a:schemeClr val="tx1">
                              <a:lumMod val="65000"/>
                              <a:lumOff val="35000"/>
                            </a:schemeClr>
                          </a:solidFill>
                          <a:latin typeface="Cambria Math" panose="02040503050406030204" pitchFamily="18" charset="0"/>
                          <a:ea typeface="Cambria Math" panose="02040503050406030204" pitchFamily="18" charset="0"/>
                        </a:rPr>
                        <m:t>,</m:t>
                      </m:r>
                      <m:r>
                        <a:rPr lang="zh-CN" altLang="en-US" sz="1400" i="1">
                          <a:solidFill>
                            <a:schemeClr val="tx1">
                              <a:lumMod val="65000"/>
                              <a:lumOff val="35000"/>
                            </a:schemeClr>
                          </a:solidFill>
                          <a:latin typeface="Cambria Math" panose="02040503050406030204" pitchFamily="18" charset="0"/>
                        </a:rPr>
                        <m:t>⋯</m:t>
                      </m:r>
                      <m:r>
                        <a:rPr lang="en-US" altLang="zh-CN" sz="1400" b="0" i="1" smtClean="0">
                          <a:solidFill>
                            <a:schemeClr val="tx1">
                              <a:lumMod val="65000"/>
                              <a:lumOff val="35000"/>
                            </a:schemeClr>
                          </a:solidFill>
                          <a:latin typeface="Cambria Math" panose="02040503050406030204" pitchFamily="18" charset="0"/>
                          <a:ea typeface="Cambria Math" panose="02040503050406030204" pitchFamily="18" charset="0"/>
                        </a:rPr>
                        <m:t>,</m:t>
                      </m:r>
                      <m:sSub>
                        <m:sSubPr>
                          <m:ctrlPr>
                            <a:rPr lang="en-US" altLang="zh-CN" sz="1400"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altLang="zh-CN" sz="1400" i="1">
                              <a:solidFill>
                                <a:schemeClr val="tx1">
                                  <a:lumMod val="65000"/>
                                  <a:lumOff val="35000"/>
                                </a:schemeClr>
                              </a:solidFill>
                              <a:latin typeface="Cambria Math" panose="02040503050406030204" pitchFamily="18" charset="0"/>
                              <a:ea typeface="Cambria Math" panose="02040503050406030204" pitchFamily="18" charset="0"/>
                            </a:rPr>
                            <m:t>ℱ</m:t>
                          </m:r>
                        </m:e>
                        <m:sub>
                          <m:r>
                            <a:rPr lang="en-US" altLang="zh-CN" sz="1400" i="1">
                              <a:solidFill>
                                <a:schemeClr val="tx1">
                                  <a:lumMod val="65000"/>
                                  <a:lumOff val="35000"/>
                                </a:schemeClr>
                              </a:solidFill>
                              <a:latin typeface="Cambria Math" panose="02040503050406030204" pitchFamily="18" charset="0"/>
                              <a:ea typeface="Cambria Math" panose="02040503050406030204" pitchFamily="18" charset="0"/>
                            </a:rPr>
                            <m:t>:,</m:t>
                          </m:r>
                          <m:r>
                            <a:rPr lang="en-US" altLang="zh-CN" sz="1400" b="0" i="1" smtClean="0">
                              <a:solidFill>
                                <a:schemeClr val="tx1">
                                  <a:lumMod val="65000"/>
                                  <a:lumOff val="35000"/>
                                </a:schemeClr>
                              </a:solidFill>
                              <a:latin typeface="Cambria Math" panose="02040503050406030204" pitchFamily="18" charset="0"/>
                              <a:ea typeface="Cambria Math" panose="02040503050406030204" pitchFamily="18" charset="0"/>
                            </a:rPr>
                            <m:t>𝑑</m:t>
                          </m:r>
                        </m:sub>
                      </m:sSub>
                      <m:r>
                        <a:rPr lang="en-US" altLang="zh-CN" sz="1400" b="0" i="1" smtClean="0">
                          <a:solidFill>
                            <a:schemeClr val="tx1">
                              <a:lumMod val="65000"/>
                              <a:lumOff val="35000"/>
                            </a:schemeClr>
                          </a:solidFill>
                          <a:latin typeface="Cambria Math" panose="02040503050406030204" pitchFamily="18" charset="0"/>
                          <a:ea typeface="Cambria Math" panose="02040503050406030204" pitchFamily="18" charset="0"/>
                        </a:rPr>
                        <m:t>)</m:t>
                      </m:r>
                    </m:oMath>
                  </m:oMathPara>
                </a14:m>
                <a:endParaRPr lang="zh-CN" altLang="en-US" sz="1400" dirty="0">
                  <a:solidFill>
                    <a:schemeClr val="tx1">
                      <a:lumMod val="65000"/>
                      <a:lumOff val="35000"/>
                    </a:schemeClr>
                  </a:solidFill>
                </a:endParaRPr>
              </a:p>
            </p:txBody>
          </p:sp>
        </mc:Choice>
        <mc:Fallback xmlns="">
          <p:sp>
            <p:nvSpPr>
              <p:cNvPr id="19" name="矩形 18">
                <a:extLst>
                  <a:ext uri="{FF2B5EF4-FFF2-40B4-BE49-F238E27FC236}">
                    <a16:creationId xmlns:a16="http://schemas.microsoft.com/office/drawing/2014/main" id="{5D3D40C7-7427-4E63-B0BD-91634801BA82}"/>
                  </a:ext>
                </a:extLst>
              </p:cNvPr>
              <p:cNvSpPr>
                <a:spLocks noRot="1" noChangeAspect="1" noMove="1" noResize="1" noEditPoints="1" noAdjustHandles="1" noChangeArrowheads="1" noChangeShapeType="1" noTextEdit="1"/>
              </p:cNvSpPr>
              <p:nvPr/>
            </p:nvSpPr>
            <p:spPr>
              <a:xfrm>
                <a:off x="8936596" y="3066543"/>
                <a:ext cx="1927259" cy="317203"/>
              </a:xfrm>
              <a:prstGeom prst="rect">
                <a:avLst/>
              </a:prstGeom>
              <a:blipFill>
                <a:blip r:embed="rId8"/>
                <a:stretch>
                  <a:fillRect b="-5769"/>
                </a:stretch>
              </a:blipFill>
            </p:spPr>
            <p:txBody>
              <a:bodyPr/>
              <a:lstStyle/>
              <a:p>
                <a:r>
                  <a:rPr lang="zh-CN" altLang="en-US">
                    <a:noFill/>
                  </a:rPr>
                  <a:t> </a:t>
                </a:r>
              </a:p>
            </p:txBody>
          </p:sp>
        </mc:Fallback>
      </mc:AlternateContent>
      <p:grpSp>
        <p:nvGrpSpPr>
          <p:cNvPr id="20" name="组合 19">
            <a:extLst>
              <a:ext uri="{FF2B5EF4-FFF2-40B4-BE49-F238E27FC236}">
                <a16:creationId xmlns:a16="http://schemas.microsoft.com/office/drawing/2014/main" id="{266D55D0-337B-4251-8508-4B29E75F633E}"/>
              </a:ext>
            </a:extLst>
          </p:cNvPr>
          <p:cNvGrpSpPr/>
          <p:nvPr/>
        </p:nvGrpSpPr>
        <p:grpSpPr>
          <a:xfrm>
            <a:off x="6552874" y="3301776"/>
            <a:ext cx="2728713" cy="759949"/>
            <a:chOff x="4005684" y="4707440"/>
            <a:chExt cx="5175115" cy="1420904"/>
          </a:xfrm>
        </p:grpSpPr>
        <p:sp>
          <p:nvSpPr>
            <p:cNvPr id="21" name="矩形 20">
              <a:extLst>
                <a:ext uri="{FF2B5EF4-FFF2-40B4-BE49-F238E27FC236}">
                  <a16:creationId xmlns:a16="http://schemas.microsoft.com/office/drawing/2014/main" id="{905258AA-A7FF-4E59-AB70-E3E04C9AB1E2}"/>
                </a:ext>
              </a:extLst>
            </p:cNvPr>
            <p:cNvSpPr/>
            <p:nvPr/>
          </p:nvSpPr>
          <p:spPr>
            <a:xfrm>
              <a:off x="4005684" y="5598835"/>
              <a:ext cx="5175115" cy="3793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22" name="直接连接符 4">
              <a:extLst>
                <a:ext uri="{FF2B5EF4-FFF2-40B4-BE49-F238E27FC236}">
                  <a16:creationId xmlns:a16="http://schemas.microsoft.com/office/drawing/2014/main" id="{7662FF5E-A988-4B80-A62E-461F5EF8F2D4}"/>
                </a:ext>
              </a:extLst>
            </p:cNvPr>
            <p:cNvCxnSpPr/>
            <p:nvPr/>
          </p:nvCxnSpPr>
          <p:spPr>
            <a:xfrm flipH="1">
              <a:off x="4287956" y="5452993"/>
              <a:ext cx="420321" cy="67106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曲线连接符 34">
              <a:extLst>
                <a:ext uri="{FF2B5EF4-FFF2-40B4-BE49-F238E27FC236}">
                  <a16:creationId xmlns:a16="http://schemas.microsoft.com/office/drawing/2014/main" id="{56D653F0-59BF-43AB-AA94-3E49C6FCB449}"/>
                </a:ext>
              </a:extLst>
            </p:cNvPr>
            <p:cNvCxnSpPr/>
            <p:nvPr/>
          </p:nvCxnSpPr>
          <p:spPr>
            <a:xfrm rot="16200000" flipH="1">
              <a:off x="6109971" y="5728095"/>
              <a:ext cx="379379" cy="100876"/>
            </a:xfrm>
            <a:prstGeom prst="curvedConnector3">
              <a:avLst>
                <a:gd name="adj1" fmla="val 52564"/>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曲线连接符 35">
              <a:extLst>
                <a:ext uri="{FF2B5EF4-FFF2-40B4-BE49-F238E27FC236}">
                  <a16:creationId xmlns:a16="http://schemas.microsoft.com/office/drawing/2014/main" id="{61668155-78DB-41CF-B442-1D4E0F2AAFA4}"/>
                </a:ext>
              </a:extLst>
            </p:cNvPr>
            <p:cNvCxnSpPr/>
            <p:nvPr/>
          </p:nvCxnSpPr>
          <p:spPr>
            <a:xfrm rot="16200000" flipH="1">
              <a:off x="6535350" y="5728096"/>
              <a:ext cx="379379" cy="100876"/>
            </a:xfrm>
            <a:prstGeom prst="curvedConnector3">
              <a:avLst>
                <a:gd name="adj1" fmla="val 52564"/>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52">
              <a:extLst>
                <a:ext uri="{FF2B5EF4-FFF2-40B4-BE49-F238E27FC236}">
                  <a16:creationId xmlns:a16="http://schemas.microsoft.com/office/drawing/2014/main" id="{CB8972A9-F9F1-4459-A8A9-F9AF5B07F1ED}"/>
                </a:ext>
              </a:extLst>
            </p:cNvPr>
            <p:cNvCxnSpPr/>
            <p:nvPr/>
          </p:nvCxnSpPr>
          <p:spPr>
            <a:xfrm flipH="1">
              <a:off x="4845739" y="5457283"/>
              <a:ext cx="420321" cy="67106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53">
              <a:extLst>
                <a:ext uri="{FF2B5EF4-FFF2-40B4-BE49-F238E27FC236}">
                  <a16:creationId xmlns:a16="http://schemas.microsoft.com/office/drawing/2014/main" id="{629AD4B3-0B3F-46C0-AACB-82AF413B7BFE}"/>
                </a:ext>
              </a:extLst>
            </p:cNvPr>
            <p:cNvCxnSpPr/>
            <p:nvPr/>
          </p:nvCxnSpPr>
          <p:spPr>
            <a:xfrm flipH="1">
              <a:off x="5425380" y="5439935"/>
              <a:ext cx="420321" cy="67106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直接连接符 54">
              <a:extLst>
                <a:ext uri="{FF2B5EF4-FFF2-40B4-BE49-F238E27FC236}">
                  <a16:creationId xmlns:a16="http://schemas.microsoft.com/office/drawing/2014/main" id="{1C7BFC1C-F3CB-465C-8F40-E94391694660}"/>
                </a:ext>
              </a:extLst>
            </p:cNvPr>
            <p:cNvCxnSpPr/>
            <p:nvPr/>
          </p:nvCxnSpPr>
          <p:spPr>
            <a:xfrm flipH="1">
              <a:off x="6968838" y="5452993"/>
              <a:ext cx="420321" cy="67106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55">
              <a:extLst>
                <a:ext uri="{FF2B5EF4-FFF2-40B4-BE49-F238E27FC236}">
                  <a16:creationId xmlns:a16="http://schemas.microsoft.com/office/drawing/2014/main" id="{A22E4662-C4BA-4421-BE02-3550698B9F3C}"/>
                </a:ext>
              </a:extLst>
            </p:cNvPr>
            <p:cNvCxnSpPr/>
            <p:nvPr/>
          </p:nvCxnSpPr>
          <p:spPr>
            <a:xfrm flipH="1">
              <a:off x="7564720" y="5439934"/>
              <a:ext cx="420321" cy="67106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56">
              <a:extLst>
                <a:ext uri="{FF2B5EF4-FFF2-40B4-BE49-F238E27FC236}">
                  <a16:creationId xmlns:a16="http://schemas.microsoft.com/office/drawing/2014/main" id="{0E9B0900-297A-4440-BD8E-3A6F1060827A}"/>
                </a:ext>
              </a:extLst>
            </p:cNvPr>
            <p:cNvCxnSpPr/>
            <p:nvPr/>
          </p:nvCxnSpPr>
          <p:spPr>
            <a:xfrm flipH="1">
              <a:off x="8160602" y="5452992"/>
              <a:ext cx="420321" cy="67106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文本框 10">
              <a:extLst>
                <a:ext uri="{FF2B5EF4-FFF2-40B4-BE49-F238E27FC236}">
                  <a16:creationId xmlns:a16="http://schemas.microsoft.com/office/drawing/2014/main" id="{4BBDCBE7-0446-496C-91A5-A988CF706C7B}"/>
                </a:ext>
              </a:extLst>
            </p:cNvPr>
            <p:cNvSpPr txBox="1">
              <a:spLocks noChangeArrowheads="1"/>
            </p:cNvSpPr>
            <p:nvPr/>
          </p:nvSpPr>
          <p:spPr bwMode="auto">
            <a:xfrm>
              <a:off x="6190332" y="5300045"/>
              <a:ext cx="500605" cy="70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spcBef>
                  <a:spcPct val="0"/>
                </a:spcBef>
                <a:buNone/>
              </a:pPr>
              <a:r>
                <a:rPr lang="en-US" altLang="zh-CN" sz="1400" dirty="0">
                  <a:solidFill>
                    <a:schemeClr val="tx1">
                      <a:lumMod val="65000"/>
                      <a:lumOff val="35000"/>
                    </a:schemeClr>
                  </a:solidFill>
                </a:rPr>
                <a:t>…</a:t>
              </a:r>
            </a:p>
          </p:txBody>
        </p:sp>
        <p:sp>
          <p:nvSpPr>
            <p:cNvPr id="31" name="左大括号 30">
              <a:extLst>
                <a:ext uri="{FF2B5EF4-FFF2-40B4-BE49-F238E27FC236}">
                  <a16:creationId xmlns:a16="http://schemas.microsoft.com/office/drawing/2014/main" id="{E517FA95-959C-4354-8396-31D23B5AB635}"/>
                </a:ext>
              </a:extLst>
            </p:cNvPr>
            <p:cNvSpPr/>
            <p:nvPr/>
          </p:nvSpPr>
          <p:spPr>
            <a:xfrm rot="5400000" flipV="1">
              <a:off x="6389727" y="2963515"/>
              <a:ext cx="268823" cy="4772079"/>
            </a:xfrm>
            <a:prstGeom prst="leftBrace">
              <a:avLst>
                <a:gd name="adj1" fmla="val 323116"/>
                <a:gd name="adj2" fmla="val 4983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lumMod val="65000"/>
                    <a:lumOff val="35000"/>
                  </a:schemeClr>
                </a:solidFill>
              </a:endParaRPr>
            </a:p>
          </p:txBody>
        </p:sp>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342DBD26-92E2-4389-B379-F36D11B15298}"/>
                    </a:ext>
                  </a:extLst>
                </p:cNvPr>
                <p:cNvSpPr txBox="1"/>
                <p:nvPr/>
              </p:nvSpPr>
              <p:spPr>
                <a:xfrm>
                  <a:off x="6353609" y="4707440"/>
                  <a:ext cx="385859" cy="4028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400" b="0" i="1" smtClean="0">
                            <a:solidFill>
                              <a:schemeClr val="tx1">
                                <a:lumMod val="65000"/>
                                <a:lumOff val="35000"/>
                              </a:schemeClr>
                            </a:solidFill>
                            <a:latin typeface="Cambria Math" panose="02040503050406030204" pitchFamily="18" charset="0"/>
                            <a:ea typeface="Cambria Math" panose="02040503050406030204" pitchFamily="18" charset="0"/>
                          </a:rPr>
                          <m:t>𝑚</m:t>
                        </m:r>
                      </m:oMath>
                    </m:oMathPara>
                  </a14:m>
                  <a:endParaRPr lang="zh-CN" altLang="en-US" sz="1050" dirty="0">
                    <a:solidFill>
                      <a:schemeClr val="tx1">
                        <a:lumMod val="65000"/>
                        <a:lumOff val="35000"/>
                      </a:schemeClr>
                    </a:solidFill>
                  </a:endParaRPr>
                </a:p>
              </p:txBody>
            </p:sp>
          </mc:Choice>
          <mc:Fallback xmlns="">
            <p:sp>
              <p:nvSpPr>
                <p:cNvPr id="44" name="文本框 43">
                  <a:extLst>
                    <a:ext uri="{FF2B5EF4-FFF2-40B4-BE49-F238E27FC236}">
                      <a16:creationId xmlns:a16="http://schemas.microsoft.com/office/drawing/2014/main" id="{16E48735-81A5-4245-A692-2CA96180BAB4}"/>
                    </a:ext>
                  </a:extLst>
                </p:cNvPr>
                <p:cNvSpPr txBox="1">
                  <a:spLocks noRot="1" noChangeAspect="1" noMove="1" noResize="1" noEditPoints="1" noAdjustHandles="1" noChangeArrowheads="1" noChangeShapeType="1" noTextEdit="1"/>
                </p:cNvSpPr>
                <p:nvPr/>
              </p:nvSpPr>
              <p:spPr>
                <a:xfrm>
                  <a:off x="6353609" y="4707440"/>
                  <a:ext cx="385859" cy="402823"/>
                </a:xfrm>
                <a:prstGeom prst="rect">
                  <a:avLst/>
                </a:prstGeom>
                <a:blipFill>
                  <a:blip r:embed="rId10"/>
                  <a:stretch>
                    <a:fillRect l="-12121" r="-606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矩形 32">
                  <a:extLst>
                    <a:ext uri="{FF2B5EF4-FFF2-40B4-BE49-F238E27FC236}">
                      <a16:creationId xmlns:a16="http://schemas.microsoft.com/office/drawing/2014/main" id="{18A00B4A-0C4C-4167-BCA6-A2E0E062A25F}"/>
                    </a:ext>
                  </a:extLst>
                </p:cNvPr>
                <p:cNvSpPr/>
                <p:nvPr/>
              </p:nvSpPr>
              <p:spPr>
                <a:xfrm>
                  <a:off x="4980995" y="5421027"/>
                  <a:ext cx="772444" cy="5754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altLang="zh-CN" sz="1400" i="1">
                                <a:solidFill>
                                  <a:schemeClr val="tx1">
                                    <a:lumMod val="65000"/>
                                    <a:lumOff val="35000"/>
                                  </a:schemeClr>
                                </a:solidFill>
                                <a:latin typeface="Cambria Math" panose="02040503050406030204" pitchFamily="18" charset="0"/>
                                <a:ea typeface="Cambria Math" panose="02040503050406030204" pitchFamily="18" charset="0"/>
                              </a:rPr>
                              <m:t>𝑝</m:t>
                            </m:r>
                          </m:e>
                          <m:sub>
                            <m:r>
                              <a:rPr lang="en-US" altLang="zh-CN" sz="1400" b="0" i="1" smtClean="0">
                                <a:solidFill>
                                  <a:schemeClr val="tx1">
                                    <a:lumMod val="65000"/>
                                    <a:lumOff val="35000"/>
                                  </a:schemeClr>
                                </a:solidFill>
                                <a:latin typeface="Cambria Math" panose="02040503050406030204" pitchFamily="18" charset="0"/>
                                <a:ea typeface="Cambria Math" panose="02040503050406030204" pitchFamily="18" charset="0"/>
                              </a:rPr>
                              <m:t>𝑟</m:t>
                            </m:r>
                          </m:sub>
                        </m:sSub>
                      </m:oMath>
                    </m:oMathPara>
                  </a14:m>
                  <a:endParaRPr lang="zh-CN" altLang="en-US" sz="1400" dirty="0">
                    <a:solidFill>
                      <a:schemeClr val="tx1">
                        <a:lumMod val="65000"/>
                        <a:lumOff val="35000"/>
                      </a:schemeClr>
                    </a:solidFill>
                  </a:endParaRPr>
                </a:p>
              </p:txBody>
            </p:sp>
          </mc:Choice>
          <mc:Fallback xmlns="">
            <p:sp>
              <p:nvSpPr>
                <p:cNvPr id="45" name="矩形 44">
                  <a:extLst>
                    <a:ext uri="{FF2B5EF4-FFF2-40B4-BE49-F238E27FC236}">
                      <a16:creationId xmlns:a16="http://schemas.microsoft.com/office/drawing/2014/main" id="{7B700AB1-E19B-5646-8B59-BDE58563C710}"/>
                    </a:ext>
                  </a:extLst>
                </p:cNvPr>
                <p:cNvSpPr>
                  <a:spLocks noRot="1" noChangeAspect="1" noMove="1" noResize="1" noEditPoints="1" noAdjustHandles="1" noChangeArrowheads="1" noChangeShapeType="1" noTextEdit="1"/>
                </p:cNvSpPr>
                <p:nvPr/>
              </p:nvSpPr>
              <p:spPr>
                <a:xfrm>
                  <a:off x="4980995" y="5421027"/>
                  <a:ext cx="772444" cy="575462"/>
                </a:xfrm>
                <a:prstGeom prst="rect">
                  <a:avLst/>
                </a:prstGeom>
                <a:blipFill>
                  <a:blip r:embed="rId11"/>
                  <a:stretch>
                    <a:fillRect b="-1961"/>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34" name="矩形 33">
                <a:extLst>
                  <a:ext uri="{FF2B5EF4-FFF2-40B4-BE49-F238E27FC236}">
                    <a16:creationId xmlns:a16="http://schemas.microsoft.com/office/drawing/2014/main" id="{B63C1150-7616-4795-96B2-C342D1226BB1}"/>
                  </a:ext>
                </a:extLst>
              </p:cNvPr>
              <p:cNvSpPr/>
              <p:nvPr/>
            </p:nvSpPr>
            <p:spPr>
              <a:xfrm>
                <a:off x="5988830" y="3711636"/>
                <a:ext cx="520527" cy="317203"/>
              </a:xfrm>
              <a:prstGeom prst="rect">
                <a:avLst/>
              </a:prstGeom>
            </p:spPr>
            <p:txBody>
              <a:bodyPr wrap="none">
                <a:spAutoFit/>
              </a:bodyPr>
              <a:lstStyle/>
              <a:p>
                <a14:m>
                  <m:oMath xmlns:m="http://schemas.openxmlformats.org/officeDocument/2006/math">
                    <m:sSub>
                      <m:sSubPr>
                        <m:ctrlPr>
                          <a:rPr lang="en-US" altLang="zh-CN" sz="1400" i="1" smtClean="0">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altLang="zh-CN" sz="1400" i="1">
                            <a:solidFill>
                              <a:schemeClr val="tx1">
                                <a:lumMod val="65000"/>
                                <a:lumOff val="35000"/>
                              </a:schemeClr>
                            </a:solidFill>
                            <a:latin typeface="Cambria Math" panose="02040503050406030204" pitchFamily="18" charset="0"/>
                            <a:ea typeface="Cambria Math" panose="02040503050406030204" pitchFamily="18" charset="0"/>
                          </a:rPr>
                          <m:t>ℱ</m:t>
                        </m:r>
                      </m:e>
                      <m:sub>
                        <m:r>
                          <a:rPr lang="en-US" altLang="zh-CN" sz="1400" i="1">
                            <a:solidFill>
                              <a:schemeClr val="tx1">
                                <a:lumMod val="65000"/>
                                <a:lumOff val="35000"/>
                              </a:schemeClr>
                            </a:solidFill>
                            <a:latin typeface="Cambria Math" panose="02040503050406030204" pitchFamily="18" charset="0"/>
                            <a:ea typeface="Cambria Math" panose="02040503050406030204" pitchFamily="18" charset="0"/>
                          </a:rPr>
                          <m:t>:,</m:t>
                        </m:r>
                        <m:r>
                          <a:rPr lang="en-US" altLang="zh-CN" sz="1400" b="0" i="1" smtClean="0">
                            <a:solidFill>
                              <a:schemeClr val="tx1">
                                <a:lumMod val="65000"/>
                                <a:lumOff val="35000"/>
                              </a:schemeClr>
                            </a:solidFill>
                            <a:latin typeface="Cambria Math" panose="02040503050406030204" pitchFamily="18" charset="0"/>
                            <a:ea typeface="Cambria Math" panose="02040503050406030204" pitchFamily="18" charset="0"/>
                          </a:rPr>
                          <m:t>𝑙</m:t>
                        </m:r>
                      </m:sub>
                    </m:sSub>
                  </m:oMath>
                </a14:m>
                <a:r>
                  <a:rPr lang="en-US" altLang="zh-CN" sz="1400" dirty="0">
                    <a:solidFill>
                      <a:schemeClr val="tx1">
                        <a:lumMod val="65000"/>
                        <a:lumOff val="35000"/>
                      </a:schemeClr>
                    </a:solidFill>
                  </a:rPr>
                  <a:t> :</a:t>
                </a:r>
                <a:endParaRPr lang="zh-CN" altLang="en-US" sz="1400" dirty="0">
                  <a:solidFill>
                    <a:schemeClr val="tx1">
                      <a:lumMod val="65000"/>
                      <a:lumOff val="35000"/>
                    </a:schemeClr>
                  </a:solidFill>
                </a:endParaRPr>
              </a:p>
            </p:txBody>
          </p:sp>
        </mc:Choice>
        <mc:Fallback xmlns="">
          <p:sp>
            <p:nvSpPr>
              <p:cNvPr id="34" name="矩形 33">
                <a:extLst>
                  <a:ext uri="{FF2B5EF4-FFF2-40B4-BE49-F238E27FC236}">
                    <a16:creationId xmlns:a16="http://schemas.microsoft.com/office/drawing/2014/main" id="{B63C1150-7616-4795-96B2-C342D1226BB1}"/>
                  </a:ext>
                </a:extLst>
              </p:cNvPr>
              <p:cNvSpPr>
                <a:spLocks noRot="1" noChangeAspect="1" noMove="1" noResize="1" noEditPoints="1" noAdjustHandles="1" noChangeArrowheads="1" noChangeShapeType="1" noTextEdit="1"/>
              </p:cNvSpPr>
              <p:nvPr/>
            </p:nvSpPr>
            <p:spPr>
              <a:xfrm>
                <a:off x="5988830" y="3711636"/>
                <a:ext cx="520527" cy="317203"/>
              </a:xfrm>
              <a:prstGeom prst="rect">
                <a:avLst/>
              </a:prstGeom>
              <a:blipFill>
                <a:blip r:embed="rId12"/>
                <a:stretch>
                  <a:fillRect t="-1923" b="-1730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82B06746-19B9-4947-B50C-B31BF8D20E77}"/>
                  </a:ext>
                </a:extLst>
              </p:cNvPr>
              <p:cNvSpPr txBox="1"/>
              <p:nvPr/>
            </p:nvSpPr>
            <p:spPr>
              <a:xfrm>
                <a:off x="9536931" y="3579483"/>
                <a:ext cx="1512850" cy="5870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altLang="zh-CN" sz="1400" b="0" i="1" smtClean="0">
                              <a:solidFill>
                                <a:schemeClr val="tx1">
                                  <a:lumMod val="65000"/>
                                  <a:lumOff val="35000"/>
                                </a:schemeClr>
                              </a:solidFill>
                              <a:latin typeface="Cambria Math" panose="02040503050406030204" pitchFamily="18" charset="0"/>
                              <a:ea typeface="Cambria Math" panose="02040503050406030204" pitchFamily="18" charset="0"/>
                            </a:rPr>
                            <m:t>𝐻</m:t>
                          </m:r>
                        </m:e>
                        <m:sub>
                          <m:r>
                            <a:rPr lang="en-US" altLang="zh-CN" sz="1400" b="0" i="1" smtClean="0">
                              <a:solidFill>
                                <a:schemeClr val="tx1">
                                  <a:lumMod val="65000"/>
                                  <a:lumOff val="35000"/>
                                </a:schemeClr>
                              </a:solidFill>
                              <a:latin typeface="Cambria Math" panose="02040503050406030204" pitchFamily="18" charset="0"/>
                              <a:ea typeface="Cambria Math" panose="02040503050406030204" pitchFamily="18" charset="0"/>
                            </a:rPr>
                            <m:t>𝑙</m:t>
                          </m:r>
                        </m:sub>
                      </m:sSub>
                      <m:r>
                        <a:rPr lang="en-US" altLang="zh-CN" sz="1400" b="0" i="1" smtClean="0">
                          <a:solidFill>
                            <a:schemeClr val="tx1">
                              <a:lumMod val="65000"/>
                              <a:lumOff val="35000"/>
                            </a:schemeClr>
                          </a:solidFill>
                          <a:latin typeface="Cambria Math" panose="02040503050406030204" pitchFamily="18" charset="0"/>
                          <a:ea typeface="Cambria Math" panose="02040503050406030204" pitchFamily="18" charset="0"/>
                        </a:rPr>
                        <m:t>=−</m:t>
                      </m:r>
                      <m:nary>
                        <m:naryPr>
                          <m:chr m:val="∑"/>
                          <m:ctrlPr>
                            <a:rPr lang="en-US" altLang="zh-CN" sz="1400" b="0" i="1" smtClean="0">
                              <a:solidFill>
                                <a:schemeClr val="tx1">
                                  <a:lumMod val="65000"/>
                                  <a:lumOff val="35000"/>
                                </a:schemeClr>
                              </a:solidFill>
                              <a:latin typeface="Cambria Math" panose="02040503050406030204" pitchFamily="18" charset="0"/>
                              <a:ea typeface="Cambria Math" panose="02040503050406030204" pitchFamily="18" charset="0"/>
                            </a:rPr>
                          </m:ctrlPr>
                        </m:naryPr>
                        <m:sub>
                          <m:r>
                            <a:rPr lang="en-US" altLang="zh-CN" sz="1400" b="0" i="1" smtClean="0">
                              <a:solidFill>
                                <a:schemeClr val="tx1">
                                  <a:lumMod val="65000"/>
                                  <a:lumOff val="35000"/>
                                </a:schemeClr>
                              </a:solidFill>
                              <a:latin typeface="Cambria Math" panose="02040503050406030204" pitchFamily="18" charset="0"/>
                              <a:ea typeface="Cambria Math" panose="02040503050406030204" pitchFamily="18" charset="0"/>
                            </a:rPr>
                            <m:t>𝑟</m:t>
                          </m:r>
                          <m:r>
                            <a:rPr lang="en-US" altLang="zh-CN" sz="1400" b="0" i="1" smtClean="0">
                              <a:solidFill>
                                <a:schemeClr val="tx1">
                                  <a:lumMod val="65000"/>
                                  <a:lumOff val="35000"/>
                                </a:schemeClr>
                              </a:solidFill>
                              <a:latin typeface="Cambria Math" panose="02040503050406030204" pitchFamily="18" charset="0"/>
                              <a:ea typeface="Cambria Math" panose="02040503050406030204" pitchFamily="18" charset="0"/>
                            </a:rPr>
                            <m:t>=1</m:t>
                          </m:r>
                        </m:sub>
                        <m:sup>
                          <m:r>
                            <a:rPr lang="en-US" altLang="zh-CN" sz="1400" b="0" i="1" smtClean="0">
                              <a:solidFill>
                                <a:schemeClr val="tx1">
                                  <a:lumMod val="65000"/>
                                  <a:lumOff val="35000"/>
                                </a:schemeClr>
                              </a:solidFill>
                              <a:latin typeface="Cambria Math" panose="02040503050406030204" pitchFamily="18" charset="0"/>
                              <a:ea typeface="Cambria Math" panose="02040503050406030204" pitchFamily="18" charset="0"/>
                            </a:rPr>
                            <m:t>𝑚</m:t>
                          </m:r>
                        </m:sup>
                        <m:e>
                          <m:sSub>
                            <m:sSubPr>
                              <m:ctrlPr>
                                <a:rPr lang="en-US" altLang="zh-CN" sz="1400" b="0" i="1" smtClean="0">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altLang="zh-CN" sz="1400" b="0" i="1" smtClean="0">
                                  <a:solidFill>
                                    <a:schemeClr val="tx1">
                                      <a:lumMod val="65000"/>
                                      <a:lumOff val="35000"/>
                                    </a:schemeClr>
                                  </a:solidFill>
                                  <a:latin typeface="Cambria Math" panose="02040503050406030204" pitchFamily="18" charset="0"/>
                                  <a:ea typeface="Cambria Math" panose="02040503050406030204" pitchFamily="18" charset="0"/>
                                </a:rPr>
                                <m:t>𝑝</m:t>
                              </m:r>
                            </m:e>
                            <m:sub>
                              <m:r>
                                <a:rPr lang="en-US" altLang="zh-CN" sz="1400" b="0" i="1" smtClean="0">
                                  <a:solidFill>
                                    <a:schemeClr val="tx1">
                                      <a:lumMod val="65000"/>
                                      <a:lumOff val="35000"/>
                                    </a:schemeClr>
                                  </a:solidFill>
                                  <a:latin typeface="Cambria Math" panose="02040503050406030204" pitchFamily="18" charset="0"/>
                                  <a:ea typeface="Cambria Math" panose="02040503050406030204" pitchFamily="18" charset="0"/>
                                </a:rPr>
                                <m:t>𝑟</m:t>
                              </m:r>
                            </m:sub>
                          </m:sSub>
                          <m:r>
                            <a:rPr lang="en-US" altLang="zh-CN" sz="1400" b="0" i="1" smtClean="0">
                              <a:solidFill>
                                <a:schemeClr val="tx1">
                                  <a:lumMod val="65000"/>
                                  <a:lumOff val="35000"/>
                                </a:schemeClr>
                              </a:solidFill>
                              <a:latin typeface="Cambria Math" panose="02040503050406030204" pitchFamily="18" charset="0"/>
                              <a:ea typeface="Cambria Math" panose="02040503050406030204" pitchFamily="18" charset="0"/>
                            </a:rPr>
                            <m:t>𝑙𝑜𝑔</m:t>
                          </m:r>
                          <m:sSub>
                            <m:sSubPr>
                              <m:ctrlPr>
                                <a:rPr lang="en-US" altLang="zh-CN" sz="1400"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altLang="zh-CN" sz="1400" i="1">
                                  <a:solidFill>
                                    <a:schemeClr val="tx1">
                                      <a:lumMod val="65000"/>
                                      <a:lumOff val="35000"/>
                                    </a:schemeClr>
                                  </a:solidFill>
                                  <a:latin typeface="Cambria Math" panose="02040503050406030204" pitchFamily="18" charset="0"/>
                                  <a:ea typeface="Cambria Math" panose="02040503050406030204" pitchFamily="18" charset="0"/>
                                </a:rPr>
                                <m:t>𝑝</m:t>
                              </m:r>
                            </m:e>
                            <m:sub>
                              <m:r>
                                <a:rPr lang="en-US" altLang="zh-CN" sz="1400" b="0" i="1" smtClean="0">
                                  <a:solidFill>
                                    <a:schemeClr val="tx1">
                                      <a:lumMod val="65000"/>
                                      <a:lumOff val="35000"/>
                                    </a:schemeClr>
                                  </a:solidFill>
                                  <a:latin typeface="Cambria Math" panose="02040503050406030204" pitchFamily="18" charset="0"/>
                                  <a:ea typeface="Cambria Math" panose="02040503050406030204" pitchFamily="18" charset="0"/>
                                </a:rPr>
                                <m:t>𝑟</m:t>
                              </m:r>
                            </m:sub>
                          </m:sSub>
                        </m:e>
                      </m:nary>
                    </m:oMath>
                  </m:oMathPara>
                </a14:m>
                <a:endParaRPr lang="zh-CN" altLang="en-US" sz="1050" dirty="0">
                  <a:solidFill>
                    <a:schemeClr val="tx1">
                      <a:lumMod val="65000"/>
                      <a:lumOff val="35000"/>
                    </a:schemeClr>
                  </a:solidFill>
                </a:endParaRPr>
              </a:p>
            </p:txBody>
          </p:sp>
        </mc:Choice>
        <mc:Fallback xmlns="">
          <p:sp>
            <p:nvSpPr>
              <p:cNvPr id="35" name="文本框 34">
                <a:extLst>
                  <a:ext uri="{FF2B5EF4-FFF2-40B4-BE49-F238E27FC236}">
                    <a16:creationId xmlns:a16="http://schemas.microsoft.com/office/drawing/2014/main" id="{82B06746-19B9-4947-B50C-B31BF8D20E77}"/>
                  </a:ext>
                </a:extLst>
              </p:cNvPr>
              <p:cNvSpPr txBox="1">
                <a:spLocks noRot="1" noChangeAspect="1" noMove="1" noResize="1" noEditPoints="1" noAdjustHandles="1" noChangeArrowheads="1" noChangeShapeType="1" noTextEdit="1"/>
              </p:cNvSpPr>
              <p:nvPr/>
            </p:nvSpPr>
            <p:spPr>
              <a:xfrm>
                <a:off x="9536931" y="3579483"/>
                <a:ext cx="1512850" cy="587020"/>
              </a:xfrm>
              <a:prstGeom prst="rect">
                <a:avLst/>
              </a:prstGeom>
              <a:blipFill>
                <a:blip r:embed="rId13"/>
                <a:stretch>
                  <a:fillRect b="-1042"/>
                </a:stretch>
              </a:blipFill>
            </p:spPr>
            <p:txBody>
              <a:bodyPr/>
              <a:lstStyle/>
              <a:p>
                <a:r>
                  <a:rPr lang="zh-CN" altLang="en-US">
                    <a:noFill/>
                  </a:rPr>
                  <a:t> </a:t>
                </a:r>
              </a:p>
            </p:txBody>
          </p:sp>
        </mc:Fallback>
      </mc:AlternateContent>
      <p:sp>
        <p:nvSpPr>
          <p:cNvPr id="36" name="下箭头 46">
            <a:extLst>
              <a:ext uri="{FF2B5EF4-FFF2-40B4-BE49-F238E27FC236}">
                <a16:creationId xmlns:a16="http://schemas.microsoft.com/office/drawing/2014/main" id="{F6BBDCA0-3ED5-48EC-86E4-C268888DBC25}"/>
              </a:ext>
            </a:extLst>
          </p:cNvPr>
          <p:cNvSpPr/>
          <p:nvPr/>
        </p:nvSpPr>
        <p:spPr>
          <a:xfrm rot="16200000">
            <a:off x="9297723" y="3814356"/>
            <a:ext cx="267509" cy="131770"/>
          </a:xfrm>
          <a:prstGeom prst="downArrow">
            <a:avLst/>
          </a:prstGeom>
          <a:solidFill>
            <a:srgbClr val="31859C"/>
          </a:solidFill>
          <a:ln>
            <a:solidFill>
              <a:srgbClr val="318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7" name="矩形 36">
                <a:extLst>
                  <a:ext uri="{FF2B5EF4-FFF2-40B4-BE49-F238E27FC236}">
                    <a16:creationId xmlns:a16="http://schemas.microsoft.com/office/drawing/2014/main" id="{58ADCDC4-030C-4CBE-B0B2-4A901DE231C6}"/>
                  </a:ext>
                </a:extLst>
              </p:cNvPr>
              <p:cNvSpPr/>
              <p:nvPr/>
            </p:nvSpPr>
            <p:spPr>
              <a:xfrm>
                <a:off x="5467927" y="4196031"/>
                <a:ext cx="5962071" cy="832664"/>
              </a:xfrm>
              <a:prstGeom prst="rect">
                <a:avLst/>
              </a:prstGeom>
            </p:spPr>
            <p:txBody>
              <a:bodyPr wrap="square">
                <a:spAutoFit/>
              </a:bodyPr>
              <a:lstStyle/>
              <a:p>
                <a:pPr eaLnBrk="1" hangingPunct="1">
                  <a:lnSpc>
                    <a:spcPct val="150000"/>
                  </a:lnSpc>
                </a:pPr>
                <a:r>
                  <a:rPr lang="zh-CN" altLang="en-US" sz="1600" dirty="0"/>
                  <a:t>根据</a:t>
                </a:r>
                <a14:m>
                  <m:oMath xmlns:m="http://schemas.openxmlformats.org/officeDocument/2006/math">
                    <m:r>
                      <a:rPr lang="zh-CN" altLang="en-US" sz="1600">
                        <a:latin typeface="Cambria Math" panose="02040503050406030204" pitchFamily="18" charset="0"/>
                      </a:rPr>
                      <m:t>信息熵</m:t>
                    </m:r>
                  </m:oMath>
                </a14:m>
                <a:r>
                  <a:rPr lang="zh-CN" altLang="en-US" sz="1600" dirty="0"/>
                  <a:t>大小得到权重参数的重要性升序索引</a:t>
                </a:r>
                <a14:m>
                  <m:oMath xmlns:m="http://schemas.openxmlformats.org/officeDocument/2006/math">
                    <m:r>
                      <a:rPr lang="en-US" altLang="zh-CN" sz="1600" i="1">
                        <a:latin typeface="Cambria Math" panose="02040503050406030204" pitchFamily="18" charset="0"/>
                      </a:rPr>
                      <m:t>𝐼</m:t>
                    </m:r>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𝑗</m:t>
                        </m:r>
                      </m:e>
                      <m:sub>
                        <m:r>
                          <a:rPr lang="en-US" altLang="zh-CN" sz="1600" i="1">
                            <a:latin typeface="Cambria Math" panose="02040503050406030204" pitchFamily="18" charset="0"/>
                          </a:rPr>
                          <m:t>1</m:t>
                        </m:r>
                      </m:sub>
                    </m:sSub>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𝑗</m:t>
                        </m:r>
                      </m:e>
                      <m:sub>
                        <m:r>
                          <a:rPr lang="en-US" altLang="zh-CN" sz="1600" i="1">
                            <a:latin typeface="Cambria Math" panose="02040503050406030204" pitchFamily="18" charset="0"/>
                          </a:rPr>
                          <m:t>2</m:t>
                        </m:r>
                      </m:sub>
                    </m:sSub>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𝑗</m:t>
                        </m:r>
                      </m:e>
                      <m:sub>
                        <m:r>
                          <a:rPr lang="en-US" altLang="zh-CN" sz="1600" i="1">
                            <a:latin typeface="Cambria Math" panose="02040503050406030204" pitchFamily="18" charset="0"/>
                          </a:rPr>
                          <m:t>𝑑</m:t>
                        </m:r>
                      </m:sub>
                    </m:sSub>
                    <m:r>
                      <a:rPr lang="en-US" altLang="zh-CN" sz="1600" i="1">
                        <a:latin typeface="Cambria Math" panose="02040503050406030204" pitchFamily="18" charset="0"/>
                      </a:rPr>
                      <m:t>}</m:t>
                    </m:r>
                  </m:oMath>
                </a14:m>
                <a:r>
                  <a:rPr lang="zh-CN" altLang="en-US" sz="1600" kern="100" dirty="0">
                    <a:latin typeface="+mn-ea"/>
                  </a:rPr>
                  <a:t>，构造</a:t>
                </a:r>
                <a:r>
                  <a:rPr lang="zh-CN" altLang="zh-CN" sz="1600" kern="100" dirty="0">
                    <a:latin typeface="+mn-ea"/>
                  </a:rPr>
                  <a:t>载体序列矩阵</a:t>
                </a:r>
                <a14:m>
                  <m:oMath xmlns:m="http://schemas.openxmlformats.org/officeDocument/2006/math">
                    <m:sSub>
                      <m:sSubPr>
                        <m:ctrlPr>
                          <a:rPr lang="zh-CN" altLang="zh-CN" sz="1600" i="1" kern="100">
                            <a:latin typeface="Cambria Math" panose="02040503050406030204" pitchFamily="18" charset="0"/>
                          </a:rPr>
                        </m:ctrlPr>
                      </m:sSubPr>
                      <m:e>
                        <m:r>
                          <a:rPr lang="en-US" altLang="zh-CN" sz="1600" i="1" kern="100">
                            <a:latin typeface="Cambria Math" panose="02040503050406030204" pitchFamily="18" charset="0"/>
                          </a:rPr>
                          <m:t>𝑊</m:t>
                        </m:r>
                      </m:e>
                      <m:sub>
                        <m:r>
                          <a:rPr lang="en-US" altLang="zh-CN" sz="1600" i="1" kern="100">
                            <a:latin typeface="Cambria Math" panose="02040503050406030204" pitchFamily="18" charset="0"/>
                          </a:rPr>
                          <m:t>𝑒</m:t>
                        </m:r>
                      </m:sub>
                    </m:sSub>
                  </m:oMath>
                </a14:m>
                <a:r>
                  <a:rPr lang="zh-CN" altLang="zh-CN" sz="1600" kern="100" dirty="0">
                    <a:latin typeface="+mn-ea"/>
                  </a:rPr>
                  <a:t>：</a:t>
                </a:r>
              </a:p>
            </p:txBody>
          </p:sp>
        </mc:Choice>
        <mc:Fallback xmlns="">
          <p:sp>
            <p:nvSpPr>
              <p:cNvPr id="37" name="矩形 36">
                <a:extLst>
                  <a:ext uri="{FF2B5EF4-FFF2-40B4-BE49-F238E27FC236}">
                    <a16:creationId xmlns:a16="http://schemas.microsoft.com/office/drawing/2014/main" id="{58ADCDC4-030C-4CBE-B0B2-4A901DE231C6}"/>
                  </a:ext>
                </a:extLst>
              </p:cNvPr>
              <p:cNvSpPr>
                <a:spLocks noRot="1" noChangeAspect="1" noMove="1" noResize="1" noEditPoints="1" noAdjustHandles="1" noChangeArrowheads="1" noChangeShapeType="1" noTextEdit="1"/>
              </p:cNvSpPr>
              <p:nvPr/>
            </p:nvSpPr>
            <p:spPr>
              <a:xfrm>
                <a:off x="5467927" y="4196031"/>
                <a:ext cx="5962071" cy="832664"/>
              </a:xfrm>
              <a:prstGeom prst="rect">
                <a:avLst/>
              </a:prstGeom>
              <a:blipFill>
                <a:blip r:embed="rId14"/>
                <a:stretch>
                  <a:fillRect l="-613" r="-3988" b="-36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矩形 37">
                <a:extLst>
                  <a:ext uri="{FF2B5EF4-FFF2-40B4-BE49-F238E27FC236}">
                    <a16:creationId xmlns:a16="http://schemas.microsoft.com/office/drawing/2014/main" id="{FF47C09C-0215-4F2B-8174-9F7755BA8F9C}"/>
                  </a:ext>
                </a:extLst>
              </p:cNvPr>
              <p:cNvSpPr/>
              <p:nvPr/>
            </p:nvSpPr>
            <p:spPr>
              <a:xfrm>
                <a:off x="6997701" y="4923917"/>
                <a:ext cx="2902525" cy="12661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zh-CN" sz="1600" i="1" kern="100">
                              <a:latin typeface="Cambria Math" panose="02040503050406030204" pitchFamily="18" charset="0"/>
                            </a:rPr>
                          </m:ctrlPr>
                        </m:sSubPr>
                        <m:e>
                          <m:r>
                            <a:rPr lang="en-US" altLang="zh-CN" sz="1600" i="1" kern="100">
                              <a:latin typeface="Cambria Math" panose="02040503050406030204" pitchFamily="18" charset="0"/>
                            </a:rPr>
                            <m:t>𝑊</m:t>
                          </m:r>
                        </m:e>
                        <m:sub>
                          <m:r>
                            <a:rPr lang="en-US" altLang="zh-CN" sz="1600" i="1" kern="100">
                              <a:latin typeface="Cambria Math" panose="02040503050406030204" pitchFamily="18" charset="0"/>
                            </a:rPr>
                            <m:t>𝑒</m:t>
                          </m:r>
                        </m:sub>
                      </m:sSub>
                      <m:r>
                        <a:rPr lang="en-US" altLang="zh-CN" sz="1600" i="1" kern="100">
                          <a:latin typeface="Cambria Math" panose="02040503050406030204" pitchFamily="18" charset="0"/>
                        </a:rPr>
                        <m:t>=</m:t>
                      </m:r>
                      <m:d>
                        <m:dPr>
                          <m:ctrlPr>
                            <a:rPr lang="zh-CN" altLang="zh-CN" sz="1600" i="1" kern="100">
                              <a:latin typeface="Cambria Math" panose="02040503050406030204" pitchFamily="18" charset="0"/>
                            </a:rPr>
                          </m:ctrlPr>
                        </m:dPr>
                        <m:e>
                          <m:m>
                            <m:mPr>
                              <m:mcs>
                                <m:mc>
                                  <m:mcPr>
                                    <m:count m:val="2"/>
                                    <m:mcJc m:val="center"/>
                                  </m:mcPr>
                                </m:mc>
                              </m:mcs>
                              <m:ctrlPr>
                                <a:rPr lang="zh-CN" altLang="zh-CN" sz="1600" i="1" kern="100">
                                  <a:latin typeface="Cambria Math" panose="02040503050406030204" pitchFamily="18" charset="0"/>
                                </a:rPr>
                              </m:ctrlPr>
                            </m:mPr>
                            <m:mr>
                              <m:e>
                                <m:m>
                                  <m:mPr>
                                    <m:mcs>
                                      <m:mc>
                                        <m:mcPr>
                                          <m:count m:val="2"/>
                                          <m:mcJc m:val="center"/>
                                        </m:mcPr>
                                      </m:mc>
                                    </m:mcs>
                                    <m:ctrlPr>
                                      <a:rPr lang="zh-CN" altLang="zh-CN" sz="1600" i="1" kern="100">
                                        <a:latin typeface="Cambria Math" panose="02040503050406030204" pitchFamily="18" charset="0"/>
                                      </a:rPr>
                                    </m:ctrlPr>
                                  </m:mPr>
                                  <m:mr>
                                    <m:e>
                                      <m:sSubSup>
                                        <m:sSubSupPr>
                                          <m:ctrlPr>
                                            <a:rPr lang="zh-CN" altLang="zh-CN" sz="1600" i="1" kern="100">
                                              <a:latin typeface="Cambria Math" panose="02040503050406030204" pitchFamily="18" charset="0"/>
                                            </a:rPr>
                                          </m:ctrlPr>
                                        </m:sSubSupPr>
                                        <m:e>
                                          <m:r>
                                            <a:rPr lang="en-US" altLang="zh-CN" sz="1600" i="1" kern="100">
                                              <a:latin typeface="Cambria Math" panose="02040503050406030204" pitchFamily="18" charset="0"/>
                                            </a:rPr>
                                            <m:t>𝐾</m:t>
                                          </m:r>
                                        </m:e>
                                        <m:sub>
                                          <m:r>
                                            <a:rPr lang="en-US" altLang="zh-CN" sz="1600" i="1" kern="100">
                                              <a:latin typeface="Cambria Math" panose="02040503050406030204" pitchFamily="18" charset="0"/>
                                            </a:rPr>
                                            <m:t>1</m:t>
                                          </m:r>
                                        </m:sub>
                                        <m:sup>
                                          <m:sSub>
                                            <m:sSubPr>
                                              <m:ctrlPr>
                                                <a:rPr lang="zh-CN" altLang="zh-CN" sz="1600" i="1" kern="100">
                                                  <a:latin typeface="Cambria Math" panose="02040503050406030204" pitchFamily="18" charset="0"/>
                                                </a:rPr>
                                              </m:ctrlPr>
                                            </m:sSubPr>
                                            <m:e>
                                              <m:r>
                                                <a:rPr lang="en-US" altLang="zh-CN" sz="1600" i="1" kern="100">
                                                  <a:latin typeface="Cambria Math" panose="02040503050406030204" pitchFamily="18" charset="0"/>
                                                </a:rPr>
                                                <m:t>𝑗</m:t>
                                              </m:r>
                                            </m:e>
                                            <m:sub>
                                              <m:r>
                                                <a:rPr lang="en-US" altLang="zh-CN" sz="1600" i="1" kern="100">
                                                  <a:latin typeface="Cambria Math" panose="02040503050406030204" pitchFamily="18" charset="0"/>
                                                </a:rPr>
                                                <m:t>1</m:t>
                                              </m:r>
                                            </m:sub>
                                          </m:sSub>
                                        </m:sup>
                                      </m:sSubSup>
                                    </m:e>
                                    <m:e>
                                      <m:sSubSup>
                                        <m:sSubSupPr>
                                          <m:ctrlPr>
                                            <a:rPr lang="zh-CN" altLang="zh-CN" sz="1600" i="1" kern="100">
                                              <a:latin typeface="Cambria Math" panose="02040503050406030204" pitchFamily="18" charset="0"/>
                                            </a:rPr>
                                          </m:ctrlPr>
                                        </m:sSubSupPr>
                                        <m:e>
                                          <m:r>
                                            <a:rPr lang="en-US" altLang="zh-CN" sz="1600" i="1" kern="100">
                                              <a:latin typeface="Cambria Math" panose="02040503050406030204" pitchFamily="18" charset="0"/>
                                            </a:rPr>
                                            <m:t>𝐾</m:t>
                                          </m:r>
                                        </m:e>
                                        <m:sub>
                                          <m:r>
                                            <a:rPr lang="en-US" altLang="zh-CN" sz="1600" i="1" kern="100">
                                              <a:latin typeface="Cambria Math" panose="02040503050406030204" pitchFamily="18" charset="0"/>
                                            </a:rPr>
                                            <m:t>2</m:t>
                                          </m:r>
                                        </m:sub>
                                        <m:sup>
                                          <m:sSub>
                                            <m:sSubPr>
                                              <m:ctrlPr>
                                                <a:rPr lang="zh-CN" altLang="zh-CN" sz="1600" i="1" kern="100">
                                                  <a:latin typeface="Cambria Math" panose="02040503050406030204" pitchFamily="18" charset="0"/>
                                                </a:rPr>
                                              </m:ctrlPr>
                                            </m:sSubPr>
                                            <m:e>
                                              <m:r>
                                                <a:rPr lang="en-US" altLang="zh-CN" sz="1600" i="1" kern="100">
                                                  <a:latin typeface="Cambria Math" panose="02040503050406030204" pitchFamily="18" charset="0"/>
                                                </a:rPr>
                                                <m:t>𝑗</m:t>
                                              </m:r>
                                            </m:e>
                                            <m:sub>
                                              <m:r>
                                                <a:rPr lang="en-US" altLang="zh-CN" sz="1600" i="1" kern="100">
                                                  <a:latin typeface="Cambria Math" panose="02040503050406030204" pitchFamily="18" charset="0"/>
                                                </a:rPr>
                                                <m:t>1</m:t>
                                              </m:r>
                                            </m:sub>
                                          </m:sSub>
                                        </m:sup>
                                      </m:sSubSup>
                                    </m:e>
                                  </m:mr>
                                  <m:mr>
                                    <m:e>
                                      <m:sSubSup>
                                        <m:sSubSupPr>
                                          <m:ctrlPr>
                                            <a:rPr lang="zh-CN" altLang="zh-CN" sz="1600" i="1" kern="100">
                                              <a:latin typeface="Cambria Math" panose="02040503050406030204" pitchFamily="18" charset="0"/>
                                            </a:rPr>
                                          </m:ctrlPr>
                                        </m:sSubSupPr>
                                        <m:e>
                                          <m:r>
                                            <a:rPr lang="en-US" altLang="zh-CN" sz="1600" i="1" kern="100">
                                              <a:latin typeface="Cambria Math" panose="02040503050406030204" pitchFamily="18" charset="0"/>
                                            </a:rPr>
                                            <m:t>𝐾</m:t>
                                          </m:r>
                                        </m:e>
                                        <m:sub>
                                          <m:r>
                                            <a:rPr lang="en-US" altLang="zh-CN" sz="1600" i="1" kern="100">
                                              <a:latin typeface="Cambria Math" panose="02040503050406030204" pitchFamily="18" charset="0"/>
                                            </a:rPr>
                                            <m:t>1</m:t>
                                          </m:r>
                                        </m:sub>
                                        <m:sup>
                                          <m:sSub>
                                            <m:sSubPr>
                                              <m:ctrlPr>
                                                <a:rPr lang="zh-CN" altLang="zh-CN" sz="1600" i="1" kern="100">
                                                  <a:latin typeface="Cambria Math" panose="02040503050406030204" pitchFamily="18" charset="0"/>
                                                </a:rPr>
                                              </m:ctrlPr>
                                            </m:sSubPr>
                                            <m:e>
                                              <m:r>
                                                <a:rPr lang="en-US" altLang="zh-CN" sz="1600" i="1" kern="100">
                                                  <a:latin typeface="Cambria Math" panose="02040503050406030204" pitchFamily="18" charset="0"/>
                                                </a:rPr>
                                                <m:t>𝑗</m:t>
                                              </m:r>
                                            </m:e>
                                            <m:sub>
                                              <m:r>
                                                <a:rPr lang="en-US" altLang="zh-CN" sz="1600" i="1" kern="100">
                                                  <a:latin typeface="Cambria Math" panose="02040503050406030204" pitchFamily="18" charset="0"/>
                                                </a:rPr>
                                                <m:t>2</m:t>
                                              </m:r>
                                            </m:sub>
                                          </m:sSub>
                                        </m:sup>
                                      </m:sSubSup>
                                    </m:e>
                                    <m:e>
                                      <m:sSubSup>
                                        <m:sSubSupPr>
                                          <m:ctrlPr>
                                            <a:rPr lang="zh-CN" altLang="zh-CN" sz="1600" i="1" kern="100">
                                              <a:latin typeface="Cambria Math" panose="02040503050406030204" pitchFamily="18" charset="0"/>
                                            </a:rPr>
                                          </m:ctrlPr>
                                        </m:sSubSupPr>
                                        <m:e>
                                          <m:r>
                                            <a:rPr lang="en-US" altLang="zh-CN" sz="1600" i="1" kern="100">
                                              <a:latin typeface="Cambria Math" panose="02040503050406030204" pitchFamily="18" charset="0"/>
                                            </a:rPr>
                                            <m:t>𝐾</m:t>
                                          </m:r>
                                        </m:e>
                                        <m:sub>
                                          <m:r>
                                            <a:rPr lang="en-US" altLang="zh-CN" sz="1600" i="1" kern="100">
                                              <a:latin typeface="Cambria Math" panose="02040503050406030204" pitchFamily="18" charset="0"/>
                                            </a:rPr>
                                            <m:t>2</m:t>
                                          </m:r>
                                        </m:sub>
                                        <m:sup>
                                          <m:sSub>
                                            <m:sSubPr>
                                              <m:ctrlPr>
                                                <a:rPr lang="zh-CN" altLang="zh-CN" sz="1600" i="1" kern="100">
                                                  <a:latin typeface="Cambria Math" panose="02040503050406030204" pitchFamily="18" charset="0"/>
                                                </a:rPr>
                                              </m:ctrlPr>
                                            </m:sSubPr>
                                            <m:e>
                                              <m:r>
                                                <a:rPr lang="en-US" altLang="zh-CN" sz="1600" i="1" kern="100">
                                                  <a:latin typeface="Cambria Math" panose="02040503050406030204" pitchFamily="18" charset="0"/>
                                                </a:rPr>
                                                <m:t>𝑗</m:t>
                                              </m:r>
                                            </m:e>
                                            <m:sub>
                                              <m:r>
                                                <a:rPr lang="en-US" altLang="zh-CN" sz="1600" i="1" kern="100">
                                                  <a:latin typeface="Cambria Math" panose="02040503050406030204" pitchFamily="18" charset="0"/>
                                                </a:rPr>
                                                <m:t>2</m:t>
                                              </m:r>
                                            </m:sub>
                                          </m:sSub>
                                        </m:sup>
                                      </m:sSubSup>
                                    </m:e>
                                  </m:mr>
                                </m:m>
                              </m:e>
                              <m:e>
                                <m:m>
                                  <m:mPr>
                                    <m:mcs>
                                      <m:mc>
                                        <m:mcPr>
                                          <m:count m:val="2"/>
                                          <m:mcJc m:val="center"/>
                                        </m:mcPr>
                                      </m:mc>
                                    </m:mcs>
                                    <m:ctrlPr>
                                      <a:rPr lang="zh-CN" altLang="zh-CN" sz="1600" i="1" kern="100">
                                        <a:latin typeface="Cambria Math" panose="02040503050406030204" pitchFamily="18" charset="0"/>
                                      </a:rPr>
                                    </m:ctrlPr>
                                  </m:mPr>
                                  <m:mr>
                                    <m:e>
                                      <m:r>
                                        <a:rPr lang="en-US" altLang="zh-CN" sz="1600" i="1" kern="100">
                                          <a:latin typeface="Cambria Math" panose="02040503050406030204" pitchFamily="18" charset="0"/>
                                        </a:rPr>
                                        <m:t>⋯</m:t>
                                      </m:r>
                                    </m:e>
                                    <m:e>
                                      <m:sSubSup>
                                        <m:sSubSupPr>
                                          <m:ctrlPr>
                                            <a:rPr lang="zh-CN" altLang="zh-CN" sz="1600" i="1" kern="100">
                                              <a:latin typeface="Cambria Math" panose="02040503050406030204" pitchFamily="18" charset="0"/>
                                            </a:rPr>
                                          </m:ctrlPr>
                                        </m:sSubSupPr>
                                        <m:e>
                                          <m:r>
                                            <a:rPr lang="en-US" altLang="zh-CN" sz="1600" i="1" kern="100">
                                              <a:latin typeface="Cambria Math" panose="02040503050406030204" pitchFamily="18" charset="0"/>
                                            </a:rPr>
                                            <m:t>𝐾</m:t>
                                          </m:r>
                                        </m:e>
                                        <m:sub>
                                          <m:r>
                                            <a:rPr lang="en-US" altLang="zh-CN" sz="1600" i="1" kern="100">
                                              <a:latin typeface="Cambria Math" panose="02040503050406030204" pitchFamily="18" charset="0"/>
                                            </a:rPr>
                                            <m:t>𝑐</m:t>
                                          </m:r>
                                        </m:sub>
                                        <m:sup>
                                          <m:sSub>
                                            <m:sSubPr>
                                              <m:ctrlPr>
                                                <a:rPr lang="zh-CN" altLang="zh-CN" sz="1600" i="1" kern="100">
                                                  <a:latin typeface="Cambria Math" panose="02040503050406030204" pitchFamily="18" charset="0"/>
                                                </a:rPr>
                                              </m:ctrlPr>
                                            </m:sSubPr>
                                            <m:e>
                                              <m:r>
                                                <a:rPr lang="en-US" altLang="zh-CN" sz="1600" i="1" kern="100">
                                                  <a:latin typeface="Cambria Math" panose="02040503050406030204" pitchFamily="18" charset="0"/>
                                                </a:rPr>
                                                <m:t>𝑗</m:t>
                                              </m:r>
                                            </m:e>
                                            <m:sub>
                                              <m:r>
                                                <a:rPr lang="en-US" altLang="zh-CN" sz="1600" i="1" kern="100">
                                                  <a:latin typeface="Cambria Math" panose="02040503050406030204" pitchFamily="18" charset="0"/>
                                                </a:rPr>
                                                <m:t>1</m:t>
                                              </m:r>
                                            </m:sub>
                                          </m:sSub>
                                        </m:sup>
                                      </m:sSubSup>
                                    </m:e>
                                  </m:mr>
                                  <m:mr>
                                    <m:e>
                                      <m:r>
                                        <a:rPr lang="en-US" altLang="zh-CN" sz="1600" i="1" kern="100">
                                          <a:latin typeface="Cambria Math" panose="02040503050406030204" pitchFamily="18" charset="0"/>
                                        </a:rPr>
                                        <m:t>⋯</m:t>
                                      </m:r>
                                    </m:e>
                                    <m:e>
                                      <m:sSubSup>
                                        <m:sSubSupPr>
                                          <m:ctrlPr>
                                            <a:rPr lang="zh-CN" altLang="zh-CN" sz="1600" i="1" kern="100">
                                              <a:latin typeface="Cambria Math" panose="02040503050406030204" pitchFamily="18" charset="0"/>
                                            </a:rPr>
                                          </m:ctrlPr>
                                        </m:sSubSupPr>
                                        <m:e>
                                          <m:r>
                                            <a:rPr lang="en-US" altLang="zh-CN" sz="1600" i="1" kern="100">
                                              <a:latin typeface="Cambria Math" panose="02040503050406030204" pitchFamily="18" charset="0"/>
                                            </a:rPr>
                                            <m:t>𝐾</m:t>
                                          </m:r>
                                        </m:e>
                                        <m:sub>
                                          <m:r>
                                            <a:rPr lang="en-US" altLang="zh-CN" sz="1600" i="1" kern="100">
                                              <a:latin typeface="Cambria Math" panose="02040503050406030204" pitchFamily="18" charset="0"/>
                                            </a:rPr>
                                            <m:t>𝑐</m:t>
                                          </m:r>
                                        </m:sub>
                                        <m:sup>
                                          <m:sSub>
                                            <m:sSubPr>
                                              <m:ctrlPr>
                                                <a:rPr lang="zh-CN" altLang="zh-CN" sz="1600" i="1" kern="100">
                                                  <a:latin typeface="Cambria Math" panose="02040503050406030204" pitchFamily="18" charset="0"/>
                                                </a:rPr>
                                              </m:ctrlPr>
                                            </m:sSubPr>
                                            <m:e>
                                              <m:r>
                                                <a:rPr lang="en-US" altLang="zh-CN" sz="1600" i="1" kern="100">
                                                  <a:latin typeface="Cambria Math" panose="02040503050406030204" pitchFamily="18" charset="0"/>
                                                </a:rPr>
                                                <m:t>𝑗</m:t>
                                              </m:r>
                                            </m:e>
                                            <m:sub>
                                              <m:r>
                                                <a:rPr lang="en-US" altLang="zh-CN" sz="1600" i="1" kern="100">
                                                  <a:latin typeface="Cambria Math" panose="02040503050406030204" pitchFamily="18" charset="0"/>
                                                </a:rPr>
                                                <m:t>2</m:t>
                                              </m:r>
                                            </m:sub>
                                          </m:sSub>
                                        </m:sup>
                                      </m:sSubSup>
                                    </m:e>
                                  </m:mr>
                                </m:m>
                              </m:e>
                            </m:mr>
                            <m:mr>
                              <m:e>
                                <m:m>
                                  <m:mPr>
                                    <m:mcs>
                                      <m:mc>
                                        <m:mcPr>
                                          <m:count m:val="2"/>
                                          <m:mcJc m:val="center"/>
                                        </m:mcPr>
                                      </m:mc>
                                    </m:mcs>
                                    <m:ctrlPr>
                                      <a:rPr lang="zh-CN" altLang="zh-CN" sz="1600" i="1" kern="100">
                                        <a:latin typeface="Cambria Math" panose="02040503050406030204" pitchFamily="18" charset="0"/>
                                      </a:rPr>
                                    </m:ctrlPr>
                                  </m:mPr>
                                  <m:mr>
                                    <m:e>
                                      <m:r>
                                        <a:rPr lang="en-US" altLang="zh-CN" sz="1600" i="1" kern="100">
                                          <a:latin typeface="Cambria Math" panose="02040503050406030204" pitchFamily="18" charset="0"/>
                                        </a:rPr>
                                        <m:t>⋮</m:t>
                                      </m:r>
                                    </m:e>
                                    <m:e>
                                      <m:r>
                                        <a:rPr lang="en-US" altLang="zh-CN" sz="1600" i="1" kern="100">
                                          <a:latin typeface="Cambria Math" panose="02040503050406030204" pitchFamily="18" charset="0"/>
                                        </a:rPr>
                                        <m:t>⋮</m:t>
                                      </m:r>
                                    </m:e>
                                  </m:mr>
                                  <m:mr>
                                    <m:e>
                                      <m:sSubSup>
                                        <m:sSubSupPr>
                                          <m:ctrlPr>
                                            <a:rPr lang="zh-CN" altLang="zh-CN" sz="1600" i="1" kern="100">
                                              <a:latin typeface="Cambria Math" panose="02040503050406030204" pitchFamily="18" charset="0"/>
                                            </a:rPr>
                                          </m:ctrlPr>
                                        </m:sSubSupPr>
                                        <m:e>
                                          <m:r>
                                            <a:rPr lang="en-US" altLang="zh-CN" sz="1600" i="1" kern="100">
                                              <a:latin typeface="Cambria Math" panose="02040503050406030204" pitchFamily="18" charset="0"/>
                                            </a:rPr>
                                            <m:t>𝐾</m:t>
                                          </m:r>
                                        </m:e>
                                        <m:sub>
                                          <m:r>
                                            <a:rPr lang="en-US" altLang="zh-CN" sz="1600" i="1" kern="100">
                                              <a:latin typeface="Cambria Math" panose="02040503050406030204" pitchFamily="18" charset="0"/>
                                            </a:rPr>
                                            <m:t>1</m:t>
                                          </m:r>
                                        </m:sub>
                                        <m:sup>
                                          <m:sSub>
                                            <m:sSubPr>
                                              <m:ctrlPr>
                                                <a:rPr lang="zh-CN" altLang="zh-CN" sz="1600" i="1" kern="100">
                                                  <a:latin typeface="Cambria Math" panose="02040503050406030204" pitchFamily="18" charset="0"/>
                                                </a:rPr>
                                              </m:ctrlPr>
                                            </m:sSubPr>
                                            <m:e>
                                              <m:r>
                                                <a:rPr lang="en-US" altLang="zh-CN" sz="1600" i="1" kern="100">
                                                  <a:latin typeface="Cambria Math" panose="02040503050406030204" pitchFamily="18" charset="0"/>
                                                </a:rPr>
                                                <m:t>𝑗</m:t>
                                              </m:r>
                                            </m:e>
                                            <m:sub>
                                              <m:r>
                                                <a:rPr lang="en-US" altLang="zh-CN" sz="1600" i="1" kern="100">
                                                  <a:latin typeface="Cambria Math" panose="02040503050406030204" pitchFamily="18" charset="0"/>
                                                </a:rPr>
                                                <m:t>𝑁</m:t>
                                              </m:r>
                                            </m:sub>
                                          </m:sSub>
                                        </m:sup>
                                      </m:sSubSup>
                                    </m:e>
                                    <m:e>
                                      <m:sSubSup>
                                        <m:sSubSupPr>
                                          <m:ctrlPr>
                                            <a:rPr lang="zh-CN" altLang="zh-CN" sz="1600" i="1" kern="100">
                                              <a:latin typeface="Cambria Math" panose="02040503050406030204" pitchFamily="18" charset="0"/>
                                            </a:rPr>
                                          </m:ctrlPr>
                                        </m:sSubSupPr>
                                        <m:e>
                                          <m:r>
                                            <a:rPr lang="en-US" altLang="zh-CN" sz="1600" i="1" kern="100">
                                              <a:latin typeface="Cambria Math" panose="02040503050406030204" pitchFamily="18" charset="0"/>
                                            </a:rPr>
                                            <m:t>𝐾</m:t>
                                          </m:r>
                                        </m:e>
                                        <m:sub>
                                          <m:r>
                                            <a:rPr lang="en-US" altLang="zh-CN" sz="1600" i="1" kern="100">
                                              <a:latin typeface="Cambria Math" panose="02040503050406030204" pitchFamily="18" charset="0"/>
                                            </a:rPr>
                                            <m:t>2</m:t>
                                          </m:r>
                                        </m:sub>
                                        <m:sup>
                                          <m:sSub>
                                            <m:sSubPr>
                                              <m:ctrlPr>
                                                <a:rPr lang="zh-CN" altLang="zh-CN" sz="1600" i="1" kern="100">
                                                  <a:latin typeface="Cambria Math" panose="02040503050406030204" pitchFamily="18" charset="0"/>
                                                </a:rPr>
                                              </m:ctrlPr>
                                            </m:sSubPr>
                                            <m:e>
                                              <m:r>
                                                <a:rPr lang="en-US" altLang="zh-CN" sz="1600" i="1" kern="100">
                                                  <a:latin typeface="Cambria Math" panose="02040503050406030204" pitchFamily="18" charset="0"/>
                                                </a:rPr>
                                                <m:t>𝑗</m:t>
                                              </m:r>
                                            </m:e>
                                            <m:sub>
                                              <m:r>
                                                <a:rPr lang="en-US" altLang="zh-CN" sz="1600" i="1" kern="100">
                                                  <a:latin typeface="Cambria Math" panose="02040503050406030204" pitchFamily="18" charset="0"/>
                                                </a:rPr>
                                                <m:t>𝑁</m:t>
                                              </m:r>
                                            </m:sub>
                                          </m:sSub>
                                        </m:sup>
                                      </m:sSubSup>
                                    </m:e>
                                  </m:mr>
                                </m:m>
                              </m:e>
                              <m:e>
                                <m:m>
                                  <m:mPr>
                                    <m:mcs>
                                      <m:mc>
                                        <m:mcPr>
                                          <m:count m:val="2"/>
                                          <m:mcJc m:val="center"/>
                                        </m:mcPr>
                                      </m:mc>
                                    </m:mcs>
                                    <m:ctrlPr>
                                      <a:rPr lang="zh-CN" altLang="zh-CN" sz="1600" i="1" kern="100">
                                        <a:latin typeface="Cambria Math" panose="02040503050406030204" pitchFamily="18" charset="0"/>
                                      </a:rPr>
                                    </m:ctrlPr>
                                  </m:mPr>
                                  <m:mr>
                                    <m:e>
                                      <m:r>
                                        <a:rPr lang="en-US" altLang="zh-CN" sz="1600" i="1" kern="100">
                                          <a:latin typeface="Cambria Math" panose="02040503050406030204" pitchFamily="18" charset="0"/>
                                        </a:rPr>
                                        <m:t>⋱</m:t>
                                      </m:r>
                                    </m:e>
                                    <m:e>
                                      <m:r>
                                        <a:rPr lang="en-US" altLang="zh-CN" sz="1600" i="1" kern="100">
                                          <a:latin typeface="Cambria Math" panose="02040503050406030204" pitchFamily="18" charset="0"/>
                                        </a:rPr>
                                        <m:t>⋮</m:t>
                                      </m:r>
                                    </m:e>
                                  </m:mr>
                                  <m:mr>
                                    <m:e>
                                      <m:r>
                                        <a:rPr lang="en-US" altLang="zh-CN" sz="1600" i="1" kern="100">
                                          <a:latin typeface="Cambria Math" panose="02040503050406030204" pitchFamily="18" charset="0"/>
                                        </a:rPr>
                                        <m:t>⋯</m:t>
                                      </m:r>
                                    </m:e>
                                    <m:e>
                                      <m:sSubSup>
                                        <m:sSubSupPr>
                                          <m:ctrlPr>
                                            <a:rPr lang="zh-CN" altLang="zh-CN" sz="1600" i="1" kern="100">
                                              <a:latin typeface="Cambria Math" panose="02040503050406030204" pitchFamily="18" charset="0"/>
                                            </a:rPr>
                                          </m:ctrlPr>
                                        </m:sSubSupPr>
                                        <m:e>
                                          <m:r>
                                            <a:rPr lang="en-US" altLang="zh-CN" sz="1600" i="1" kern="100">
                                              <a:latin typeface="Cambria Math" panose="02040503050406030204" pitchFamily="18" charset="0"/>
                                            </a:rPr>
                                            <m:t>𝐾</m:t>
                                          </m:r>
                                        </m:e>
                                        <m:sub>
                                          <m:r>
                                            <a:rPr lang="en-US" altLang="zh-CN" sz="1600" i="1" kern="100">
                                              <a:latin typeface="Cambria Math" panose="02040503050406030204" pitchFamily="18" charset="0"/>
                                            </a:rPr>
                                            <m:t>𝑐</m:t>
                                          </m:r>
                                        </m:sub>
                                        <m:sup>
                                          <m:sSub>
                                            <m:sSubPr>
                                              <m:ctrlPr>
                                                <a:rPr lang="zh-CN" altLang="zh-CN" sz="1600" i="1" kern="100">
                                                  <a:latin typeface="Cambria Math" panose="02040503050406030204" pitchFamily="18" charset="0"/>
                                                </a:rPr>
                                              </m:ctrlPr>
                                            </m:sSubPr>
                                            <m:e>
                                              <m:r>
                                                <a:rPr lang="en-US" altLang="zh-CN" sz="1600" i="1" kern="100">
                                                  <a:latin typeface="Cambria Math" panose="02040503050406030204" pitchFamily="18" charset="0"/>
                                                </a:rPr>
                                                <m:t>𝑗</m:t>
                                              </m:r>
                                            </m:e>
                                            <m:sub>
                                              <m:r>
                                                <a:rPr lang="en-US" altLang="zh-CN" sz="1600" i="1" kern="100">
                                                  <a:latin typeface="Cambria Math" panose="02040503050406030204" pitchFamily="18" charset="0"/>
                                                </a:rPr>
                                                <m:t>𝑁</m:t>
                                              </m:r>
                                            </m:sub>
                                          </m:sSub>
                                        </m:sup>
                                      </m:sSubSup>
                                    </m:e>
                                  </m:mr>
                                </m:m>
                              </m:e>
                            </m:mr>
                          </m:m>
                        </m:e>
                      </m:d>
                    </m:oMath>
                  </m:oMathPara>
                </a14:m>
                <a:endParaRPr lang="zh-CN" altLang="en-US" sz="1600" dirty="0"/>
              </a:p>
            </p:txBody>
          </p:sp>
        </mc:Choice>
        <mc:Fallback xmlns="">
          <p:sp>
            <p:nvSpPr>
              <p:cNvPr id="38" name="矩形 37">
                <a:extLst>
                  <a:ext uri="{FF2B5EF4-FFF2-40B4-BE49-F238E27FC236}">
                    <a16:creationId xmlns:a16="http://schemas.microsoft.com/office/drawing/2014/main" id="{FF47C09C-0215-4F2B-8174-9F7755BA8F9C}"/>
                  </a:ext>
                </a:extLst>
              </p:cNvPr>
              <p:cNvSpPr>
                <a:spLocks noRot="1" noChangeAspect="1" noMove="1" noResize="1" noEditPoints="1" noAdjustHandles="1" noChangeArrowheads="1" noChangeShapeType="1" noTextEdit="1"/>
              </p:cNvSpPr>
              <p:nvPr/>
            </p:nvSpPr>
            <p:spPr>
              <a:xfrm>
                <a:off x="6997701" y="4923917"/>
                <a:ext cx="2902525" cy="1266116"/>
              </a:xfrm>
              <a:prstGeom prst="rect">
                <a:avLst/>
              </a:prstGeom>
              <a:blipFill>
                <a:blip r:embed="rId15"/>
                <a:stretch>
                  <a:fillRect/>
                </a:stretch>
              </a:blipFill>
            </p:spPr>
            <p:txBody>
              <a:bodyPr/>
              <a:lstStyle/>
              <a:p>
                <a:r>
                  <a:rPr lang="zh-CN" altLang="en-US">
                    <a:noFill/>
                  </a:rPr>
                  <a:t> </a:t>
                </a:r>
              </a:p>
            </p:txBody>
          </p:sp>
        </mc:Fallback>
      </mc:AlternateContent>
      <p:sp>
        <p:nvSpPr>
          <p:cNvPr id="39" name="矩形 38">
            <a:extLst>
              <a:ext uri="{FF2B5EF4-FFF2-40B4-BE49-F238E27FC236}">
                <a16:creationId xmlns:a16="http://schemas.microsoft.com/office/drawing/2014/main" id="{E1A3E0E5-AB4C-42A9-A676-B89C6F02FAAE}"/>
              </a:ext>
            </a:extLst>
          </p:cNvPr>
          <p:cNvSpPr/>
          <p:nvPr/>
        </p:nvSpPr>
        <p:spPr>
          <a:xfrm>
            <a:off x="874229" y="5195316"/>
            <a:ext cx="3750809" cy="923330"/>
          </a:xfrm>
          <a:prstGeom prst="rect">
            <a:avLst/>
          </a:prstGeom>
        </p:spPr>
        <p:txBody>
          <a:bodyPr wrap="square">
            <a:spAutoFit/>
          </a:bodyPr>
          <a:lstStyle/>
          <a:p>
            <a:pPr marL="285750" indent="-285750" eaLnBrk="1" hangingPunct="1">
              <a:lnSpc>
                <a:spcPct val="150000"/>
              </a:lnSpc>
              <a:buFont typeface="Wingdings" panose="05000000000000000000" pitchFamily="2" charset="2"/>
              <a:buChar char="Ø"/>
            </a:pPr>
            <a:r>
              <a:rPr lang="zh-CN" altLang="en-US" dirty="0"/>
              <a:t>思路简单；</a:t>
            </a:r>
            <a:endParaRPr lang="en-US" altLang="zh-CN" dirty="0"/>
          </a:p>
          <a:p>
            <a:pPr marL="285750" indent="-285750" eaLnBrk="1" hangingPunct="1">
              <a:lnSpc>
                <a:spcPct val="150000"/>
              </a:lnSpc>
              <a:buFont typeface="Wingdings" panose="05000000000000000000" pitchFamily="2" charset="2"/>
              <a:buChar char="Ø"/>
            </a:pPr>
            <a:r>
              <a:rPr lang="zh-CN" altLang="en-US" kern="100" dirty="0">
                <a:latin typeface="+mn-ea"/>
              </a:rPr>
              <a:t>未考虑模型本身特性；</a:t>
            </a:r>
            <a:endParaRPr lang="zh-CN" altLang="zh-CN" kern="100" dirty="0">
              <a:latin typeface="+mn-ea"/>
            </a:endParaRPr>
          </a:p>
        </p:txBody>
      </p:sp>
      <p:sp>
        <p:nvSpPr>
          <p:cNvPr id="40" name="矩形 39">
            <a:extLst>
              <a:ext uri="{FF2B5EF4-FFF2-40B4-BE49-F238E27FC236}">
                <a16:creationId xmlns:a16="http://schemas.microsoft.com/office/drawing/2014/main" id="{A198EC8D-EF05-4FD3-8E50-71D6B25B3EF3}"/>
              </a:ext>
            </a:extLst>
          </p:cNvPr>
          <p:cNvSpPr/>
          <p:nvPr/>
        </p:nvSpPr>
        <p:spPr>
          <a:xfrm>
            <a:off x="2168543" y="4706095"/>
            <a:ext cx="1210588" cy="338554"/>
          </a:xfrm>
          <a:prstGeom prst="rect">
            <a:avLst/>
          </a:prstGeom>
        </p:spPr>
        <p:txBody>
          <a:bodyPr wrap="none">
            <a:spAutoFit/>
          </a:bodyPr>
          <a:lstStyle/>
          <a:p>
            <a:r>
              <a:rPr lang="zh-CN" altLang="en-US" sz="1600" b="1" dirty="0">
                <a:solidFill>
                  <a:schemeClr val="accent5">
                    <a:lumMod val="75000"/>
                  </a:schemeClr>
                </a:solidFill>
                <a:latin typeface="微软雅黑" panose="020B0503020204020204" pitchFamily="34" charset="-122"/>
                <a:cs typeface="Arial" panose="020B0604020202020204" pitchFamily="34" charset="0"/>
              </a:rPr>
              <a:t>存在的问题</a:t>
            </a:r>
          </a:p>
        </p:txBody>
      </p:sp>
    </p:spTree>
    <p:extLst>
      <p:ext uri="{BB962C8B-B14F-4D97-AF65-F5344CB8AC3E}">
        <p14:creationId xmlns:p14="http://schemas.microsoft.com/office/powerpoint/2010/main" val="2385233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深度学习模型可逆水印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7D3E28AC-B23A-494A-9F07-E647CDC7DD04}"/>
              </a:ext>
            </a:extLst>
          </p:cNvPr>
          <p:cNvSpPr/>
          <p:nvPr/>
        </p:nvSpPr>
        <p:spPr>
          <a:xfrm>
            <a:off x="539900" y="1268390"/>
            <a:ext cx="2550698" cy="369332"/>
          </a:xfrm>
          <a:prstGeom prst="rect">
            <a:avLst/>
          </a:prstGeom>
        </p:spPr>
        <p:txBody>
          <a:bodyPr wrap="none">
            <a:spAutoFit/>
          </a:bodyPr>
          <a:lstStyle/>
          <a:p>
            <a:pPr marL="285750" indent="-285750">
              <a:buFont typeface="Arial" panose="020B0604020202020204" pitchFamily="34" charset="0"/>
              <a:buChar char="•"/>
            </a:pPr>
            <a:r>
              <a:rPr lang="zh-CN" altLang="en-US" b="1" kern="100" dirty="0">
                <a:latin typeface="+mn-ea"/>
              </a:rPr>
              <a:t>关键技术</a:t>
            </a:r>
            <a:r>
              <a:rPr lang="en-US" altLang="zh-CN" b="1" kern="100" dirty="0">
                <a:latin typeface="+mn-ea"/>
              </a:rPr>
              <a:t>--</a:t>
            </a:r>
            <a:r>
              <a:rPr lang="zh-CN" altLang="en-US" b="1" kern="100" dirty="0">
                <a:latin typeface="+mn-ea"/>
              </a:rPr>
              <a:t>数据处理</a:t>
            </a:r>
            <a:endParaRPr lang="zh-CN" altLang="en-US" b="1" dirty="0"/>
          </a:p>
        </p:txBody>
      </p:sp>
      <p:sp>
        <p:nvSpPr>
          <p:cNvPr id="24" name="矩形 23">
            <a:extLst>
              <a:ext uri="{FF2B5EF4-FFF2-40B4-BE49-F238E27FC236}">
                <a16:creationId xmlns:a16="http://schemas.microsoft.com/office/drawing/2014/main" id="{CFDB27AB-6B6F-4214-9192-DEA65E143E20}"/>
              </a:ext>
            </a:extLst>
          </p:cNvPr>
          <p:cNvSpPr/>
          <p:nvPr/>
        </p:nvSpPr>
        <p:spPr>
          <a:xfrm>
            <a:off x="503381" y="1685469"/>
            <a:ext cx="11223527" cy="4633157"/>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5" name="矩形 24">
                <a:extLst>
                  <a:ext uri="{FF2B5EF4-FFF2-40B4-BE49-F238E27FC236}">
                    <a16:creationId xmlns:a16="http://schemas.microsoft.com/office/drawing/2014/main" id="{D5A9906C-79B4-46B2-AAE3-2124B1038C6F}"/>
                  </a:ext>
                </a:extLst>
              </p:cNvPr>
              <p:cNvSpPr/>
              <p:nvPr/>
            </p:nvSpPr>
            <p:spPr>
              <a:xfrm>
                <a:off x="730592" y="2851939"/>
                <a:ext cx="3069045" cy="788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zh-CN" sz="1200" i="1" kern="100">
                              <a:latin typeface="Cambria Math" panose="02040503050406030204" pitchFamily="18" charset="0"/>
                            </a:rPr>
                          </m:ctrlPr>
                        </m:sSubPr>
                        <m:e>
                          <m:r>
                            <a:rPr lang="en-US" altLang="zh-CN" sz="1200" i="1" kern="100">
                              <a:latin typeface="Cambria Math" panose="02040503050406030204" pitchFamily="18" charset="0"/>
                            </a:rPr>
                            <m:t>𝑊</m:t>
                          </m:r>
                        </m:e>
                        <m:sub>
                          <m:r>
                            <a:rPr lang="en-US" altLang="zh-CN" sz="1200" i="1" kern="100">
                              <a:latin typeface="Cambria Math" panose="02040503050406030204" pitchFamily="18" charset="0"/>
                            </a:rPr>
                            <m:t>𝑒</m:t>
                          </m:r>
                        </m:sub>
                      </m:sSub>
                      <m:r>
                        <a:rPr lang="en-US" altLang="zh-CN" sz="1200" i="1" kern="100">
                          <a:latin typeface="Cambria Math" panose="02040503050406030204" pitchFamily="18" charset="0"/>
                        </a:rPr>
                        <m:t>=</m:t>
                      </m:r>
                      <m:d>
                        <m:dPr>
                          <m:ctrlPr>
                            <a:rPr lang="zh-CN" altLang="zh-CN" sz="1200" i="1" kern="100">
                              <a:latin typeface="Cambria Math" panose="02040503050406030204" pitchFamily="18" charset="0"/>
                            </a:rPr>
                          </m:ctrlPr>
                        </m:dPr>
                        <m:e>
                          <m:m>
                            <m:mPr>
                              <m:mcs>
                                <m:mc>
                                  <m:mcPr>
                                    <m:count m:val="2"/>
                                    <m:mcJc m:val="center"/>
                                  </m:mcPr>
                                </m:mc>
                              </m:mcs>
                              <m:ctrlPr>
                                <a:rPr lang="zh-CN" altLang="zh-CN" sz="1200" i="1" kern="100">
                                  <a:latin typeface="Cambria Math" panose="02040503050406030204" pitchFamily="18" charset="0"/>
                                </a:rPr>
                              </m:ctrlPr>
                            </m:mPr>
                            <m:mr>
                              <m:e>
                                <m:m>
                                  <m:mPr>
                                    <m:mcs>
                                      <m:mc>
                                        <m:mcPr>
                                          <m:count m:val="2"/>
                                          <m:mcJc m:val="center"/>
                                        </m:mcPr>
                                      </m:mc>
                                    </m:mcs>
                                    <m:ctrlPr>
                                      <a:rPr lang="zh-CN" altLang="zh-CN" sz="1200" i="1" kern="100">
                                        <a:latin typeface="Cambria Math" panose="02040503050406030204" pitchFamily="18" charset="0"/>
                                      </a:rPr>
                                    </m:ctrlPr>
                                  </m:mPr>
                                  <m:mr>
                                    <m:e>
                                      <m:sSub>
                                        <m:sSubPr>
                                          <m:ctrlPr>
                                            <a:rPr lang="zh-CN" altLang="zh-CN" sz="1200" i="1" kern="100">
                                              <a:latin typeface="Cambria Math" panose="02040503050406030204" pitchFamily="18" charset="0"/>
                                            </a:rPr>
                                          </m:ctrlPr>
                                        </m:sSubPr>
                                        <m:e>
                                          <m:r>
                                            <a:rPr lang="en-US" altLang="zh-CN" sz="1200" i="1" kern="100">
                                              <a:latin typeface="Cambria Math" panose="02040503050406030204" pitchFamily="18" charset="0"/>
                                            </a:rPr>
                                            <m:t>𝑤</m:t>
                                          </m:r>
                                        </m:e>
                                        <m:sub>
                                          <m:r>
                                            <a:rPr lang="en-US" altLang="zh-CN" sz="1200" i="1" kern="100">
                                              <a:latin typeface="Cambria Math" panose="02040503050406030204" pitchFamily="18" charset="0"/>
                                            </a:rPr>
                                            <m:t>1,1</m:t>
                                          </m:r>
                                        </m:sub>
                                      </m:sSub>
                                    </m:e>
                                    <m:e>
                                      <m:sSub>
                                        <m:sSubPr>
                                          <m:ctrlPr>
                                            <a:rPr lang="zh-CN" altLang="zh-CN" sz="1200" i="1" kern="100">
                                              <a:latin typeface="Cambria Math" panose="02040503050406030204" pitchFamily="18" charset="0"/>
                                            </a:rPr>
                                          </m:ctrlPr>
                                        </m:sSubPr>
                                        <m:e>
                                          <m:r>
                                            <a:rPr lang="zh-CN" altLang="en-US" sz="1200" i="1" kern="100">
                                              <a:latin typeface="Cambria Math" panose="02040503050406030204" pitchFamily="18" charset="0"/>
                                            </a:rPr>
                                            <m:t>      </m:t>
                                          </m:r>
                                          <m:r>
                                            <a:rPr lang="en-US" altLang="zh-CN" sz="1200" i="1" kern="100">
                                              <a:latin typeface="Cambria Math" panose="02040503050406030204" pitchFamily="18" charset="0"/>
                                            </a:rPr>
                                            <m:t>𝑤</m:t>
                                          </m:r>
                                        </m:e>
                                        <m:sub>
                                          <m:r>
                                            <a:rPr lang="en-US" altLang="zh-CN" sz="1200" i="1" kern="100">
                                              <a:latin typeface="Cambria Math" panose="02040503050406030204" pitchFamily="18" charset="0"/>
                                            </a:rPr>
                                            <m:t>1,2</m:t>
                                          </m:r>
                                        </m:sub>
                                      </m:sSub>
                                    </m:e>
                                  </m:mr>
                                  <m:mr>
                                    <m:e>
                                      <m:sSub>
                                        <m:sSubPr>
                                          <m:ctrlPr>
                                            <a:rPr lang="zh-CN" altLang="zh-CN" sz="1200" i="1" kern="100">
                                              <a:latin typeface="Cambria Math" panose="02040503050406030204" pitchFamily="18" charset="0"/>
                                            </a:rPr>
                                          </m:ctrlPr>
                                        </m:sSubPr>
                                        <m:e>
                                          <m:r>
                                            <a:rPr lang="en-US" altLang="zh-CN" sz="1200" i="1" kern="100">
                                              <a:latin typeface="Cambria Math" panose="02040503050406030204" pitchFamily="18" charset="0"/>
                                            </a:rPr>
                                            <m:t>𝑤</m:t>
                                          </m:r>
                                        </m:e>
                                        <m:sub>
                                          <m:r>
                                            <a:rPr lang="en-US" altLang="zh-CN" sz="1200" i="1" kern="100">
                                              <a:latin typeface="Cambria Math" panose="02040503050406030204" pitchFamily="18" charset="0"/>
                                            </a:rPr>
                                            <m:t>2,1</m:t>
                                          </m:r>
                                        </m:sub>
                                      </m:sSub>
                                    </m:e>
                                    <m:e>
                                      <m:sSub>
                                        <m:sSubPr>
                                          <m:ctrlPr>
                                            <a:rPr lang="zh-CN" altLang="zh-CN" sz="1200" i="1" kern="100">
                                              <a:latin typeface="Cambria Math" panose="02040503050406030204" pitchFamily="18" charset="0"/>
                                            </a:rPr>
                                          </m:ctrlPr>
                                        </m:sSubPr>
                                        <m:e>
                                          <m:r>
                                            <a:rPr lang="zh-CN" altLang="en-US" sz="1200" i="1" kern="100">
                                              <a:latin typeface="Cambria Math" panose="02040503050406030204" pitchFamily="18" charset="0"/>
                                            </a:rPr>
                                            <m:t>      </m:t>
                                          </m:r>
                                          <m:r>
                                            <a:rPr lang="en-US" altLang="zh-CN" sz="1200" i="1" kern="100">
                                              <a:latin typeface="Cambria Math" panose="02040503050406030204" pitchFamily="18" charset="0"/>
                                            </a:rPr>
                                            <m:t>𝑤</m:t>
                                          </m:r>
                                        </m:e>
                                        <m:sub>
                                          <m:r>
                                            <a:rPr lang="en-US" altLang="zh-CN" sz="1200" i="1" kern="100">
                                              <a:latin typeface="Cambria Math" panose="02040503050406030204" pitchFamily="18" charset="0"/>
                                            </a:rPr>
                                            <m:t>2,2</m:t>
                                          </m:r>
                                        </m:sub>
                                      </m:sSub>
                                    </m:e>
                                  </m:mr>
                                </m:m>
                              </m:e>
                              <m:e>
                                <m:m>
                                  <m:mPr>
                                    <m:mcs>
                                      <m:mc>
                                        <m:mcPr>
                                          <m:count m:val="2"/>
                                          <m:mcJc m:val="center"/>
                                        </m:mcPr>
                                      </m:mc>
                                    </m:mcs>
                                    <m:ctrlPr>
                                      <a:rPr lang="zh-CN" altLang="zh-CN" sz="1200" i="1" kern="100">
                                        <a:latin typeface="Cambria Math" panose="02040503050406030204" pitchFamily="18" charset="0"/>
                                      </a:rPr>
                                    </m:ctrlPr>
                                  </m:mPr>
                                  <m:mr>
                                    <m:e>
                                      <m:r>
                                        <a:rPr lang="en-US" altLang="zh-CN" sz="1200" i="1" kern="100">
                                          <a:latin typeface="Cambria Math" panose="02040503050406030204" pitchFamily="18" charset="0"/>
                                        </a:rPr>
                                        <m:t>⋯</m:t>
                                      </m:r>
                                    </m:e>
                                    <m:e>
                                      <m:sSub>
                                        <m:sSubPr>
                                          <m:ctrlPr>
                                            <a:rPr lang="zh-CN" altLang="zh-CN" sz="1200" i="1" kern="100">
                                              <a:latin typeface="Cambria Math" panose="02040503050406030204" pitchFamily="18" charset="0"/>
                                            </a:rPr>
                                          </m:ctrlPr>
                                        </m:sSubPr>
                                        <m:e>
                                          <m:r>
                                            <a:rPr lang="en-US" altLang="zh-CN" sz="1200" i="1" kern="100">
                                              <a:latin typeface="Cambria Math" panose="02040503050406030204" pitchFamily="18" charset="0"/>
                                            </a:rPr>
                                            <m:t>𝑤</m:t>
                                          </m:r>
                                        </m:e>
                                        <m:sub>
                                          <m:r>
                                            <a:rPr lang="en-US" altLang="zh-CN" sz="1200" i="1" kern="100">
                                              <a:latin typeface="Cambria Math" panose="02040503050406030204" pitchFamily="18" charset="0"/>
                                            </a:rPr>
                                            <m:t>1,</m:t>
                                          </m:r>
                                          <m:r>
                                            <a:rPr lang="en-US" altLang="zh-CN" sz="1200" i="1" kern="100">
                                              <a:latin typeface="Cambria Math" panose="02040503050406030204" pitchFamily="18" charset="0"/>
                                            </a:rPr>
                                            <m:t>𝑘</m:t>
                                          </m:r>
                                          <m:r>
                                            <a:rPr lang="en-US" altLang="zh-CN" sz="1200" i="1" kern="100">
                                              <a:latin typeface="Cambria Math" panose="02040503050406030204" pitchFamily="18" charset="0"/>
                                            </a:rPr>
                                            <m:t>×</m:t>
                                          </m:r>
                                          <m:r>
                                            <a:rPr lang="en-US" altLang="zh-CN" sz="1200" i="1" kern="100">
                                              <a:latin typeface="Cambria Math" panose="02040503050406030204" pitchFamily="18" charset="0"/>
                                            </a:rPr>
                                            <m:t>𝑐</m:t>
                                          </m:r>
                                        </m:sub>
                                      </m:sSub>
                                    </m:e>
                                  </m:mr>
                                  <m:mr>
                                    <m:e>
                                      <m:r>
                                        <a:rPr lang="en-US" altLang="zh-CN" sz="1200" i="1" kern="100">
                                          <a:latin typeface="Cambria Math" panose="02040503050406030204" pitchFamily="18" charset="0"/>
                                        </a:rPr>
                                        <m:t>⋯</m:t>
                                      </m:r>
                                    </m:e>
                                    <m:e>
                                      <m:sSub>
                                        <m:sSubPr>
                                          <m:ctrlPr>
                                            <a:rPr lang="zh-CN" altLang="zh-CN" sz="1200" i="1" kern="100">
                                              <a:latin typeface="Cambria Math" panose="02040503050406030204" pitchFamily="18" charset="0"/>
                                            </a:rPr>
                                          </m:ctrlPr>
                                        </m:sSubPr>
                                        <m:e>
                                          <m:r>
                                            <a:rPr lang="en-US" altLang="zh-CN" sz="1200" i="1" kern="100">
                                              <a:latin typeface="Cambria Math" panose="02040503050406030204" pitchFamily="18" charset="0"/>
                                            </a:rPr>
                                            <m:t>𝑤</m:t>
                                          </m:r>
                                        </m:e>
                                        <m:sub>
                                          <m:r>
                                            <a:rPr lang="en-US" altLang="zh-CN" sz="1200" i="1" kern="100">
                                              <a:latin typeface="Cambria Math" panose="02040503050406030204" pitchFamily="18" charset="0"/>
                                            </a:rPr>
                                            <m:t>2,</m:t>
                                          </m:r>
                                          <m:r>
                                            <a:rPr lang="en-US" altLang="zh-CN" sz="1200" i="1" kern="100">
                                              <a:latin typeface="Cambria Math" panose="02040503050406030204" pitchFamily="18" charset="0"/>
                                            </a:rPr>
                                            <m:t>𝑘</m:t>
                                          </m:r>
                                          <m:r>
                                            <a:rPr lang="en-US" altLang="zh-CN" sz="1200" i="1" kern="100">
                                              <a:latin typeface="Cambria Math" panose="02040503050406030204" pitchFamily="18" charset="0"/>
                                            </a:rPr>
                                            <m:t>×</m:t>
                                          </m:r>
                                          <m:r>
                                            <a:rPr lang="en-US" altLang="zh-CN" sz="1200" i="1" kern="100">
                                              <a:latin typeface="Cambria Math" panose="02040503050406030204" pitchFamily="18" charset="0"/>
                                            </a:rPr>
                                            <m:t>𝑐</m:t>
                                          </m:r>
                                        </m:sub>
                                      </m:sSub>
                                    </m:e>
                                  </m:mr>
                                </m:m>
                              </m:e>
                            </m:mr>
                            <m:mr>
                              <m:e>
                                <m:m>
                                  <m:mPr>
                                    <m:mcs>
                                      <m:mc>
                                        <m:mcPr>
                                          <m:count m:val="2"/>
                                          <m:mcJc m:val="center"/>
                                        </m:mcPr>
                                      </m:mc>
                                    </m:mcs>
                                    <m:ctrlPr>
                                      <a:rPr lang="zh-CN" altLang="zh-CN" sz="1200" i="1" kern="100">
                                        <a:latin typeface="Cambria Math" panose="02040503050406030204" pitchFamily="18" charset="0"/>
                                      </a:rPr>
                                    </m:ctrlPr>
                                  </m:mPr>
                                  <m:mr>
                                    <m:e>
                                      <m:r>
                                        <a:rPr lang="en-US" altLang="zh-CN" sz="1200" i="1" kern="100">
                                          <a:latin typeface="Cambria Math" panose="02040503050406030204" pitchFamily="18" charset="0"/>
                                        </a:rPr>
                                        <m:t>⋮</m:t>
                                      </m:r>
                                    </m:e>
                                    <m:e>
                                      <m:r>
                                        <a:rPr lang="en-US" altLang="zh-CN" sz="1200" i="1" kern="100">
                                          <a:latin typeface="Cambria Math" panose="02040503050406030204" pitchFamily="18" charset="0"/>
                                        </a:rPr>
                                        <m:t>⋮</m:t>
                                      </m:r>
                                    </m:e>
                                  </m:mr>
                                  <m:mr>
                                    <m:e>
                                      <m:sSub>
                                        <m:sSubPr>
                                          <m:ctrlPr>
                                            <a:rPr lang="zh-CN" altLang="zh-CN" sz="1200" i="1" kern="100">
                                              <a:latin typeface="Cambria Math" panose="02040503050406030204" pitchFamily="18" charset="0"/>
                                            </a:rPr>
                                          </m:ctrlPr>
                                        </m:sSubPr>
                                        <m:e>
                                          <m:r>
                                            <a:rPr lang="en-US" altLang="zh-CN" sz="1200" i="1" kern="100">
                                              <a:latin typeface="Cambria Math" panose="02040503050406030204" pitchFamily="18" charset="0"/>
                                            </a:rPr>
                                            <m:t>𝑤</m:t>
                                          </m:r>
                                        </m:e>
                                        <m:sub>
                                          <m:r>
                                            <a:rPr lang="en-US" altLang="zh-CN" sz="1200" i="1" kern="100">
                                              <a:latin typeface="Cambria Math" panose="02040503050406030204" pitchFamily="18" charset="0"/>
                                            </a:rPr>
                                            <m:t>𝑘</m:t>
                                          </m:r>
                                          <m:r>
                                            <a:rPr lang="en-US" altLang="zh-CN" sz="1200" i="1" kern="100">
                                              <a:latin typeface="Cambria Math" panose="02040503050406030204" pitchFamily="18" charset="0"/>
                                            </a:rPr>
                                            <m:t>×</m:t>
                                          </m:r>
                                          <m:r>
                                            <a:rPr lang="en-US" altLang="zh-CN" sz="1200" i="1" kern="100">
                                              <a:latin typeface="Cambria Math" panose="02040503050406030204" pitchFamily="18" charset="0"/>
                                            </a:rPr>
                                            <m:t>𝑁</m:t>
                                          </m:r>
                                          <m:r>
                                            <a:rPr lang="en-US" altLang="zh-CN" sz="1200" i="1" kern="100">
                                              <a:latin typeface="Cambria Math" panose="02040503050406030204" pitchFamily="18" charset="0"/>
                                            </a:rPr>
                                            <m:t>,1</m:t>
                                          </m:r>
                                        </m:sub>
                                      </m:sSub>
                                    </m:e>
                                    <m:e>
                                      <m:sSub>
                                        <m:sSubPr>
                                          <m:ctrlPr>
                                            <a:rPr lang="zh-CN" altLang="zh-CN" sz="1200" i="1" kern="100">
                                              <a:latin typeface="Cambria Math" panose="02040503050406030204" pitchFamily="18" charset="0"/>
                                            </a:rPr>
                                          </m:ctrlPr>
                                        </m:sSubPr>
                                        <m:e>
                                          <m:r>
                                            <a:rPr lang="en-US" altLang="zh-CN" sz="1200" i="1" kern="100">
                                              <a:latin typeface="Cambria Math" panose="02040503050406030204" pitchFamily="18" charset="0"/>
                                            </a:rPr>
                                            <m:t>𝑤</m:t>
                                          </m:r>
                                        </m:e>
                                        <m:sub>
                                          <m:r>
                                            <a:rPr lang="en-US" altLang="zh-CN" sz="1200" i="1" kern="100">
                                              <a:latin typeface="Cambria Math" panose="02040503050406030204" pitchFamily="18" charset="0"/>
                                            </a:rPr>
                                            <m:t>𝑘</m:t>
                                          </m:r>
                                          <m:r>
                                            <a:rPr lang="en-US" altLang="zh-CN" sz="1200" i="1" kern="100">
                                              <a:latin typeface="Cambria Math" panose="02040503050406030204" pitchFamily="18" charset="0"/>
                                            </a:rPr>
                                            <m:t>×</m:t>
                                          </m:r>
                                          <m:r>
                                            <a:rPr lang="en-US" altLang="zh-CN" sz="1200" i="1" kern="100">
                                              <a:latin typeface="Cambria Math" panose="02040503050406030204" pitchFamily="18" charset="0"/>
                                            </a:rPr>
                                            <m:t>𝑁</m:t>
                                          </m:r>
                                          <m:r>
                                            <a:rPr lang="en-US" altLang="zh-CN" sz="1200" i="1" kern="100">
                                              <a:latin typeface="Cambria Math" panose="02040503050406030204" pitchFamily="18" charset="0"/>
                                            </a:rPr>
                                            <m:t>,2</m:t>
                                          </m:r>
                                        </m:sub>
                                      </m:sSub>
                                    </m:e>
                                  </m:mr>
                                </m:m>
                              </m:e>
                              <m:e>
                                <m:m>
                                  <m:mPr>
                                    <m:mcs>
                                      <m:mc>
                                        <m:mcPr>
                                          <m:count m:val="2"/>
                                          <m:mcJc m:val="center"/>
                                        </m:mcPr>
                                      </m:mc>
                                    </m:mcs>
                                    <m:ctrlPr>
                                      <a:rPr lang="zh-CN" altLang="zh-CN" sz="1200" i="1" kern="100">
                                        <a:latin typeface="Cambria Math" panose="02040503050406030204" pitchFamily="18" charset="0"/>
                                      </a:rPr>
                                    </m:ctrlPr>
                                  </m:mPr>
                                  <m:mr>
                                    <m:e>
                                      <m:r>
                                        <m:rPr>
                                          <m:brk m:alnAt="7"/>
                                        </m:rPr>
                                        <a:rPr lang="zh-CN" altLang="en-US" sz="1200" i="1" kern="100">
                                          <a:latin typeface="Cambria Math" panose="02040503050406030204" pitchFamily="18" charset="0"/>
                                        </a:rPr>
                                        <m:t> </m:t>
                                      </m:r>
                                      <m:r>
                                        <a:rPr lang="zh-CN" altLang="en-US" sz="1200" i="1" kern="100">
                                          <a:latin typeface="Cambria Math" panose="02040503050406030204" pitchFamily="18" charset="0"/>
                                        </a:rPr>
                                        <m:t>    </m:t>
                                      </m:r>
                                      <m:r>
                                        <a:rPr lang="en-US" altLang="zh-CN" sz="1200" i="1" kern="100">
                                          <a:latin typeface="Cambria Math" panose="02040503050406030204" pitchFamily="18" charset="0"/>
                                        </a:rPr>
                                        <m:t>⋱</m:t>
                                      </m:r>
                                    </m:e>
                                    <m:e>
                                      <m:r>
                                        <a:rPr lang="en-US" altLang="zh-CN" sz="1200" i="1" kern="100">
                                          <a:latin typeface="Cambria Math" panose="02040503050406030204" pitchFamily="18" charset="0"/>
                                        </a:rPr>
                                        <m:t>⋮</m:t>
                                      </m:r>
                                    </m:e>
                                  </m:mr>
                                  <m:mr>
                                    <m:e>
                                      <m:r>
                                        <a:rPr lang="zh-CN" altLang="en-US" sz="1200" i="1" kern="100">
                                          <a:latin typeface="Cambria Math" panose="02040503050406030204" pitchFamily="18" charset="0"/>
                                        </a:rPr>
                                        <m:t>     </m:t>
                                      </m:r>
                                      <m:r>
                                        <a:rPr lang="en-US" altLang="zh-CN" sz="1200" i="1" kern="100">
                                          <a:latin typeface="Cambria Math" panose="02040503050406030204" pitchFamily="18" charset="0"/>
                                        </a:rPr>
                                        <m:t>⋯</m:t>
                                      </m:r>
                                    </m:e>
                                    <m:e>
                                      <m:sSub>
                                        <m:sSubPr>
                                          <m:ctrlPr>
                                            <a:rPr lang="zh-CN" altLang="zh-CN" sz="1200" i="1" kern="100">
                                              <a:latin typeface="Cambria Math" panose="02040503050406030204" pitchFamily="18" charset="0"/>
                                            </a:rPr>
                                          </m:ctrlPr>
                                        </m:sSubPr>
                                        <m:e>
                                          <m:r>
                                            <a:rPr lang="en-US" altLang="zh-CN" sz="1200" i="1" kern="100">
                                              <a:latin typeface="Cambria Math" panose="02040503050406030204" pitchFamily="18" charset="0"/>
                                            </a:rPr>
                                            <m:t>𝑤</m:t>
                                          </m:r>
                                        </m:e>
                                        <m:sub>
                                          <m:r>
                                            <a:rPr lang="en-US" altLang="zh-CN" sz="1200" i="1" kern="100">
                                              <a:latin typeface="Cambria Math" panose="02040503050406030204" pitchFamily="18" charset="0"/>
                                            </a:rPr>
                                            <m:t>𝑘</m:t>
                                          </m:r>
                                          <m:r>
                                            <a:rPr lang="en-US" altLang="zh-CN" sz="1200" i="1" kern="100">
                                              <a:latin typeface="Cambria Math" panose="02040503050406030204" pitchFamily="18" charset="0"/>
                                            </a:rPr>
                                            <m:t>×</m:t>
                                          </m:r>
                                          <m:r>
                                            <a:rPr lang="en-US" altLang="zh-CN" sz="1200" i="1" kern="100">
                                              <a:latin typeface="Cambria Math" panose="02040503050406030204" pitchFamily="18" charset="0"/>
                                            </a:rPr>
                                            <m:t>𝑁</m:t>
                                          </m:r>
                                          <m:r>
                                            <a:rPr lang="en-US" altLang="zh-CN" sz="1200" i="1" kern="100">
                                              <a:latin typeface="Cambria Math" panose="02040503050406030204" pitchFamily="18" charset="0"/>
                                            </a:rPr>
                                            <m:t>,</m:t>
                                          </m:r>
                                          <m:r>
                                            <a:rPr lang="en-US" altLang="zh-CN" sz="1200" i="1" kern="100">
                                              <a:latin typeface="Cambria Math" panose="02040503050406030204" pitchFamily="18" charset="0"/>
                                            </a:rPr>
                                            <m:t>𝑘</m:t>
                                          </m:r>
                                          <m:r>
                                            <a:rPr lang="en-US" altLang="zh-CN" sz="1200" i="1" kern="100">
                                              <a:latin typeface="Cambria Math" panose="02040503050406030204" pitchFamily="18" charset="0"/>
                                            </a:rPr>
                                            <m:t>×</m:t>
                                          </m:r>
                                          <m:r>
                                            <a:rPr lang="en-US" altLang="zh-CN" sz="1200" i="1" kern="100">
                                              <a:latin typeface="Cambria Math" panose="02040503050406030204" pitchFamily="18" charset="0"/>
                                            </a:rPr>
                                            <m:t>𝑐</m:t>
                                          </m:r>
                                        </m:sub>
                                      </m:sSub>
                                    </m:e>
                                  </m:mr>
                                </m:m>
                              </m:e>
                            </m:mr>
                          </m:m>
                        </m:e>
                      </m:d>
                    </m:oMath>
                  </m:oMathPara>
                </a14:m>
                <a:endParaRPr lang="zh-CN" altLang="en-US" sz="1200" dirty="0"/>
              </a:p>
            </p:txBody>
          </p:sp>
        </mc:Choice>
        <mc:Fallback xmlns="">
          <p:sp>
            <p:nvSpPr>
              <p:cNvPr id="25" name="矩形 24">
                <a:extLst>
                  <a:ext uri="{FF2B5EF4-FFF2-40B4-BE49-F238E27FC236}">
                    <a16:creationId xmlns:a16="http://schemas.microsoft.com/office/drawing/2014/main" id="{D5A9906C-79B4-46B2-AAE3-2124B1038C6F}"/>
                  </a:ext>
                </a:extLst>
              </p:cNvPr>
              <p:cNvSpPr>
                <a:spLocks noRot="1" noChangeAspect="1" noMove="1" noResize="1" noEditPoints="1" noAdjustHandles="1" noChangeArrowheads="1" noChangeShapeType="1" noTextEdit="1"/>
              </p:cNvSpPr>
              <p:nvPr/>
            </p:nvSpPr>
            <p:spPr>
              <a:xfrm>
                <a:off x="730592" y="2851939"/>
                <a:ext cx="3069045" cy="788036"/>
              </a:xfrm>
              <a:prstGeom prst="rect">
                <a:avLst/>
              </a:prstGeom>
              <a:blipFill>
                <a:blip r:embed="rId3"/>
                <a:stretch>
                  <a:fillRect/>
                </a:stretch>
              </a:blipFill>
            </p:spPr>
            <p:txBody>
              <a:bodyPr/>
              <a:lstStyle/>
              <a:p>
                <a:r>
                  <a:rPr lang="zh-CN" altLang="en-US">
                    <a:noFill/>
                  </a:rPr>
                  <a:t> </a:t>
                </a:r>
              </a:p>
            </p:txBody>
          </p:sp>
        </mc:Fallback>
      </mc:AlternateContent>
      <p:pic>
        <p:nvPicPr>
          <p:cNvPr id="26" name="图片 25">
            <a:extLst>
              <a:ext uri="{FF2B5EF4-FFF2-40B4-BE49-F238E27FC236}">
                <a16:creationId xmlns:a16="http://schemas.microsoft.com/office/drawing/2014/main" id="{C12922A4-17F7-4E6A-BEF7-D851982707F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39950" y="2717127"/>
            <a:ext cx="1080000" cy="1080000"/>
          </a:xfrm>
          <a:prstGeom prst="rect">
            <a:avLst/>
          </a:prstGeom>
        </p:spPr>
      </p:pic>
      <p:sp>
        <p:nvSpPr>
          <p:cNvPr id="27" name="左右箭头 50">
            <a:extLst>
              <a:ext uri="{FF2B5EF4-FFF2-40B4-BE49-F238E27FC236}">
                <a16:creationId xmlns:a16="http://schemas.microsoft.com/office/drawing/2014/main" id="{D466122C-7B4A-45BE-BC42-7F700E19CB38}"/>
              </a:ext>
            </a:extLst>
          </p:cNvPr>
          <p:cNvSpPr/>
          <p:nvPr/>
        </p:nvSpPr>
        <p:spPr>
          <a:xfrm>
            <a:off x="3755103" y="3147014"/>
            <a:ext cx="253471" cy="197886"/>
          </a:xfrm>
          <a:prstGeom prst="leftRightArrow">
            <a:avLst/>
          </a:prstGeom>
          <a:solidFill>
            <a:srgbClr val="31859C"/>
          </a:solidFill>
          <a:ln>
            <a:solidFill>
              <a:srgbClr val="318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8" name="矩形 27">
                <a:extLst>
                  <a:ext uri="{FF2B5EF4-FFF2-40B4-BE49-F238E27FC236}">
                    <a16:creationId xmlns:a16="http://schemas.microsoft.com/office/drawing/2014/main" id="{64F1FB32-76C8-4959-9670-83EC8066741C}"/>
                  </a:ext>
                </a:extLst>
              </p:cNvPr>
              <p:cNvSpPr/>
              <p:nvPr/>
            </p:nvSpPr>
            <p:spPr>
              <a:xfrm>
                <a:off x="670979" y="1790121"/>
                <a:ext cx="4903166" cy="507255"/>
              </a:xfrm>
              <a:prstGeom prst="rect">
                <a:avLst/>
              </a:prstGeom>
            </p:spPr>
            <p:txBody>
              <a:bodyPr wrap="square">
                <a:spAutoFit/>
              </a:bodyPr>
              <a:lstStyle/>
              <a:p>
                <a:pPr marL="342900" indent="-342900" algn="just">
                  <a:lnSpc>
                    <a:spcPct val="150000"/>
                  </a:lnSpc>
                </a:pPr>
                <a14:m>
                  <m:oMath xmlns:m="http://schemas.openxmlformats.org/officeDocument/2006/math">
                    <m:r>
                      <a:rPr lang="zh-CN" altLang="en-US" i="1" kern="100" smtClean="0">
                        <a:latin typeface="Cambria Math" panose="02040503050406030204" pitchFamily="18" charset="0"/>
                      </a:rPr>
                      <m:t>构造</m:t>
                    </m:r>
                    <m:r>
                      <a:rPr lang="zh-CN" altLang="en-US" i="1" kern="100">
                        <a:latin typeface="Cambria Math" panose="02040503050406030204" pitchFamily="18" charset="0"/>
                      </a:rPr>
                      <m:t>的</m:t>
                    </m:r>
                    <m:r>
                      <a:rPr lang="zh-CN" altLang="en-US" i="1" kern="100" smtClean="0">
                        <a:latin typeface="Cambria Math" panose="02040503050406030204" pitchFamily="18" charset="0"/>
                      </a:rPr>
                      <m:t>载体</m:t>
                    </m:r>
                    <m:r>
                      <a:rPr lang="zh-CN" altLang="en-US" i="1" kern="100">
                        <a:latin typeface="Cambria Math" panose="02040503050406030204" pitchFamily="18" charset="0"/>
                      </a:rPr>
                      <m:t>序列</m:t>
                    </m:r>
                    <m:sSub>
                      <m:sSubPr>
                        <m:ctrlPr>
                          <a:rPr lang="zh-CN" altLang="zh-CN" i="1" kern="100">
                            <a:latin typeface="Cambria Math" panose="02040503050406030204" pitchFamily="18" charset="0"/>
                          </a:rPr>
                        </m:ctrlPr>
                      </m:sSubPr>
                      <m:e>
                        <m:r>
                          <a:rPr lang="en-US" altLang="zh-CN" i="1" kern="100">
                            <a:latin typeface="Cambria Math" panose="02040503050406030204" pitchFamily="18" charset="0"/>
                          </a:rPr>
                          <m:t>𝑊</m:t>
                        </m:r>
                      </m:e>
                      <m:sub>
                        <m:r>
                          <a:rPr lang="en-US" altLang="zh-CN" i="1" kern="100">
                            <a:latin typeface="Cambria Math" panose="02040503050406030204" pitchFamily="18" charset="0"/>
                          </a:rPr>
                          <m:t>𝑒</m:t>
                        </m:r>
                      </m:sub>
                    </m:sSub>
                    <m:r>
                      <a:rPr lang="en-US" altLang="zh-CN" i="1" kern="100">
                        <a:latin typeface="Cambria Math" panose="02040503050406030204" pitchFamily="18" charset="0"/>
                      </a:rPr>
                      <m:t>∈</m:t>
                    </m:r>
                    <m:sSup>
                      <m:sSupPr>
                        <m:ctrlPr>
                          <a:rPr lang="zh-CN" altLang="zh-CN" i="1" kern="100">
                            <a:latin typeface="Cambria Math" panose="02040503050406030204" pitchFamily="18" charset="0"/>
                          </a:rPr>
                        </m:ctrlPr>
                      </m:sSupPr>
                      <m:e>
                        <m:r>
                          <a:rPr lang="en-US" altLang="zh-CN" i="1" kern="100">
                            <a:latin typeface="Cambria Math" panose="02040503050406030204" pitchFamily="18" charset="0"/>
                          </a:rPr>
                          <m:t>ℝ</m:t>
                        </m:r>
                      </m:e>
                      <m:sup>
                        <m:r>
                          <a:rPr lang="en-US" altLang="zh-CN" i="1" kern="100">
                            <a:latin typeface="Cambria Math" panose="02040503050406030204" pitchFamily="18" charset="0"/>
                          </a:rPr>
                          <m:t>𝑁</m:t>
                        </m:r>
                        <m:r>
                          <a:rPr lang="en-US" altLang="zh-CN" i="1" kern="100">
                            <a:latin typeface="Cambria Math" panose="02040503050406030204" pitchFamily="18" charset="0"/>
                          </a:rPr>
                          <m:t>×</m:t>
                        </m:r>
                        <m:r>
                          <a:rPr lang="en-US" altLang="zh-CN" i="1" kern="100">
                            <a:latin typeface="Cambria Math" panose="02040503050406030204" pitchFamily="18" charset="0"/>
                          </a:rPr>
                          <m:t>𝑐</m:t>
                        </m:r>
                        <m:r>
                          <a:rPr lang="en-US" altLang="zh-CN" i="1" kern="100">
                            <a:latin typeface="Cambria Math" panose="02040503050406030204" pitchFamily="18" charset="0"/>
                          </a:rPr>
                          <m:t>×</m:t>
                        </m:r>
                        <m:r>
                          <a:rPr lang="en-US" altLang="zh-CN" i="1" kern="100">
                            <a:latin typeface="Cambria Math" panose="02040503050406030204" pitchFamily="18" charset="0"/>
                          </a:rPr>
                          <m:t>𝑘</m:t>
                        </m:r>
                        <m:r>
                          <a:rPr lang="en-US" altLang="zh-CN" i="1" kern="100">
                            <a:latin typeface="Cambria Math" panose="02040503050406030204" pitchFamily="18" charset="0"/>
                          </a:rPr>
                          <m:t>×</m:t>
                        </m:r>
                        <m:r>
                          <a:rPr lang="en-US" altLang="zh-CN" i="1" kern="100">
                            <a:latin typeface="Cambria Math" panose="02040503050406030204" pitchFamily="18" charset="0"/>
                          </a:rPr>
                          <m:t>𝑘</m:t>
                        </m:r>
                      </m:sup>
                    </m:sSup>
                  </m:oMath>
                </a14:m>
                <a:r>
                  <a:rPr lang="zh-CN" altLang="en-US" kern="100" dirty="0">
                    <a:latin typeface="+mn-ea"/>
                  </a:rPr>
                  <a:t>，</a:t>
                </a:r>
                <a:r>
                  <a:rPr lang="zh-CN" altLang="zh-CN" kern="100" dirty="0">
                    <a:latin typeface="+mn-ea"/>
                    <a:cs typeface="Times New Roman" panose="02020603050405020304" pitchFamily="18" charset="0"/>
                  </a:rPr>
                  <a:t>其中</a:t>
                </a:r>
                <a14:m>
                  <m:oMath xmlns:m="http://schemas.openxmlformats.org/officeDocument/2006/math">
                    <m:sSub>
                      <m:sSubPr>
                        <m:ctrlPr>
                          <a:rPr lang="zh-CN" altLang="zh-CN" i="1">
                            <a:latin typeface="Cambria Math" panose="02040503050406030204" pitchFamily="18" charset="0"/>
                          </a:rPr>
                        </m:ctrlPr>
                      </m:sSubPr>
                      <m:e>
                        <m:r>
                          <a:rPr lang="en-US" altLang="zh-CN" i="1" kern="100">
                            <a:latin typeface="Cambria Math" panose="02040503050406030204" pitchFamily="18" charset="0"/>
                            <a:cs typeface="Times New Roman" panose="02020603050405020304" pitchFamily="18" charset="0"/>
                          </a:rPr>
                          <m:t>𝑤</m:t>
                        </m:r>
                      </m:e>
                      <m:sub>
                        <m:r>
                          <a:rPr lang="en-US" altLang="zh-CN" i="1" kern="100">
                            <a:latin typeface="Cambria Math" panose="02040503050406030204" pitchFamily="18" charset="0"/>
                            <a:cs typeface="Times New Roman" panose="02020603050405020304" pitchFamily="18" charset="0"/>
                          </a:rPr>
                          <m:t>𝛼</m:t>
                        </m:r>
                        <m:r>
                          <a:rPr lang="en-US" altLang="zh-CN" i="1" kern="100">
                            <a:latin typeface="Cambria Math" panose="02040503050406030204" pitchFamily="18" charset="0"/>
                            <a:cs typeface="Times New Roman" panose="02020603050405020304" pitchFamily="18" charset="0"/>
                          </a:rPr>
                          <m:t>,</m:t>
                        </m:r>
                        <m:r>
                          <a:rPr lang="en-US" altLang="zh-CN" i="1" kern="100">
                            <a:latin typeface="Cambria Math" panose="02040503050406030204" pitchFamily="18" charset="0"/>
                            <a:cs typeface="Times New Roman" panose="02020603050405020304" pitchFamily="18" charset="0"/>
                          </a:rPr>
                          <m:t>𝛽</m:t>
                        </m:r>
                      </m:sub>
                    </m:sSub>
                    <m:r>
                      <a:rPr lang="en-US" altLang="zh-CN" kern="100">
                        <a:latin typeface="Cambria Math" panose="02040503050406030204" pitchFamily="18" charset="0"/>
                        <a:cs typeface="Times New Roman" panose="02020603050405020304" pitchFamily="18" charset="0"/>
                      </a:rPr>
                      <m:t>∈</m:t>
                    </m:r>
                    <m:r>
                      <a:rPr lang="en-US" altLang="zh-CN" i="1" kern="100">
                        <a:latin typeface="Cambria Math" panose="02040503050406030204" pitchFamily="18" charset="0"/>
                        <a:cs typeface="Times New Roman" panose="02020603050405020304" pitchFamily="18" charset="0"/>
                      </a:rPr>
                      <m:t>ℝ</m:t>
                    </m:r>
                  </m:oMath>
                </a14:m>
                <a:endParaRPr lang="zh-CN" altLang="zh-CN" kern="100" dirty="0">
                  <a:latin typeface="+mn-ea"/>
                </a:endParaRPr>
              </a:p>
            </p:txBody>
          </p:sp>
        </mc:Choice>
        <mc:Fallback xmlns="">
          <p:sp>
            <p:nvSpPr>
              <p:cNvPr id="28" name="矩形 27">
                <a:extLst>
                  <a:ext uri="{FF2B5EF4-FFF2-40B4-BE49-F238E27FC236}">
                    <a16:creationId xmlns:a16="http://schemas.microsoft.com/office/drawing/2014/main" id="{64F1FB32-76C8-4959-9670-83EC8066741C}"/>
                  </a:ext>
                </a:extLst>
              </p:cNvPr>
              <p:cNvSpPr>
                <a:spLocks noRot="1" noChangeAspect="1" noMove="1" noResize="1" noEditPoints="1" noAdjustHandles="1" noChangeArrowheads="1" noChangeShapeType="1" noTextEdit="1"/>
              </p:cNvSpPr>
              <p:nvPr/>
            </p:nvSpPr>
            <p:spPr>
              <a:xfrm>
                <a:off x="670979" y="1790121"/>
                <a:ext cx="4903166" cy="507255"/>
              </a:xfrm>
              <a:prstGeom prst="rect">
                <a:avLst/>
              </a:prstGeom>
              <a:blipFill>
                <a:blip r:embed="rId5"/>
                <a:stretch>
                  <a:fillRect l="-373" b="-1566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矩形 28">
                <a:extLst>
                  <a:ext uri="{FF2B5EF4-FFF2-40B4-BE49-F238E27FC236}">
                    <a16:creationId xmlns:a16="http://schemas.microsoft.com/office/drawing/2014/main" id="{81B4002E-22ED-4C1D-B2FE-FCA67B7388F4}"/>
                  </a:ext>
                </a:extLst>
              </p:cNvPr>
              <p:cNvSpPr/>
              <p:nvPr/>
            </p:nvSpPr>
            <p:spPr>
              <a:xfrm>
                <a:off x="6097078" y="4486239"/>
                <a:ext cx="2753703" cy="6753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sz="1600" i="1" smtClean="0">
                              <a:solidFill>
                                <a:srgbClr val="836967"/>
                              </a:solidFill>
                              <a:latin typeface="Cambria Math" panose="02040503050406030204" pitchFamily="18" charset="0"/>
                            </a:rPr>
                          </m:ctrlPr>
                        </m:sSubPr>
                        <m:e>
                          <m:r>
                            <a:rPr lang="zh-CN" altLang="en-US" sz="1600" i="1">
                              <a:latin typeface="Cambria Math" panose="02040503050406030204" pitchFamily="18" charset="0"/>
                            </a:rPr>
                            <m:t>𝑤</m:t>
                          </m:r>
                        </m:e>
                        <m:sub>
                          <m:r>
                            <a:rPr lang="zh-CN" altLang="en-US" sz="1600" i="1">
                              <a:latin typeface="Cambria Math" panose="02040503050406030204" pitchFamily="18" charset="0"/>
                            </a:rPr>
                            <m:t>𝛼</m:t>
                          </m:r>
                          <m:r>
                            <a:rPr lang="zh-CN" altLang="en-US" sz="1600" i="0">
                              <a:latin typeface="Cambria Math" panose="02040503050406030204" pitchFamily="18" charset="0"/>
                            </a:rPr>
                            <m:t>,</m:t>
                          </m:r>
                          <m:r>
                            <a:rPr lang="zh-CN" altLang="en-US" sz="1600" i="1">
                              <a:latin typeface="Cambria Math" panose="02040503050406030204" pitchFamily="18" charset="0"/>
                            </a:rPr>
                            <m:t>𝛽</m:t>
                          </m:r>
                        </m:sub>
                      </m:sSub>
                      <m:r>
                        <a:rPr lang="zh-CN" altLang="en-US" sz="1600" i="0">
                          <a:latin typeface="Cambria Math" panose="02040503050406030204" pitchFamily="18" charset="0"/>
                        </a:rPr>
                        <m:t>=±0.</m:t>
                      </m:r>
                      <m:limLow>
                        <m:limLowPr>
                          <m:ctrlPr>
                            <a:rPr lang="zh-CN" altLang="en-US" sz="1600" i="1">
                              <a:solidFill>
                                <a:srgbClr val="836967"/>
                              </a:solidFill>
                              <a:latin typeface="Cambria Math" panose="02040503050406030204" pitchFamily="18" charset="0"/>
                            </a:rPr>
                          </m:ctrlPr>
                        </m:limLowPr>
                        <m:e>
                          <m:groupChr>
                            <m:groupChrPr>
                              <m:chr m:val="⏟"/>
                              <m:ctrlPr>
                                <a:rPr lang="zh-CN" altLang="en-US" sz="1600" i="1">
                                  <a:solidFill>
                                    <a:srgbClr val="836967"/>
                                  </a:solidFill>
                                  <a:latin typeface="Cambria Math" panose="02040503050406030204" pitchFamily="18" charset="0"/>
                                </a:rPr>
                              </m:ctrlPr>
                            </m:groupChrPr>
                            <m:e>
                              <m:r>
                                <a:rPr lang="zh-CN" altLang="en-US" sz="1600" i="0">
                                  <a:latin typeface="Cambria Math" panose="02040503050406030204" pitchFamily="18" charset="0"/>
                                </a:rPr>
                                <m:t>00⋯0</m:t>
                              </m:r>
                            </m:e>
                          </m:groupChr>
                        </m:e>
                        <m:lim>
                          <m:eqArr>
                            <m:eqArrPr>
                              <m:ctrlPr>
                                <a:rPr lang="zh-CN" altLang="en-US" sz="1600" b="0" i="1" smtClean="0">
                                  <a:latin typeface="Cambria Math" panose="02040503050406030204" pitchFamily="18" charset="0"/>
                                </a:rPr>
                              </m:ctrlPr>
                            </m:eqArrPr>
                            <m:e>
                              <m:r>
                                <a:rPr lang="en-US" altLang="zh-CN" sz="1600" b="0" i="1" smtClean="0">
                                  <a:latin typeface="Cambria Math" panose="02040503050406030204" pitchFamily="18" charset="0"/>
                                </a:rPr>
                                <m:t> </m:t>
                              </m:r>
                            </m:e>
                            <m:e>
                              <m:r>
                                <a:rPr lang="en-US" altLang="zh-CN" sz="1600" b="0" i="1" smtClean="0">
                                  <a:latin typeface="Cambria Math" panose="02040503050406030204" pitchFamily="18" charset="0"/>
                                </a:rPr>
                                <m:t> </m:t>
                              </m:r>
                            </m:e>
                            <m:e>
                              <m:r>
                                <a:rPr lang="en-US" altLang="zh-CN" sz="1600" b="0" i="1" smtClean="0">
                                  <a:latin typeface="Cambria Math" panose="02040503050406030204" pitchFamily="18" charset="0"/>
                                </a:rPr>
                                <m:t> </m:t>
                              </m:r>
                            </m:e>
                            <m:e>
                              <m:r>
                                <a:rPr lang="zh-CN" altLang="en-US" sz="1600" i="1">
                                  <a:latin typeface="Cambria Math" panose="02040503050406030204" pitchFamily="18" charset="0"/>
                                </a:rPr>
                                <m:t>𝑝</m:t>
                              </m:r>
                              <m:r>
                                <a:rPr lang="zh-CN" altLang="en-US" sz="1600" b="0" i="1" smtClean="0">
                                  <a:latin typeface="Cambria Math" panose="02040503050406030204" pitchFamily="18" charset="0"/>
                                </a:rPr>
                                <m:t> </m:t>
                              </m:r>
                              <m:r>
                                <a:rPr lang="en-US" altLang="zh-CN" sz="1600" b="0" i="1" smtClean="0">
                                  <a:latin typeface="Cambria Math" panose="02040503050406030204" pitchFamily="18" charset="0"/>
                                </a:rPr>
                                <m:t>𝑑𝑖𝑔</m:t>
                              </m:r>
                              <m:r>
                                <m:rPr>
                                  <m:sty m:val="p"/>
                                </m:rPr>
                                <a:rPr lang="en-US" altLang="zh-CN" sz="1600" i="1" smtClean="0">
                                  <a:latin typeface="Cambria Math" panose="02040503050406030204" pitchFamily="18" charset="0"/>
                                </a:rPr>
                                <m:t>it</m:t>
                              </m:r>
                              <m:r>
                                <m:rPr>
                                  <m:sty m:val="p"/>
                                </m:rPr>
                                <a:rPr lang="en-US" altLang="zh-CN" sz="1600" i="1">
                                  <a:latin typeface="Cambria Math" panose="02040503050406030204" pitchFamily="18" charset="0"/>
                                </a:rPr>
                                <m:t>s</m:t>
                              </m:r>
                            </m:e>
                          </m:eqArr>
                        </m:lim>
                      </m:limLow>
                      <m:sSub>
                        <m:sSubPr>
                          <m:ctrlPr>
                            <a:rPr lang="zh-CN" altLang="en-US" sz="1600" i="1">
                              <a:solidFill>
                                <a:srgbClr val="836967"/>
                              </a:solidFill>
                              <a:latin typeface="Cambria Math" panose="02040503050406030204" pitchFamily="18" charset="0"/>
                            </a:rPr>
                          </m:ctrlPr>
                        </m:sSubPr>
                        <m:e>
                          <m:r>
                            <a:rPr lang="zh-CN" altLang="en-US" sz="1600" i="1">
                              <a:latin typeface="Cambria Math" panose="02040503050406030204" pitchFamily="18" charset="0"/>
                            </a:rPr>
                            <m:t>𝑛</m:t>
                          </m:r>
                        </m:e>
                        <m:sub>
                          <m:r>
                            <a:rPr lang="zh-CN" altLang="en-US" sz="1600" i="0">
                              <a:latin typeface="Cambria Math" panose="02040503050406030204" pitchFamily="18" charset="0"/>
                            </a:rPr>
                            <m:t>1</m:t>
                          </m:r>
                        </m:sub>
                      </m:sSub>
                      <m:sSub>
                        <m:sSubPr>
                          <m:ctrlPr>
                            <a:rPr lang="zh-CN" altLang="en-US" sz="1600" i="1">
                              <a:solidFill>
                                <a:srgbClr val="836967"/>
                              </a:solidFill>
                              <a:latin typeface="Cambria Math" panose="02040503050406030204" pitchFamily="18" charset="0"/>
                            </a:rPr>
                          </m:ctrlPr>
                        </m:sSubPr>
                        <m:e>
                          <m:r>
                            <a:rPr lang="zh-CN" altLang="en-US" sz="1600" i="1">
                              <a:latin typeface="Cambria Math" panose="02040503050406030204" pitchFamily="18" charset="0"/>
                            </a:rPr>
                            <m:t>𝑛</m:t>
                          </m:r>
                        </m:e>
                        <m:sub>
                          <m:r>
                            <a:rPr lang="zh-CN" altLang="en-US" sz="1600" i="0">
                              <a:latin typeface="Cambria Math" panose="02040503050406030204" pitchFamily="18" charset="0"/>
                            </a:rPr>
                            <m:t>2</m:t>
                          </m:r>
                        </m:sub>
                      </m:sSub>
                      <m:r>
                        <a:rPr lang="zh-CN" altLang="en-US" sz="1600" i="0">
                          <a:latin typeface="Cambria Math" panose="02040503050406030204" pitchFamily="18" charset="0"/>
                        </a:rPr>
                        <m:t>⋯</m:t>
                      </m:r>
                      <m:sSub>
                        <m:sSubPr>
                          <m:ctrlPr>
                            <a:rPr lang="zh-CN" altLang="en-US" sz="1600" i="1">
                              <a:solidFill>
                                <a:srgbClr val="836967"/>
                              </a:solidFill>
                              <a:latin typeface="Cambria Math" panose="02040503050406030204" pitchFamily="18" charset="0"/>
                            </a:rPr>
                          </m:ctrlPr>
                        </m:sSubPr>
                        <m:e>
                          <m:r>
                            <a:rPr lang="zh-CN" altLang="en-US" sz="1600" i="1">
                              <a:latin typeface="Cambria Math" panose="02040503050406030204" pitchFamily="18" charset="0"/>
                            </a:rPr>
                            <m:t>𝑛</m:t>
                          </m:r>
                        </m:e>
                        <m:sub>
                          <m:r>
                            <a:rPr lang="zh-CN" altLang="en-US" sz="1600" i="1">
                              <a:latin typeface="Cambria Math" panose="02040503050406030204" pitchFamily="18" charset="0"/>
                            </a:rPr>
                            <m:t>𝑞</m:t>
                          </m:r>
                        </m:sub>
                      </m:sSub>
                    </m:oMath>
                  </m:oMathPara>
                </a14:m>
                <a:endParaRPr lang="zh-CN" altLang="en-US" dirty="0"/>
              </a:p>
            </p:txBody>
          </p:sp>
        </mc:Choice>
        <mc:Fallback xmlns="">
          <p:sp>
            <p:nvSpPr>
              <p:cNvPr id="29" name="矩形 28">
                <a:extLst>
                  <a:ext uri="{FF2B5EF4-FFF2-40B4-BE49-F238E27FC236}">
                    <a16:creationId xmlns:a16="http://schemas.microsoft.com/office/drawing/2014/main" id="{81B4002E-22ED-4C1D-B2FE-FCA67B7388F4}"/>
                  </a:ext>
                </a:extLst>
              </p:cNvPr>
              <p:cNvSpPr>
                <a:spLocks noRot="1" noChangeAspect="1" noMove="1" noResize="1" noEditPoints="1" noAdjustHandles="1" noChangeArrowheads="1" noChangeShapeType="1" noTextEdit="1"/>
              </p:cNvSpPr>
              <p:nvPr/>
            </p:nvSpPr>
            <p:spPr>
              <a:xfrm>
                <a:off x="6097078" y="4486239"/>
                <a:ext cx="2753703" cy="675313"/>
              </a:xfrm>
              <a:prstGeom prst="rect">
                <a:avLst/>
              </a:prstGeom>
              <a:blipFill>
                <a:blip r:embed="rId6"/>
                <a:stretch>
                  <a:fillRect b="-2703"/>
                </a:stretch>
              </a:blipFill>
            </p:spPr>
            <p:txBody>
              <a:bodyPr/>
              <a:lstStyle/>
              <a:p>
                <a:r>
                  <a:rPr lang="zh-CN" altLang="en-US">
                    <a:noFill/>
                  </a:rPr>
                  <a:t> </a:t>
                </a:r>
              </a:p>
            </p:txBody>
          </p:sp>
        </mc:Fallback>
      </mc:AlternateContent>
      <p:cxnSp>
        <p:nvCxnSpPr>
          <p:cNvPr id="30" name="直接连接符 29">
            <a:extLst>
              <a:ext uri="{FF2B5EF4-FFF2-40B4-BE49-F238E27FC236}">
                <a16:creationId xmlns:a16="http://schemas.microsoft.com/office/drawing/2014/main" id="{B75DBB55-5FC2-40E5-8F95-41EC4AEE66C6}"/>
              </a:ext>
            </a:extLst>
          </p:cNvPr>
          <p:cNvCxnSpPr/>
          <p:nvPr/>
        </p:nvCxnSpPr>
        <p:spPr>
          <a:xfrm>
            <a:off x="5763491" y="1842487"/>
            <a:ext cx="0" cy="4225636"/>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31" name="矩形 30">
            <a:extLst>
              <a:ext uri="{FF2B5EF4-FFF2-40B4-BE49-F238E27FC236}">
                <a16:creationId xmlns:a16="http://schemas.microsoft.com/office/drawing/2014/main" id="{F62E488A-4D90-4A5F-BA50-482D49CE2A87}"/>
              </a:ext>
            </a:extLst>
          </p:cNvPr>
          <p:cNvSpPr/>
          <p:nvPr/>
        </p:nvSpPr>
        <p:spPr>
          <a:xfrm>
            <a:off x="6219697" y="2398896"/>
            <a:ext cx="5032476" cy="1754326"/>
          </a:xfrm>
          <a:prstGeom prst="rect">
            <a:avLst/>
          </a:prstGeom>
        </p:spPr>
        <p:txBody>
          <a:bodyPr wrap="square">
            <a:spAutoFit/>
          </a:bodyPr>
          <a:lstStyle/>
          <a:p>
            <a:pPr marL="342900" indent="-342900" eaLnBrk="1" hangingPunct="1">
              <a:lnSpc>
                <a:spcPct val="150000"/>
              </a:lnSpc>
              <a:buFont typeface="Wingdings" panose="05000000000000000000" pitchFamily="2" charset="2"/>
              <a:buChar char="ü"/>
            </a:pPr>
            <a:r>
              <a:rPr lang="zh-CN" altLang="en-US" dirty="0"/>
              <a:t>修改浮点数第一位非零位对权重值影响太大；</a:t>
            </a:r>
            <a:endParaRPr lang="en-US" altLang="zh-CN" dirty="0"/>
          </a:p>
          <a:p>
            <a:pPr marL="342900" indent="-342900" eaLnBrk="1" hangingPunct="1">
              <a:lnSpc>
                <a:spcPct val="150000"/>
              </a:lnSpc>
              <a:buFont typeface="Wingdings" panose="05000000000000000000" pitchFamily="2" charset="2"/>
              <a:buChar char="ü"/>
            </a:pPr>
            <a:r>
              <a:rPr lang="zh-CN" altLang="en-US" dirty="0"/>
              <a:t>增加权重参数位数会导致存储代价增大；</a:t>
            </a:r>
            <a:endParaRPr lang="en-US" altLang="zh-CN" dirty="0"/>
          </a:p>
          <a:p>
            <a:pPr marL="342900" indent="-342900" eaLnBrk="1" hangingPunct="1">
              <a:lnSpc>
                <a:spcPct val="150000"/>
              </a:lnSpc>
              <a:buFont typeface="Wingdings" panose="05000000000000000000" pitchFamily="2" charset="2"/>
              <a:buChar char="ü"/>
            </a:pPr>
            <a:r>
              <a:rPr lang="zh-CN" altLang="en-US" dirty="0"/>
              <a:t>构造的载体嵌入容量尽可能大</a:t>
            </a:r>
            <a:r>
              <a:rPr lang="en-US" altLang="zh-CN" dirty="0"/>
              <a:t>——</a:t>
            </a:r>
            <a:r>
              <a:rPr lang="zh-CN" altLang="en-US" dirty="0"/>
              <a:t>熵尽可能小。</a:t>
            </a:r>
            <a:endParaRPr lang="en-US" altLang="zh-CN" dirty="0"/>
          </a:p>
        </p:txBody>
      </p:sp>
      <mc:AlternateContent xmlns:mc="http://schemas.openxmlformats.org/markup-compatibility/2006" xmlns:a14="http://schemas.microsoft.com/office/drawing/2010/main">
        <mc:Choice Requires="a14">
          <p:sp>
            <p:nvSpPr>
              <p:cNvPr id="32" name="矩形 31">
                <a:extLst>
                  <a:ext uri="{FF2B5EF4-FFF2-40B4-BE49-F238E27FC236}">
                    <a16:creationId xmlns:a16="http://schemas.microsoft.com/office/drawing/2014/main" id="{B49F749E-376E-43BC-8518-678EECB31E81}"/>
                  </a:ext>
                </a:extLst>
              </p:cNvPr>
              <p:cNvSpPr/>
              <p:nvPr/>
            </p:nvSpPr>
            <p:spPr>
              <a:xfrm>
                <a:off x="5844264" y="1788555"/>
                <a:ext cx="5612524" cy="544957"/>
              </a:xfrm>
              <a:prstGeom prst="rect">
                <a:avLst/>
              </a:prstGeom>
            </p:spPr>
            <p:txBody>
              <a:bodyPr wrap="square">
                <a:spAutoFit/>
              </a:bodyPr>
              <a:lstStyle/>
              <a:p>
                <a:pPr eaLnBrk="1" hangingPunct="1">
                  <a:lnSpc>
                    <a:spcPct val="150000"/>
                  </a:lnSpc>
                </a:pPr>
                <a:r>
                  <a:rPr lang="zh-CN" altLang="en-US" dirty="0"/>
                  <a:t>截取</a:t>
                </a:r>
                <a14:m>
                  <m:oMath xmlns:m="http://schemas.openxmlformats.org/officeDocument/2006/math">
                    <m:sSub>
                      <m:sSubPr>
                        <m:ctrlPr>
                          <a:rPr lang="zh-CN" altLang="zh-CN" i="1">
                            <a:latin typeface="Cambria Math" panose="02040503050406030204" pitchFamily="18" charset="0"/>
                          </a:rPr>
                        </m:ctrlPr>
                      </m:sSubPr>
                      <m:e>
                        <m:r>
                          <a:rPr lang="en-US" altLang="zh-CN" i="1">
                            <a:latin typeface="Cambria Math" panose="02040503050406030204" pitchFamily="18" charset="0"/>
                          </a:rPr>
                          <m:t>𝑤</m:t>
                        </m:r>
                      </m:e>
                      <m:sub>
                        <m:r>
                          <a:rPr lang="en-US" altLang="zh-CN" i="1">
                            <a:latin typeface="Cambria Math" panose="02040503050406030204" pitchFamily="18" charset="0"/>
                          </a:rPr>
                          <m:t>𝛼</m:t>
                        </m:r>
                        <m:r>
                          <a:rPr lang="en-US" altLang="zh-CN" i="1">
                            <a:latin typeface="Cambria Math" panose="02040503050406030204" pitchFamily="18" charset="0"/>
                          </a:rPr>
                          <m:t>,</m:t>
                        </m:r>
                        <m:r>
                          <a:rPr lang="en-US" altLang="zh-CN" i="1">
                            <a:latin typeface="Cambria Math" panose="02040503050406030204" pitchFamily="18" charset="0"/>
                          </a:rPr>
                          <m:t>𝛽</m:t>
                        </m:r>
                      </m:sub>
                    </m:sSub>
                  </m:oMath>
                </a14:m>
                <a:r>
                  <a:rPr lang="zh-CN" altLang="en-US" dirty="0"/>
                  <a:t>数位位置</a:t>
                </a:r>
                <a:r>
                  <a:rPr lang="zh-CN" altLang="en-US" b="1" dirty="0">
                    <a:solidFill>
                      <a:schemeClr val="accent5">
                        <a:lumMod val="75000"/>
                      </a:schemeClr>
                    </a:solidFill>
                    <a:latin typeface="微软雅黑" panose="020B0503020204020204" pitchFamily="34" charset="-122"/>
                    <a:cs typeface="Arial" panose="020B0604020202020204" pitchFamily="34" charset="0"/>
                  </a:rPr>
                  <a:t>选取准则</a:t>
                </a:r>
                <a:r>
                  <a:rPr lang="zh-CN" altLang="en-US" dirty="0"/>
                  <a:t>：</a:t>
                </a:r>
                <a:endParaRPr lang="en-US" altLang="zh-CN" dirty="0"/>
              </a:p>
            </p:txBody>
          </p:sp>
        </mc:Choice>
        <mc:Fallback xmlns="">
          <p:sp>
            <p:nvSpPr>
              <p:cNvPr id="32" name="矩形 31">
                <a:extLst>
                  <a:ext uri="{FF2B5EF4-FFF2-40B4-BE49-F238E27FC236}">
                    <a16:creationId xmlns:a16="http://schemas.microsoft.com/office/drawing/2014/main" id="{B49F749E-376E-43BC-8518-678EECB31E81}"/>
                  </a:ext>
                </a:extLst>
              </p:cNvPr>
              <p:cNvSpPr>
                <a:spLocks noRot="1" noChangeAspect="1" noMove="1" noResize="1" noEditPoints="1" noAdjustHandles="1" noChangeArrowheads="1" noChangeShapeType="1" noTextEdit="1"/>
              </p:cNvSpPr>
              <p:nvPr/>
            </p:nvSpPr>
            <p:spPr>
              <a:xfrm>
                <a:off x="5844264" y="1788555"/>
                <a:ext cx="5612524" cy="544957"/>
              </a:xfrm>
              <a:prstGeom prst="rect">
                <a:avLst/>
              </a:prstGeom>
              <a:blipFill>
                <a:blip r:embed="rId7"/>
                <a:stretch>
                  <a:fillRect l="-978" b="-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矩形 32">
                <a:extLst>
                  <a:ext uri="{FF2B5EF4-FFF2-40B4-BE49-F238E27FC236}">
                    <a16:creationId xmlns:a16="http://schemas.microsoft.com/office/drawing/2014/main" id="{D763E65A-92AC-4C87-9C31-183E03427B1D}"/>
                  </a:ext>
                </a:extLst>
              </p:cNvPr>
              <p:cNvSpPr/>
              <p:nvPr/>
            </p:nvSpPr>
            <p:spPr>
              <a:xfrm>
                <a:off x="9359753" y="4486979"/>
                <a:ext cx="2033569" cy="3604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zh-CN" sz="1600" i="1" smtClean="0">
                              <a:solidFill>
                                <a:schemeClr val="tx1"/>
                              </a:solidFill>
                              <a:latin typeface="Cambria Math" panose="02040503050406030204" pitchFamily="18" charset="0"/>
                            </a:rPr>
                          </m:ctrlPr>
                        </m:sSubPr>
                        <m:e>
                          <m:acc>
                            <m:accPr>
                              <m:chr m:val="̂"/>
                              <m:ctrlPr>
                                <a:rPr lang="zh-CN" altLang="zh-CN" sz="1600" i="1">
                                  <a:solidFill>
                                    <a:schemeClr val="tx1"/>
                                  </a:solidFill>
                                  <a:latin typeface="Cambria Math" panose="02040503050406030204" pitchFamily="18" charset="0"/>
                                </a:rPr>
                              </m:ctrlPr>
                            </m:accPr>
                            <m:e>
                              <m:r>
                                <a:rPr lang="en-US" altLang="zh-CN" sz="1600" i="1">
                                  <a:solidFill>
                                    <a:schemeClr val="tx1"/>
                                  </a:solidFill>
                                  <a:latin typeface="Cambria Math" panose="02040503050406030204" pitchFamily="18" charset="0"/>
                                </a:rPr>
                                <m:t>𝑤</m:t>
                              </m:r>
                            </m:e>
                          </m:acc>
                        </m:e>
                        <m:sub>
                          <m:r>
                            <a:rPr lang="en-US" altLang="zh-CN" sz="1600" i="1">
                              <a:solidFill>
                                <a:schemeClr val="tx1"/>
                              </a:solidFill>
                              <a:latin typeface="Cambria Math" panose="02040503050406030204" pitchFamily="18" charset="0"/>
                            </a:rPr>
                            <m:t>𝛼</m:t>
                          </m:r>
                          <m:r>
                            <a:rPr lang="en-US" altLang="zh-CN" sz="1600" i="1">
                              <a:solidFill>
                                <a:schemeClr val="tx1"/>
                              </a:solidFill>
                              <a:latin typeface="Cambria Math" panose="02040503050406030204" pitchFamily="18" charset="0"/>
                            </a:rPr>
                            <m:t>,</m:t>
                          </m:r>
                          <m:r>
                            <a:rPr lang="en-US" altLang="zh-CN" sz="1600" i="1">
                              <a:solidFill>
                                <a:schemeClr val="tx1"/>
                              </a:solidFill>
                              <a:latin typeface="Cambria Math" panose="02040503050406030204" pitchFamily="18" charset="0"/>
                            </a:rPr>
                            <m:t>𝛽</m:t>
                          </m:r>
                        </m:sub>
                      </m:sSub>
                      <m:r>
                        <a:rPr lang="en-US" altLang="zh-CN" sz="1600" i="1">
                          <a:solidFill>
                            <a:schemeClr val="tx1"/>
                          </a:solidFill>
                          <a:latin typeface="Cambria Math" panose="02040503050406030204" pitchFamily="18" charset="0"/>
                        </a:rPr>
                        <m:t>=</m:t>
                      </m:r>
                      <m:r>
                        <a:rPr lang="en-US" altLang="zh-CN" sz="1600">
                          <a:latin typeface="Cambria Math" panose="02040503050406030204" pitchFamily="18" charset="0"/>
                        </a:rPr>
                        <m:t>±</m:t>
                      </m:r>
                      <m:sSub>
                        <m:sSubPr>
                          <m:ctrlPr>
                            <a:rPr lang="zh-CN" altLang="zh-CN" sz="1600" i="1">
                              <a:latin typeface="Cambria Math" panose="02040503050406030204" pitchFamily="18" charset="0"/>
                            </a:rPr>
                          </m:ctrlPr>
                        </m:sSubPr>
                        <m:e>
                          <m:r>
                            <a:rPr lang="en-US" altLang="zh-CN" sz="1600" i="1">
                              <a:latin typeface="Cambria Math" panose="02040503050406030204" pitchFamily="18" charset="0"/>
                            </a:rPr>
                            <m:t>𝑛</m:t>
                          </m:r>
                        </m:e>
                        <m:sub>
                          <m:r>
                            <a:rPr lang="en-US" altLang="zh-CN" sz="1600" i="1">
                              <a:latin typeface="Cambria Math" panose="02040503050406030204" pitchFamily="18" charset="0"/>
                            </a:rPr>
                            <m:t>𝑐</m:t>
                          </m:r>
                        </m:sub>
                      </m:sSub>
                      <m:sSub>
                        <m:sSubPr>
                          <m:ctrlPr>
                            <a:rPr lang="zh-CN" altLang="zh-CN" sz="1600" i="1">
                              <a:latin typeface="Cambria Math" panose="02040503050406030204" pitchFamily="18" charset="0"/>
                            </a:rPr>
                          </m:ctrlPr>
                        </m:sSubPr>
                        <m:e>
                          <m:r>
                            <a:rPr lang="en-US" altLang="zh-CN" sz="1600" i="1">
                              <a:latin typeface="Cambria Math" panose="02040503050406030204" pitchFamily="18" charset="0"/>
                            </a:rPr>
                            <m:t>𝑛</m:t>
                          </m:r>
                        </m:e>
                        <m:sub>
                          <m:r>
                            <a:rPr lang="en-US" altLang="zh-CN" sz="1600" i="1">
                              <a:latin typeface="Cambria Math" panose="02040503050406030204" pitchFamily="18" charset="0"/>
                            </a:rPr>
                            <m:t>𝑐</m:t>
                          </m:r>
                          <m:r>
                            <a:rPr lang="en-US" altLang="zh-CN" sz="1600" i="1">
                              <a:latin typeface="Cambria Math" panose="02040503050406030204" pitchFamily="18" charset="0"/>
                            </a:rPr>
                            <m:t>+1</m:t>
                          </m:r>
                        </m:sub>
                      </m:sSub>
                      <m:r>
                        <a:rPr lang="en-US" altLang="zh-CN" sz="1600" i="1">
                          <a:solidFill>
                            <a:schemeClr val="tx1"/>
                          </a:solidFill>
                          <a:latin typeface="Cambria Math" panose="02040503050406030204" pitchFamily="18" charset="0"/>
                        </a:rPr>
                        <m:t>+</m:t>
                      </m:r>
                      <m:r>
                        <a:rPr lang="en-US" altLang="zh-CN" sz="1600" i="1">
                          <a:solidFill>
                            <a:schemeClr val="tx1"/>
                          </a:solidFill>
                          <a:latin typeface="Cambria Math" panose="02040503050406030204" pitchFamily="18" charset="0"/>
                        </a:rPr>
                        <m:t>𝑉</m:t>
                      </m:r>
                    </m:oMath>
                  </m:oMathPara>
                </a14:m>
                <a:endParaRPr lang="zh-CN" altLang="en-US" sz="1600" i="1" dirty="0">
                  <a:solidFill>
                    <a:srgbClr val="836967"/>
                  </a:solidFill>
                  <a:latin typeface="Cambria Math" panose="02040503050406030204" pitchFamily="18" charset="0"/>
                </a:endParaRPr>
              </a:p>
            </p:txBody>
          </p:sp>
        </mc:Choice>
        <mc:Fallback xmlns="">
          <p:sp>
            <p:nvSpPr>
              <p:cNvPr id="33" name="矩形 32">
                <a:extLst>
                  <a:ext uri="{FF2B5EF4-FFF2-40B4-BE49-F238E27FC236}">
                    <a16:creationId xmlns:a16="http://schemas.microsoft.com/office/drawing/2014/main" id="{D763E65A-92AC-4C87-9C31-183E03427B1D}"/>
                  </a:ext>
                </a:extLst>
              </p:cNvPr>
              <p:cNvSpPr>
                <a:spLocks noRot="1" noChangeAspect="1" noMove="1" noResize="1" noEditPoints="1" noAdjustHandles="1" noChangeArrowheads="1" noChangeShapeType="1" noTextEdit="1"/>
              </p:cNvSpPr>
              <p:nvPr/>
            </p:nvSpPr>
            <p:spPr>
              <a:xfrm>
                <a:off x="9359753" y="4486979"/>
                <a:ext cx="2033569" cy="360483"/>
              </a:xfrm>
              <a:prstGeom prst="rect">
                <a:avLst/>
              </a:prstGeom>
              <a:blipFill>
                <a:blip r:embed="rId8"/>
                <a:stretch>
                  <a:fillRect b="-6780"/>
                </a:stretch>
              </a:blipFill>
            </p:spPr>
            <p:txBody>
              <a:bodyPr/>
              <a:lstStyle/>
              <a:p>
                <a:r>
                  <a:rPr lang="zh-CN" altLang="en-US">
                    <a:noFill/>
                  </a:rPr>
                  <a:t> </a:t>
                </a:r>
              </a:p>
            </p:txBody>
          </p:sp>
        </mc:Fallback>
      </mc:AlternateContent>
      <p:sp>
        <p:nvSpPr>
          <p:cNvPr id="34" name="矩形 33">
            <a:extLst>
              <a:ext uri="{FF2B5EF4-FFF2-40B4-BE49-F238E27FC236}">
                <a16:creationId xmlns:a16="http://schemas.microsoft.com/office/drawing/2014/main" id="{AB9ECC88-18E8-4D98-B57D-7CA508B89FBA}"/>
              </a:ext>
            </a:extLst>
          </p:cNvPr>
          <p:cNvSpPr/>
          <p:nvPr/>
        </p:nvSpPr>
        <p:spPr>
          <a:xfrm>
            <a:off x="8021512" y="4525992"/>
            <a:ext cx="716921" cy="314036"/>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a:extLst>
              <a:ext uri="{FF2B5EF4-FFF2-40B4-BE49-F238E27FC236}">
                <a16:creationId xmlns:a16="http://schemas.microsoft.com/office/drawing/2014/main" id="{C227DFA1-A0A8-4FCC-A5B7-75ECDDFC7820}"/>
              </a:ext>
            </a:extLst>
          </p:cNvPr>
          <p:cNvSpPr txBox="1"/>
          <p:nvPr/>
        </p:nvSpPr>
        <p:spPr>
          <a:xfrm>
            <a:off x="1574649" y="3957128"/>
            <a:ext cx="1380930" cy="307777"/>
          </a:xfrm>
          <a:prstGeom prst="rect">
            <a:avLst/>
          </a:prstGeom>
          <a:noFill/>
        </p:spPr>
        <p:txBody>
          <a:bodyPr wrap="square" rtlCol="0">
            <a:spAutoFit/>
          </a:bodyPr>
          <a:lstStyle/>
          <a:p>
            <a:pPr algn="ctr"/>
            <a:r>
              <a:rPr lang="zh-CN" altLang="en-US" sz="1400" dirty="0">
                <a:latin typeface="+mn-ea"/>
                <a:ea typeface="+mn-ea"/>
                <a:cs typeface="Times New Roman" panose="02020603050405020304" pitchFamily="18" charset="0"/>
              </a:rPr>
              <a:t>有符号浮点数</a:t>
            </a:r>
          </a:p>
        </p:txBody>
      </p:sp>
      <p:sp>
        <p:nvSpPr>
          <p:cNvPr id="36" name="文本框 35">
            <a:extLst>
              <a:ext uri="{FF2B5EF4-FFF2-40B4-BE49-F238E27FC236}">
                <a16:creationId xmlns:a16="http://schemas.microsoft.com/office/drawing/2014/main" id="{574D4D5D-EBC0-4007-88EA-BA4A9E1FA7A8}"/>
              </a:ext>
            </a:extLst>
          </p:cNvPr>
          <p:cNvSpPr txBox="1"/>
          <p:nvPr/>
        </p:nvSpPr>
        <p:spPr>
          <a:xfrm>
            <a:off x="3989485" y="3957128"/>
            <a:ext cx="1380930" cy="307777"/>
          </a:xfrm>
          <a:prstGeom prst="rect">
            <a:avLst/>
          </a:prstGeom>
          <a:noFill/>
        </p:spPr>
        <p:txBody>
          <a:bodyPr wrap="square" rtlCol="0">
            <a:spAutoFit/>
          </a:bodyPr>
          <a:lstStyle/>
          <a:p>
            <a:pPr algn="ctr"/>
            <a:r>
              <a:rPr lang="zh-CN" altLang="en-US" sz="1400" dirty="0">
                <a:latin typeface="+mn-ea"/>
                <a:ea typeface="+mn-ea"/>
                <a:cs typeface="Times New Roman" panose="02020603050405020304" pitchFamily="18" charset="0"/>
              </a:rPr>
              <a:t>无符号整数</a:t>
            </a:r>
          </a:p>
        </p:txBody>
      </p:sp>
      <mc:AlternateContent xmlns:mc="http://schemas.openxmlformats.org/markup-compatibility/2006" xmlns:a14="http://schemas.microsoft.com/office/drawing/2010/main">
        <mc:Choice Requires="a14">
          <p:sp>
            <p:nvSpPr>
              <p:cNvPr id="37" name="矩形 36">
                <a:extLst>
                  <a:ext uri="{FF2B5EF4-FFF2-40B4-BE49-F238E27FC236}">
                    <a16:creationId xmlns:a16="http://schemas.microsoft.com/office/drawing/2014/main" id="{20ADD838-5097-499C-8CE5-CACCB11411A9}"/>
                  </a:ext>
                </a:extLst>
              </p:cNvPr>
              <p:cNvSpPr/>
              <p:nvPr/>
            </p:nvSpPr>
            <p:spPr>
              <a:xfrm>
                <a:off x="677253" y="4684657"/>
                <a:ext cx="4903166" cy="1375954"/>
              </a:xfrm>
              <a:prstGeom prst="rect">
                <a:avLst/>
              </a:prstGeom>
            </p:spPr>
            <p:txBody>
              <a:bodyPr wrap="square">
                <a:spAutoFit/>
              </a:bodyPr>
              <a:lstStyle/>
              <a:p>
                <a:pPr eaLnBrk="1" fontAlgn="auto" hangingPunct="1">
                  <a:lnSpc>
                    <a:spcPct val="150000"/>
                  </a:lnSpc>
                  <a:spcBef>
                    <a:spcPts val="0"/>
                  </a:spcBef>
                  <a:spcAft>
                    <a:spcPts val="0"/>
                  </a:spcAft>
                  <a:defRPr/>
                </a:pPr>
                <a:r>
                  <a:rPr lang="zh-CN" altLang="en-US" b="1" dirty="0">
                    <a:solidFill>
                      <a:schemeClr val="accent5">
                        <a:lumMod val="75000"/>
                      </a:schemeClr>
                    </a:solidFill>
                    <a:latin typeface="微软雅黑" panose="020B0503020204020204" pitchFamily="34" charset="-122"/>
                    <a:cs typeface="Arial" panose="020B0604020202020204" pitchFamily="34" charset="0"/>
                  </a:rPr>
                  <a:t>技术方案：</a:t>
                </a:r>
                <a:r>
                  <a:rPr lang="zh-CN" altLang="en-US" dirty="0"/>
                  <a:t>调整数值范围：</a:t>
                </a:r>
                <a:r>
                  <a:rPr lang="zh-CN" altLang="zh-CN" b="1" dirty="0">
                    <a:solidFill>
                      <a:schemeClr val="accent5">
                        <a:lumMod val="75000"/>
                      </a:schemeClr>
                    </a:solidFill>
                    <a:latin typeface="微软雅黑" panose="020B0503020204020204" pitchFamily="34" charset="-122"/>
                    <a:cs typeface="Arial" panose="020B0604020202020204" pitchFamily="34" charset="0"/>
                  </a:rPr>
                  <a:t>截取</a:t>
                </a:r>
                <a14:m>
                  <m:oMath xmlns:m="http://schemas.openxmlformats.org/officeDocument/2006/math">
                    <m:sSub>
                      <m:sSubPr>
                        <m:ctrlPr>
                          <a:rPr lang="zh-CN" altLang="zh-CN" i="1">
                            <a:latin typeface="Cambria Math" panose="02040503050406030204" pitchFamily="18" charset="0"/>
                          </a:rPr>
                        </m:ctrlPr>
                      </m:sSubPr>
                      <m:e>
                        <m:r>
                          <a:rPr lang="en-US" altLang="zh-CN" i="1">
                            <a:latin typeface="Cambria Math" panose="02040503050406030204" pitchFamily="18" charset="0"/>
                          </a:rPr>
                          <m:t>𝑤</m:t>
                        </m:r>
                      </m:e>
                      <m:sub>
                        <m:r>
                          <a:rPr lang="en-US" altLang="zh-CN" i="1">
                            <a:latin typeface="Cambria Math" panose="02040503050406030204" pitchFamily="18" charset="0"/>
                          </a:rPr>
                          <m:t>𝛼</m:t>
                        </m:r>
                        <m:r>
                          <a:rPr lang="en-US" altLang="zh-CN" i="1">
                            <a:latin typeface="Cambria Math" panose="02040503050406030204" pitchFamily="18" charset="0"/>
                          </a:rPr>
                          <m:t>,</m:t>
                        </m:r>
                        <m:r>
                          <a:rPr lang="en-US" altLang="zh-CN" i="1">
                            <a:latin typeface="Cambria Math" panose="02040503050406030204" pitchFamily="18" charset="0"/>
                          </a:rPr>
                          <m:t>𝛽</m:t>
                        </m:r>
                      </m:sub>
                    </m:sSub>
                  </m:oMath>
                </a14:m>
                <a:r>
                  <a:rPr lang="zh-CN" altLang="zh-CN" dirty="0"/>
                  <a:t>的</a:t>
                </a:r>
                <a:r>
                  <a:rPr lang="en-US" altLang="zh-CN" dirty="0"/>
                  <a:t>2</a:t>
                </a:r>
                <a:r>
                  <a:rPr lang="zh-CN" altLang="en-US" dirty="0"/>
                  <a:t>个数位</a:t>
                </a:r>
                <a:r>
                  <a:rPr lang="zh-CN" altLang="zh-CN" dirty="0"/>
                  <a:t>，</a:t>
                </a:r>
                <a:r>
                  <a:rPr lang="zh-CN" altLang="en-US" dirty="0"/>
                  <a:t>保留符号，</a:t>
                </a:r>
                <a:r>
                  <a:rPr lang="zh-CN" altLang="zh-CN" b="1" dirty="0">
                    <a:solidFill>
                      <a:schemeClr val="accent5">
                        <a:lumMod val="75000"/>
                      </a:schemeClr>
                    </a:solidFill>
                    <a:latin typeface="微软雅黑" panose="020B0503020204020204" pitchFamily="34" charset="-122"/>
                    <a:cs typeface="Arial" panose="020B0604020202020204" pitchFamily="34" charset="0"/>
                  </a:rPr>
                  <a:t>调整</a:t>
                </a:r>
                <a:r>
                  <a:rPr lang="zh-CN" altLang="en-US" b="1" dirty="0">
                    <a:solidFill>
                      <a:schemeClr val="accent5">
                        <a:lumMod val="75000"/>
                      </a:schemeClr>
                    </a:solidFill>
                    <a:latin typeface="微软雅黑" panose="020B0503020204020204" pitchFamily="34" charset="-122"/>
                    <a:cs typeface="Arial" panose="020B0604020202020204" pitchFamily="34" charset="0"/>
                  </a:rPr>
                  <a:t>范围</a:t>
                </a:r>
                <a:r>
                  <a:rPr lang="zh-CN" altLang="zh-CN" dirty="0"/>
                  <a:t>至</a:t>
                </a:r>
                <a14:m>
                  <m:oMath xmlns:m="http://schemas.openxmlformats.org/officeDocument/2006/math">
                    <m:r>
                      <a:rPr lang="en-US" altLang="zh-CN" i="1" dirty="0" smtClean="0">
                        <a:latin typeface="Cambria Math" panose="02040503050406030204" pitchFamily="18" charset="0"/>
                      </a:rPr>
                      <m:t>[0,255]</m:t>
                    </m:r>
                  </m:oMath>
                </a14:m>
                <a:r>
                  <a:rPr lang="zh-CN" altLang="zh-CN" dirty="0"/>
                  <a:t>，</a:t>
                </a:r>
                <a:r>
                  <a:rPr lang="zh-CN" altLang="en-US" dirty="0"/>
                  <a:t>以</a:t>
                </a:r>
                <a:r>
                  <a:rPr lang="zh-CN" altLang="zh-CN" dirty="0"/>
                  <a:t>作为</a:t>
                </a:r>
                <a:r>
                  <a:rPr lang="zh-CN" altLang="en-US" dirty="0"/>
                  <a:t>类图像</a:t>
                </a:r>
                <a:r>
                  <a:rPr lang="zh-CN" altLang="zh-CN" dirty="0"/>
                  <a:t>载体</a:t>
                </a:r>
                <a:r>
                  <a:rPr lang="zh-CN" altLang="en-US" dirty="0"/>
                  <a:t>进行后续水印嵌入操作</a:t>
                </a:r>
                <a:r>
                  <a:rPr lang="zh-CN" altLang="zh-CN" dirty="0"/>
                  <a:t>。</a:t>
                </a:r>
              </a:p>
            </p:txBody>
          </p:sp>
        </mc:Choice>
        <mc:Fallback xmlns="">
          <p:sp>
            <p:nvSpPr>
              <p:cNvPr id="37" name="矩形 36">
                <a:extLst>
                  <a:ext uri="{FF2B5EF4-FFF2-40B4-BE49-F238E27FC236}">
                    <a16:creationId xmlns:a16="http://schemas.microsoft.com/office/drawing/2014/main" id="{20ADD838-5097-499C-8CE5-CACCB11411A9}"/>
                  </a:ext>
                </a:extLst>
              </p:cNvPr>
              <p:cNvSpPr>
                <a:spLocks noRot="1" noChangeAspect="1" noMove="1" noResize="1" noEditPoints="1" noAdjustHandles="1" noChangeArrowheads="1" noChangeShapeType="1" noTextEdit="1"/>
              </p:cNvSpPr>
              <p:nvPr/>
            </p:nvSpPr>
            <p:spPr>
              <a:xfrm>
                <a:off x="677253" y="4684657"/>
                <a:ext cx="4903166" cy="1375954"/>
              </a:xfrm>
              <a:prstGeom prst="rect">
                <a:avLst/>
              </a:prstGeom>
              <a:blipFill>
                <a:blip r:embed="rId9"/>
                <a:stretch>
                  <a:fillRect l="-995" r="-5721" b="-3097"/>
                </a:stretch>
              </a:blipFill>
            </p:spPr>
            <p:txBody>
              <a:bodyPr/>
              <a:lstStyle/>
              <a:p>
                <a:r>
                  <a:rPr lang="zh-CN" altLang="en-US">
                    <a:noFill/>
                  </a:rPr>
                  <a:t> </a:t>
                </a:r>
              </a:p>
            </p:txBody>
          </p:sp>
        </mc:Fallback>
      </mc:AlternateContent>
      <p:sp>
        <p:nvSpPr>
          <p:cNvPr id="38" name="下箭头 63">
            <a:extLst>
              <a:ext uri="{FF2B5EF4-FFF2-40B4-BE49-F238E27FC236}">
                <a16:creationId xmlns:a16="http://schemas.microsoft.com/office/drawing/2014/main" id="{0BBB3970-72DC-42AC-A581-8EA67B9C5DEC}"/>
              </a:ext>
            </a:extLst>
          </p:cNvPr>
          <p:cNvSpPr/>
          <p:nvPr/>
        </p:nvSpPr>
        <p:spPr>
          <a:xfrm rot="16200000">
            <a:off x="8996933" y="4622669"/>
            <a:ext cx="267509" cy="131770"/>
          </a:xfrm>
          <a:prstGeom prst="downArrow">
            <a:avLst/>
          </a:prstGeom>
          <a:solidFill>
            <a:srgbClr val="31859C"/>
          </a:solidFill>
          <a:ln>
            <a:solidFill>
              <a:srgbClr val="318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9" name="矩形 38">
                <a:extLst>
                  <a:ext uri="{FF2B5EF4-FFF2-40B4-BE49-F238E27FC236}">
                    <a16:creationId xmlns:a16="http://schemas.microsoft.com/office/drawing/2014/main" id="{F7A7AB26-DB52-4DC2-8C1E-B71B86190F6E}"/>
                  </a:ext>
                </a:extLst>
              </p:cNvPr>
              <p:cNvSpPr/>
              <p:nvPr/>
            </p:nvSpPr>
            <p:spPr>
              <a:xfrm>
                <a:off x="5844264" y="5489264"/>
                <a:ext cx="5646995" cy="407869"/>
              </a:xfrm>
              <a:prstGeom prst="rect">
                <a:avLst/>
              </a:prstGeom>
            </p:spPr>
            <p:txBody>
              <a:bodyPr wrap="none">
                <a:spAutoFit/>
              </a:bodyPr>
              <a:lstStyle/>
              <a:p>
                <a:r>
                  <a:rPr lang="zh-CN" altLang="en-US" dirty="0"/>
                  <a:t>数据处理后的类图像载体序列为：</a:t>
                </a:r>
                <a14:m>
                  <m:oMath xmlns:m="http://schemas.openxmlformats.org/officeDocument/2006/math">
                    <m:sSub>
                      <m:sSubPr>
                        <m:ctrlPr>
                          <a:rPr lang="zh-CN" altLang="zh-CN" i="1" smtClean="0">
                            <a:latin typeface="Cambria Math" panose="02040503050406030204" pitchFamily="18" charset="0"/>
                          </a:rPr>
                        </m:ctrlPr>
                      </m:sSubPr>
                      <m:e>
                        <m:acc>
                          <m:accPr>
                            <m:chr m:val="̂"/>
                            <m:ctrlPr>
                              <a:rPr lang="zh-CN" altLang="zh-CN" i="1">
                                <a:latin typeface="Cambria Math" panose="02040503050406030204" pitchFamily="18" charset="0"/>
                              </a:rPr>
                            </m:ctrlPr>
                          </m:accPr>
                          <m:e>
                            <m:r>
                              <a:rPr lang="en-US" altLang="zh-CN" i="1">
                                <a:latin typeface="Cambria Math" panose="02040503050406030204" pitchFamily="18" charset="0"/>
                              </a:rPr>
                              <m:t>𝑊</m:t>
                            </m:r>
                          </m:e>
                        </m:acc>
                      </m:e>
                      <m:sub>
                        <m:r>
                          <a:rPr lang="en-US" altLang="zh-CN" i="1">
                            <a:latin typeface="Cambria Math" panose="02040503050406030204" pitchFamily="18" charset="0"/>
                          </a:rPr>
                          <m:t>𝑒</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i="1">
                            <a:latin typeface="Cambria Math" panose="02040503050406030204" pitchFamily="18" charset="0"/>
                          </a:rPr>
                          <m:t>(</m:t>
                        </m:r>
                        <m:sSub>
                          <m:sSubPr>
                            <m:ctrlPr>
                              <a:rPr lang="zh-CN" altLang="zh-CN" i="1">
                                <a:latin typeface="Cambria Math" panose="02040503050406030204" pitchFamily="18" charset="0"/>
                              </a:rPr>
                            </m:ctrlPr>
                          </m:sSubPr>
                          <m:e>
                            <m:acc>
                              <m:accPr>
                                <m:chr m:val="̂"/>
                                <m:ctrlPr>
                                  <a:rPr lang="zh-CN" altLang="zh-CN" i="1">
                                    <a:latin typeface="Cambria Math" panose="02040503050406030204" pitchFamily="18" charset="0"/>
                                  </a:rPr>
                                </m:ctrlPr>
                              </m:accPr>
                              <m:e>
                                <m:r>
                                  <a:rPr lang="en-US" altLang="zh-CN" i="1">
                                    <a:latin typeface="Cambria Math" panose="02040503050406030204" pitchFamily="18" charset="0"/>
                                  </a:rPr>
                                  <m:t>𝑤</m:t>
                                </m:r>
                              </m:e>
                            </m:acc>
                          </m:e>
                          <m:sub>
                            <m:r>
                              <a:rPr lang="en-US" altLang="zh-CN" i="1">
                                <a:latin typeface="Cambria Math" panose="02040503050406030204" pitchFamily="18" charset="0"/>
                              </a:rPr>
                              <m:t>𝛼</m:t>
                            </m:r>
                            <m:r>
                              <a:rPr lang="en-US" altLang="zh-CN" i="1">
                                <a:latin typeface="Cambria Math" panose="02040503050406030204" pitchFamily="18" charset="0"/>
                              </a:rPr>
                              <m:t>,</m:t>
                            </m:r>
                            <m:r>
                              <a:rPr lang="en-US" altLang="zh-CN" i="1">
                                <a:latin typeface="Cambria Math" panose="02040503050406030204" pitchFamily="18" charset="0"/>
                              </a:rPr>
                              <m:t>𝛽</m:t>
                            </m:r>
                          </m:sub>
                        </m:sSub>
                        <m:r>
                          <a:rPr lang="en-US" altLang="zh-CN" i="1">
                            <a:latin typeface="Cambria Math" panose="02040503050406030204" pitchFamily="18" charset="0"/>
                          </a:rPr>
                          <m:t>)</m:t>
                        </m:r>
                        <m:r>
                          <m:rPr>
                            <m:nor/>
                          </m:rPr>
                          <a:rPr lang="zh-CN" altLang="en-US" dirty="0"/>
                          <m:t> </m:t>
                        </m:r>
                      </m:e>
                      <m:sub>
                        <m:r>
                          <a:rPr lang="en-US" altLang="zh-CN" i="1" kern="100">
                            <a:latin typeface="Cambria Math" panose="02040503050406030204" pitchFamily="18" charset="0"/>
                          </a:rPr>
                          <m:t>𝑘</m:t>
                        </m:r>
                        <m:r>
                          <a:rPr lang="en-US" altLang="zh-CN" i="1" kern="100">
                            <a:latin typeface="Cambria Math" panose="02040503050406030204" pitchFamily="18" charset="0"/>
                          </a:rPr>
                          <m:t>×</m:t>
                        </m:r>
                        <m:r>
                          <a:rPr lang="en-US" altLang="zh-CN" i="1" kern="100">
                            <a:latin typeface="Cambria Math" panose="02040503050406030204" pitchFamily="18" charset="0"/>
                          </a:rPr>
                          <m:t>𝑁</m:t>
                        </m:r>
                        <m:r>
                          <a:rPr lang="en-US" altLang="zh-CN" i="1" kern="100">
                            <a:latin typeface="Cambria Math" panose="02040503050406030204" pitchFamily="18" charset="0"/>
                          </a:rPr>
                          <m:t>,</m:t>
                        </m:r>
                        <m:r>
                          <a:rPr lang="en-US" altLang="zh-CN" i="1" kern="100">
                            <a:latin typeface="Cambria Math" panose="02040503050406030204" pitchFamily="18" charset="0"/>
                          </a:rPr>
                          <m:t>𝑘</m:t>
                        </m:r>
                        <m:r>
                          <a:rPr lang="en-US" altLang="zh-CN" i="1" kern="100">
                            <a:latin typeface="Cambria Math" panose="02040503050406030204" pitchFamily="18" charset="0"/>
                          </a:rPr>
                          <m:t>×</m:t>
                        </m:r>
                        <m:r>
                          <a:rPr lang="en-US" altLang="zh-CN" i="1" kern="100">
                            <a:latin typeface="Cambria Math" panose="02040503050406030204" pitchFamily="18" charset="0"/>
                          </a:rPr>
                          <m:t>𝑐</m:t>
                        </m:r>
                      </m:sub>
                    </m:sSub>
                  </m:oMath>
                </a14:m>
                <a:endParaRPr lang="zh-CN" altLang="en-US" dirty="0"/>
              </a:p>
            </p:txBody>
          </p:sp>
        </mc:Choice>
        <mc:Fallback xmlns="">
          <p:sp>
            <p:nvSpPr>
              <p:cNvPr id="39" name="矩形 38">
                <a:extLst>
                  <a:ext uri="{FF2B5EF4-FFF2-40B4-BE49-F238E27FC236}">
                    <a16:creationId xmlns:a16="http://schemas.microsoft.com/office/drawing/2014/main" id="{F7A7AB26-DB52-4DC2-8C1E-B71B86190F6E}"/>
                  </a:ext>
                </a:extLst>
              </p:cNvPr>
              <p:cNvSpPr>
                <a:spLocks noRot="1" noChangeAspect="1" noMove="1" noResize="1" noEditPoints="1" noAdjustHandles="1" noChangeArrowheads="1" noChangeShapeType="1" noTextEdit="1"/>
              </p:cNvSpPr>
              <p:nvPr/>
            </p:nvSpPr>
            <p:spPr>
              <a:xfrm>
                <a:off x="5844264" y="5489264"/>
                <a:ext cx="5646995" cy="407869"/>
              </a:xfrm>
              <a:prstGeom prst="rect">
                <a:avLst/>
              </a:prstGeom>
              <a:blipFill>
                <a:blip r:embed="rId10"/>
                <a:stretch>
                  <a:fillRect l="-972" t="-2985" b="-1791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202440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深度学习模型可逆水印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AD9C3172-F4C7-44F5-8DBC-576A08BEF54B}"/>
              </a:ext>
            </a:extLst>
          </p:cNvPr>
          <p:cNvSpPr/>
          <p:nvPr/>
        </p:nvSpPr>
        <p:spPr>
          <a:xfrm>
            <a:off x="539900" y="1292047"/>
            <a:ext cx="3999773" cy="369332"/>
          </a:xfrm>
          <a:prstGeom prst="rect">
            <a:avLst/>
          </a:prstGeom>
        </p:spPr>
        <p:txBody>
          <a:bodyPr wrap="square">
            <a:spAutoFit/>
          </a:bodyPr>
          <a:lstStyle/>
          <a:p>
            <a:pPr marL="285750" indent="-285750">
              <a:buFont typeface="Arial" panose="020B0604020202020204" pitchFamily="34" charset="0"/>
              <a:buChar char="•"/>
            </a:pPr>
            <a:r>
              <a:rPr lang="zh-CN" altLang="en-US" b="1" kern="100" dirty="0">
                <a:latin typeface="+mn-ea"/>
              </a:rPr>
              <a:t>关键技术</a:t>
            </a:r>
            <a:r>
              <a:rPr lang="en-US" altLang="zh-CN" b="1" kern="100" dirty="0">
                <a:latin typeface="+mn-ea"/>
              </a:rPr>
              <a:t>--</a:t>
            </a:r>
            <a:r>
              <a:rPr lang="zh-CN" altLang="en-US" b="1" kern="100" dirty="0">
                <a:latin typeface="+mn-ea"/>
              </a:rPr>
              <a:t>水印嵌入与边信息处理</a:t>
            </a:r>
            <a:endParaRPr lang="zh-CN" altLang="en-US" b="1" dirty="0"/>
          </a:p>
        </p:txBody>
      </p:sp>
      <p:sp>
        <p:nvSpPr>
          <p:cNvPr id="8" name="矩形 7">
            <a:extLst>
              <a:ext uri="{FF2B5EF4-FFF2-40B4-BE49-F238E27FC236}">
                <a16:creationId xmlns:a16="http://schemas.microsoft.com/office/drawing/2014/main" id="{8358B29F-5937-4BFC-824C-75A966A4700B}"/>
              </a:ext>
            </a:extLst>
          </p:cNvPr>
          <p:cNvSpPr/>
          <p:nvPr/>
        </p:nvSpPr>
        <p:spPr>
          <a:xfrm>
            <a:off x="503381" y="1709126"/>
            <a:ext cx="11223527" cy="4633157"/>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DDCD227B-7C65-4A62-97FA-24E6980EAF01}"/>
                  </a:ext>
                </a:extLst>
              </p:cNvPr>
              <p:cNvSpPr/>
              <p:nvPr/>
            </p:nvSpPr>
            <p:spPr>
              <a:xfrm>
                <a:off x="687289" y="2056132"/>
                <a:ext cx="4903166" cy="1393010"/>
              </a:xfrm>
              <a:prstGeom prst="rect">
                <a:avLst/>
              </a:prstGeom>
            </p:spPr>
            <p:txBody>
              <a:bodyPr wrap="square">
                <a:spAutoFit/>
              </a:bodyPr>
              <a:lstStyle/>
              <a:p>
                <a:pPr>
                  <a:lnSpc>
                    <a:spcPct val="150000"/>
                  </a:lnSpc>
                </a:pPr>
                <a:r>
                  <a:rPr lang="zh-CN" altLang="en-US" b="1" dirty="0">
                    <a:solidFill>
                      <a:schemeClr val="accent5">
                        <a:lumMod val="75000"/>
                      </a:schemeClr>
                    </a:solidFill>
                    <a:latin typeface="微软雅黑" panose="020B0503020204020204" pitchFamily="34" charset="-122"/>
                    <a:cs typeface="Arial" panose="020B0604020202020204" pitchFamily="34" charset="0"/>
                  </a:rPr>
                  <a:t>技术方案：</a:t>
                </a:r>
                <a:r>
                  <a:rPr lang="zh-CN" altLang="en-US" dirty="0"/>
                  <a:t>根据载体序列</a:t>
                </a:r>
                <a14:m>
                  <m:oMath xmlns:m="http://schemas.openxmlformats.org/officeDocument/2006/math">
                    <m:sSub>
                      <m:sSubPr>
                        <m:ctrlPr>
                          <a:rPr lang="zh-CN" altLang="zh-CN" i="1">
                            <a:latin typeface="Cambria Math" panose="02040503050406030204" pitchFamily="18" charset="0"/>
                          </a:rPr>
                        </m:ctrlPr>
                      </m:sSubPr>
                      <m:e>
                        <m:acc>
                          <m:accPr>
                            <m:chr m:val="̂"/>
                            <m:ctrlPr>
                              <a:rPr lang="zh-CN" altLang="zh-CN" i="1">
                                <a:latin typeface="Cambria Math" panose="02040503050406030204" pitchFamily="18" charset="0"/>
                              </a:rPr>
                            </m:ctrlPr>
                          </m:accPr>
                          <m:e>
                            <m:r>
                              <a:rPr lang="en-US" altLang="zh-CN" i="1">
                                <a:latin typeface="Cambria Math" panose="02040503050406030204" pitchFamily="18" charset="0"/>
                              </a:rPr>
                              <m:t>𝑊</m:t>
                            </m:r>
                          </m:e>
                        </m:acc>
                      </m:e>
                      <m:sub>
                        <m:r>
                          <a:rPr lang="en-US" altLang="zh-CN" i="1">
                            <a:latin typeface="Cambria Math" panose="02040503050406030204" pitchFamily="18" charset="0"/>
                          </a:rPr>
                          <m:t>𝑒</m:t>
                        </m:r>
                      </m:sub>
                    </m:sSub>
                    <m:r>
                      <a:rPr lang="en-US" altLang="zh-CN" i="1">
                        <a:latin typeface="Cambria Math" panose="02040503050406030204" pitchFamily="18" charset="0"/>
                      </a:rPr>
                      <m:t>=</m:t>
                    </m:r>
                    <m:r>
                      <a:rPr lang="en-US" altLang="zh-CN" b="0" i="1" smtClean="0">
                        <a:latin typeface="Cambria Math" panose="02040503050406030204" pitchFamily="18" charset="0"/>
                      </a:rPr>
                      <m:t>(</m:t>
                    </m:r>
                    <m:sSub>
                      <m:sSubPr>
                        <m:ctrlPr>
                          <a:rPr lang="zh-CN" altLang="zh-CN" i="1">
                            <a:latin typeface="Cambria Math" panose="02040503050406030204" pitchFamily="18" charset="0"/>
                          </a:rPr>
                        </m:ctrlPr>
                      </m:sSubPr>
                      <m:e>
                        <m:acc>
                          <m:accPr>
                            <m:chr m:val="̂"/>
                            <m:ctrlPr>
                              <a:rPr lang="zh-CN" altLang="zh-CN" i="1">
                                <a:latin typeface="Cambria Math" panose="02040503050406030204" pitchFamily="18" charset="0"/>
                              </a:rPr>
                            </m:ctrlPr>
                          </m:accPr>
                          <m:e>
                            <m:r>
                              <a:rPr lang="en-US" altLang="zh-CN" i="1">
                                <a:latin typeface="Cambria Math" panose="02040503050406030204" pitchFamily="18" charset="0"/>
                              </a:rPr>
                              <m:t>𝑤</m:t>
                            </m:r>
                          </m:e>
                        </m:acc>
                      </m:e>
                      <m:sub>
                        <m:r>
                          <a:rPr lang="en-US" altLang="zh-CN" b="0" i="1" smtClean="0">
                            <a:latin typeface="Cambria Math" panose="02040503050406030204" pitchFamily="18" charset="0"/>
                          </a:rPr>
                          <m:t>𝑖</m:t>
                        </m:r>
                        <m:r>
                          <a:rPr lang="en-US" altLang="zh-CN" i="1">
                            <a:latin typeface="Cambria Math" panose="02040503050406030204" pitchFamily="18" charset="0"/>
                          </a:rPr>
                          <m:t>,</m:t>
                        </m:r>
                        <m:r>
                          <a:rPr lang="en-US" altLang="zh-CN" b="0" i="1" smtClean="0">
                            <a:latin typeface="Cambria Math" panose="02040503050406030204" pitchFamily="18" charset="0"/>
                          </a:rPr>
                          <m:t>𝑗</m:t>
                        </m:r>
                      </m:sub>
                    </m:sSub>
                    <m:r>
                      <a:rPr lang="en-US" altLang="zh-CN" b="0" i="1" smtClean="0">
                        <a:latin typeface="Cambria Math" panose="02040503050406030204" pitchFamily="18" charset="0"/>
                      </a:rPr>
                      <m:t>)</m:t>
                    </m:r>
                  </m:oMath>
                </a14:m>
                <a:r>
                  <a:rPr lang="zh-CN" altLang="en-US" dirty="0"/>
                  <a:t>构造直方图</a:t>
                </a:r>
                <a14:m>
                  <m:oMath xmlns:m="http://schemas.openxmlformats.org/officeDocument/2006/math">
                    <m:r>
                      <a:rPr lang="en-US" altLang="zh-CN" b="0" i="1" smtClean="0">
                        <a:latin typeface="Cambria Math" panose="02040503050406030204" pitchFamily="18" charset="0"/>
                      </a:rPr>
                      <m:t>𝐻</m:t>
                    </m:r>
                    <m:r>
                      <a:rPr lang="en-US" altLang="zh-CN" i="1">
                        <a:latin typeface="Cambria Math" panose="02040503050406030204" pitchFamily="18" charset="0"/>
                      </a:rPr>
                      <m:t>(</m:t>
                    </m:r>
                    <m:acc>
                      <m:accPr>
                        <m:chr m:val="̂"/>
                        <m:ctrlPr>
                          <a:rPr lang="zh-CN" altLang="zh-CN" i="1">
                            <a:latin typeface="Cambria Math" panose="02040503050406030204" pitchFamily="18" charset="0"/>
                          </a:rPr>
                        </m:ctrlPr>
                      </m:accPr>
                      <m:e>
                        <m:r>
                          <a:rPr lang="en-US" altLang="zh-CN" i="1">
                            <a:latin typeface="Cambria Math" panose="02040503050406030204" pitchFamily="18" charset="0"/>
                          </a:rPr>
                          <m:t>𝑤</m:t>
                        </m:r>
                      </m:e>
                    </m:acc>
                    <m:r>
                      <a:rPr lang="en-US" altLang="zh-CN" i="1">
                        <a:latin typeface="Cambria Math" panose="02040503050406030204" pitchFamily="18" charset="0"/>
                      </a:rPr>
                      <m:t>)</m:t>
                    </m:r>
                  </m:oMath>
                </a14:m>
                <a:r>
                  <a:rPr lang="zh-CN" altLang="en-US" dirty="0"/>
                  <a:t>。利用直方图平移方法，完成水印信息的嵌入。</a:t>
                </a:r>
              </a:p>
            </p:txBody>
          </p:sp>
        </mc:Choice>
        <mc:Fallback xmlns="">
          <p:sp>
            <p:nvSpPr>
              <p:cNvPr id="9" name="矩形 8">
                <a:extLst>
                  <a:ext uri="{FF2B5EF4-FFF2-40B4-BE49-F238E27FC236}">
                    <a16:creationId xmlns:a16="http://schemas.microsoft.com/office/drawing/2014/main" id="{DDCD227B-7C65-4A62-97FA-24E6980EAF01}"/>
                  </a:ext>
                </a:extLst>
              </p:cNvPr>
              <p:cNvSpPr>
                <a:spLocks noRot="1" noChangeAspect="1" noMove="1" noResize="1" noEditPoints="1" noAdjustHandles="1" noChangeArrowheads="1" noChangeShapeType="1" noTextEdit="1"/>
              </p:cNvSpPr>
              <p:nvPr/>
            </p:nvSpPr>
            <p:spPr>
              <a:xfrm>
                <a:off x="687289" y="2056132"/>
                <a:ext cx="4903166" cy="1393010"/>
              </a:xfrm>
              <a:prstGeom prst="rect">
                <a:avLst/>
              </a:prstGeom>
              <a:blipFill>
                <a:blip r:embed="rId3"/>
                <a:stretch>
                  <a:fillRect l="-1119" b="-2620"/>
                </a:stretch>
              </a:blipFill>
            </p:spPr>
            <p:txBody>
              <a:bodyPr/>
              <a:lstStyle/>
              <a:p>
                <a:r>
                  <a:rPr lang="zh-CN" altLang="en-US">
                    <a:noFill/>
                  </a:rPr>
                  <a:t> </a:t>
                </a:r>
              </a:p>
            </p:txBody>
          </p:sp>
        </mc:Fallback>
      </mc:AlternateContent>
      <p:cxnSp>
        <p:nvCxnSpPr>
          <p:cNvPr id="10" name="直接连接符 9">
            <a:extLst>
              <a:ext uri="{FF2B5EF4-FFF2-40B4-BE49-F238E27FC236}">
                <a16:creationId xmlns:a16="http://schemas.microsoft.com/office/drawing/2014/main" id="{BFF37D80-46B6-4309-8E43-01A22557F355}"/>
              </a:ext>
            </a:extLst>
          </p:cNvPr>
          <p:cNvCxnSpPr/>
          <p:nvPr/>
        </p:nvCxnSpPr>
        <p:spPr>
          <a:xfrm>
            <a:off x="5763491" y="1866144"/>
            <a:ext cx="0" cy="4225636"/>
          </a:xfrm>
          <a:prstGeom prst="line">
            <a:avLst/>
          </a:prstGeom>
          <a:ln w="12700">
            <a:prstDash val="dash"/>
          </a:ln>
        </p:spPr>
        <p:style>
          <a:lnRef idx="1">
            <a:schemeClr val="dk1"/>
          </a:lnRef>
          <a:fillRef idx="0">
            <a:schemeClr val="dk1"/>
          </a:fillRef>
          <a:effectRef idx="0">
            <a:schemeClr val="dk1"/>
          </a:effectRef>
          <a:fontRef idx="minor">
            <a:schemeClr val="tx1"/>
          </a:fontRef>
        </p:style>
      </p:cxnSp>
      <p:pic>
        <p:nvPicPr>
          <p:cNvPr id="11" name="图片 10">
            <a:extLst>
              <a:ext uri="{FF2B5EF4-FFF2-40B4-BE49-F238E27FC236}">
                <a16:creationId xmlns:a16="http://schemas.microsoft.com/office/drawing/2014/main" id="{270EBC4A-9204-466A-8D38-A52FFFC17E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960" y="4512067"/>
            <a:ext cx="4419557" cy="1212969"/>
          </a:xfrm>
          <a:prstGeom prst="rect">
            <a:avLst/>
          </a:prstGeom>
        </p:spPr>
      </p:pic>
      <p:pic>
        <p:nvPicPr>
          <p:cNvPr id="12" name="图片 11" descr="屏幕剪辑">
            <a:extLst>
              <a:ext uri="{FF2B5EF4-FFF2-40B4-BE49-F238E27FC236}">
                <a16:creationId xmlns:a16="http://schemas.microsoft.com/office/drawing/2014/main" id="{C37CFDB8-D60F-4A9C-84B2-A3ADA2224B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1526" y="3400648"/>
            <a:ext cx="2806423" cy="1013622"/>
          </a:xfrm>
          <a:prstGeom prst="rect">
            <a:avLst/>
          </a:prstGeom>
        </p:spPr>
      </p:pic>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D523DAA4-BC7F-42A4-B637-F37FBA95A9CB}"/>
                  </a:ext>
                </a:extLst>
              </p:cNvPr>
              <p:cNvSpPr/>
              <p:nvPr/>
            </p:nvSpPr>
            <p:spPr>
              <a:xfrm>
                <a:off x="681853" y="5682435"/>
                <a:ext cx="5000866" cy="518988"/>
              </a:xfrm>
              <a:prstGeom prst="rect">
                <a:avLst/>
              </a:prstGeom>
            </p:spPr>
            <p:txBody>
              <a:bodyPr wrap="square">
                <a:spAutoFit/>
              </a:bodyPr>
              <a:lstStyle/>
              <a:p>
                <a:pPr>
                  <a:lnSpc>
                    <a:spcPct val="150000"/>
                  </a:lnSpc>
                </a:pPr>
                <a:r>
                  <a:rPr lang="zh-CN" altLang="en-US" dirty="0"/>
                  <a:t>根据嵌入水印信息后的载体序列</a:t>
                </a:r>
                <a14:m>
                  <m:oMath xmlns:m="http://schemas.openxmlformats.org/officeDocument/2006/math">
                    <m:sSup>
                      <m:sSupPr>
                        <m:ctrlPr>
                          <a:rPr lang="en-US" altLang="zh-CN" i="1">
                            <a:latin typeface="Cambria Math" panose="02040503050406030204" pitchFamily="18" charset="0"/>
                          </a:rPr>
                        </m:ctrlPr>
                      </m:sSup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𝑊</m:t>
                            </m:r>
                          </m:e>
                        </m:acc>
                      </m:e>
                      <m:sup>
                        <m:r>
                          <a:rPr lang="en-US" altLang="zh-CN" i="1">
                            <a:latin typeface="Cambria Math" panose="02040503050406030204" pitchFamily="18" charset="0"/>
                          </a:rPr>
                          <m:t>′</m:t>
                        </m:r>
                      </m:sup>
                    </m:sSup>
                  </m:oMath>
                </a14:m>
                <a:r>
                  <a:rPr lang="zh-CN" altLang="en-US" dirty="0"/>
                  <a:t>更新参数。</a:t>
                </a:r>
              </a:p>
            </p:txBody>
          </p:sp>
        </mc:Choice>
        <mc:Fallback xmlns="">
          <p:sp>
            <p:nvSpPr>
              <p:cNvPr id="13" name="矩形 12">
                <a:extLst>
                  <a:ext uri="{FF2B5EF4-FFF2-40B4-BE49-F238E27FC236}">
                    <a16:creationId xmlns:a16="http://schemas.microsoft.com/office/drawing/2014/main" id="{D523DAA4-BC7F-42A4-B637-F37FBA95A9CB}"/>
                  </a:ext>
                </a:extLst>
              </p:cNvPr>
              <p:cNvSpPr>
                <a:spLocks noRot="1" noChangeAspect="1" noMove="1" noResize="1" noEditPoints="1" noAdjustHandles="1" noChangeArrowheads="1" noChangeShapeType="1" noTextEdit="1"/>
              </p:cNvSpPr>
              <p:nvPr/>
            </p:nvSpPr>
            <p:spPr>
              <a:xfrm>
                <a:off x="681853" y="5682435"/>
                <a:ext cx="5000866" cy="518988"/>
              </a:xfrm>
              <a:prstGeom prst="rect">
                <a:avLst/>
              </a:prstGeom>
              <a:blipFill>
                <a:blip r:embed="rId6"/>
                <a:stretch>
                  <a:fillRect l="-1098" b="-941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A3695AFD-6377-4CF4-8B2F-840CE2A6584F}"/>
                  </a:ext>
                </a:extLst>
              </p:cNvPr>
              <p:cNvSpPr/>
              <p:nvPr/>
            </p:nvSpPr>
            <p:spPr>
              <a:xfrm>
                <a:off x="5954591" y="2132790"/>
                <a:ext cx="5581218" cy="1349985"/>
              </a:xfrm>
              <a:prstGeom prst="rect">
                <a:avLst/>
              </a:prstGeom>
            </p:spPr>
            <p:txBody>
              <a:bodyPr wrap="square">
                <a:spAutoFit/>
              </a:bodyPr>
              <a:lstStyle/>
              <a:p>
                <a:pPr>
                  <a:lnSpc>
                    <a:spcPct val="150000"/>
                  </a:lnSpc>
                </a:pPr>
                <a:r>
                  <a:rPr lang="zh-CN" altLang="en-US" b="1" dirty="0">
                    <a:solidFill>
                      <a:schemeClr val="accent5">
                        <a:lumMod val="75000"/>
                      </a:schemeClr>
                    </a:solidFill>
                    <a:latin typeface="微软雅黑" panose="020B0503020204020204" pitchFamily="34" charset="-122"/>
                    <a:cs typeface="Arial" panose="020B0604020202020204" pitchFamily="34" charset="0"/>
                  </a:rPr>
                  <a:t>技术方案：</a:t>
                </a:r>
                <a:r>
                  <a:rPr lang="zh-CN" altLang="en-US" dirty="0"/>
                  <a:t>为了不破坏原始模型的参数，利用最低有效位（LSB）替换的方法将</a:t>
                </a:r>
                <a14:m>
                  <m:oMath xmlns:m="http://schemas.openxmlformats.org/officeDocument/2006/math">
                    <m:r>
                      <a:rPr lang="en-US" altLang="zh-CN" i="1">
                        <a:latin typeface="Cambria Math" panose="02040503050406030204" pitchFamily="18" charset="0"/>
                      </a:rPr>
                      <m:t>𝐽</m:t>
                    </m:r>
                    <m:r>
                      <a:rPr lang="en-US" altLang="zh-CN" i="1">
                        <a:latin typeface="Cambria Math" panose="02040503050406030204" pitchFamily="18" charset="0"/>
                      </a:rPr>
                      <m:t>,  </m:t>
                    </m:r>
                    <m:r>
                      <a:rPr lang="en-US" altLang="zh-CN" i="1">
                        <a:latin typeface="Cambria Math" panose="02040503050406030204" pitchFamily="18" charset="0"/>
                      </a:rPr>
                      <m:t>𝑁</m:t>
                    </m:r>
                    <m:r>
                      <a:rPr lang="en-US" altLang="zh-CN" i="1">
                        <a:latin typeface="Cambria Math" panose="02040503050406030204" pitchFamily="18" charset="0"/>
                      </a:rPr>
                      <m:t>,  </m:t>
                    </m:r>
                    <m:r>
                      <a:rPr lang="en-US" altLang="zh-CN" i="1">
                        <a:latin typeface="Cambria Math" panose="02040503050406030204" pitchFamily="18" charset="0"/>
                      </a:rPr>
                      <m:t>𝑐</m:t>
                    </m:r>
                    <m:r>
                      <a:rPr lang="en-US" altLang="zh-CN" i="1">
                        <a:latin typeface="Cambria Math" panose="02040503050406030204" pitchFamily="18" charset="0"/>
                      </a:rPr>
                      <m:t>,  </m:t>
                    </m:r>
                    <m:r>
                      <a:rPr lang="en-US" altLang="zh-CN" i="1">
                        <a:latin typeface="Cambria Math" panose="02040503050406030204" pitchFamily="18" charset="0"/>
                      </a:rPr>
                      <m:t>𝑉</m:t>
                    </m:r>
                  </m:oMath>
                </a14:m>
                <a:r>
                  <a:rPr lang="zh-CN" altLang="en-US" dirty="0"/>
                  <a:t>保留在嵌入水印后的载密序列</a:t>
                </a:r>
                <a14:m>
                  <m:oMath xmlns:m="http://schemas.openxmlformats.org/officeDocument/2006/math">
                    <m:sSup>
                      <m:sSupPr>
                        <m:ctrlPr>
                          <a:rPr lang="en-US" altLang="zh-CN" i="1">
                            <a:latin typeface="Cambria Math" panose="02040503050406030204" pitchFamily="18" charset="0"/>
                          </a:rPr>
                        </m:ctrlPr>
                      </m:sSup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𝑊</m:t>
                            </m:r>
                          </m:e>
                        </m:acc>
                      </m:e>
                      <m:sup>
                        <m:r>
                          <a:rPr lang="en-US" altLang="zh-CN" i="1">
                            <a:latin typeface="Cambria Math" panose="02040503050406030204" pitchFamily="18" charset="0"/>
                          </a:rPr>
                          <m:t>′</m:t>
                        </m:r>
                      </m:sup>
                    </m:sSup>
                    <m:r>
                      <a:rPr lang="zh-CN" altLang="en-US" i="1">
                        <a:latin typeface="Cambria Math" panose="02040503050406030204" pitchFamily="18" charset="0"/>
                      </a:rPr>
                      <m:t>中</m:t>
                    </m:r>
                  </m:oMath>
                </a14:m>
                <a:r>
                  <a:rPr lang="zh-CN" altLang="en-US" dirty="0"/>
                  <a:t>。</a:t>
                </a:r>
              </a:p>
            </p:txBody>
          </p:sp>
        </mc:Choice>
        <mc:Fallback xmlns="">
          <p:sp>
            <p:nvSpPr>
              <p:cNvPr id="14" name="矩形 13">
                <a:extLst>
                  <a:ext uri="{FF2B5EF4-FFF2-40B4-BE49-F238E27FC236}">
                    <a16:creationId xmlns:a16="http://schemas.microsoft.com/office/drawing/2014/main" id="{A3695AFD-6377-4CF4-8B2F-840CE2A6584F}"/>
                  </a:ext>
                </a:extLst>
              </p:cNvPr>
              <p:cNvSpPr>
                <a:spLocks noRot="1" noChangeAspect="1" noMove="1" noResize="1" noEditPoints="1" noAdjustHandles="1" noChangeArrowheads="1" noChangeShapeType="1" noTextEdit="1"/>
              </p:cNvSpPr>
              <p:nvPr/>
            </p:nvSpPr>
            <p:spPr>
              <a:xfrm>
                <a:off x="5954591" y="2132790"/>
                <a:ext cx="5581218" cy="1349985"/>
              </a:xfrm>
              <a:prstGeom prst="rect">
                <a:avLst/>
              </a:prstGeom>
              <a:blipFill>
                <a:blip r:embed="rId7"/>
                <a:stretch>
                  <a:fillRect l="-984" b="-3167"/>
                </a:stretch>
              </a:blipFill>
            </p:spPr>
            <p:txBody>
              <a:bodyPr/>
              <a:lstStyle/>
              <a:p>
                <a:r>
                  <a:rPr lang="zh-CN" altLang="en-US">
                    <a:noFill/>
                  </a:rPr>
                  <a:t> </a:t>
                </a:r>
              </a:p>
            </p:txBody>
          </p:sp>
        </mc:Fallback>
      </mc:AlternateContent>
      <p:pic>
        <p:nvPicPr>
          <p:cNvPr id="15" name="图片 14" descr="屏幕剪辑">
            <a:extLst>
              <a:ext uri="{FF2B5EF4-FFF2-40B4-BE49-F238E27FC236}">
                <a16:creationId xmlns:a16="http://schemas.microsoft.com/office/drawing/2014/main" id="{44B2B1F4-1020-41B9-8366-AC45EBE28C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75590" y="3761110"/>
            <a:ext cx="2939220" cy="1306320"/>
          </a:xfrm>
          <a:prstGeom prst="rect">
            <a:avLst/>
          </a:prstGeom>
        </p:spPr>
      </p:pic>
      <p:sp>
        <p:nvSpPr>
          <p:cNvPr id="16" name="矩形 15">
            <a:extLst>
              <a:ext uri="{FF2B5EF4-FFF2-40B4-BE49-F238E27FC236}">
                <a16:creationId xmlns:a16="http://schemas.microsoft.com/office/drawing/2014/main" id="{AD2DC948-684D-4C5E-8979-C2243418968A}"/>
              </a:ext>
            </a:extLst>
          </p:cNvPr>
          <p:cNvSpPr/>
          <p:nvPr/>
        </p:nvSpPr>
        <p:spPr>
          <a:xfrm>
            <a:off x="5954591" y="5278093"/>
            <a:ext cx="5581218" cy="923330"/>
          </a:xfrm>
          <a:prstGeom prst="rect">
            <a:avLst/>
          </a:prstGeom>
        </p:spPr>
        <p:txBody>
          <a:bodyPr wrap="square">
            <a:spAutoFit/>
          </a:bodyPr>
          <a:lstStyle/>
          <a:p>
            <a:pPr>
              <a:lnSpc>
                <a:spcPct val="150000"/>
              </a:lnSpc>
            </a:pPr>
            <a:r>
              <a:rPr lang="zh-CN" altLang="en-US" dirty="0"/>
              <a:t>为了</a:t>
            </a:r>
            <a:r>
              <a:rPr lang="zh-CN" altLang="en-US" b="1" dirty="0">
                <a:solidFill>
                  <a:schemeClr val="accent5">
                    <a:lumMod val="75000"/>
                  </a:schemeClr>
                </a:solidFill>
                <a:latin typeface="微软雅黑" panose="020B0503020204020204" pitchFamily="34" charset="-122"/>
                <a:cs typeface="Arial" panose="020B0604020202020204" pitchFamily="34" charset="0"/>
              </a:rPr>
              <a:t>保证绝对的可逆性</a:t>
            </a:r>
            <a:r>
              <a:rPr lang="zh-CN" altLang="en-US" dirty="0"/>
              <a:t>，被替换的最低有效位信息需要</a:t>
            </a:r>
            <a:r>
              <a:rPr lang="zh-CN" altLang="en-US" b="1" dirty="0">
                <a:solidFill>
                  <a:schemeClr val="accent5">
                    <a:lumMod val="75000"/>
                  </a:schemeClr>
                </a:solidFill>
                <a:latin typeface="微软雅黑" panose="020B0503020204020204" pitchFamily="34" charset="-122"/>
                <a:cs typeface="Arial" panose="020B0604020202020204" pitchFamily="34" charset="0"/>
              </a:rPr>
              <a:t>保留在水印信息的头部</a:t>
            </a:r>
            <a:r>
              <a:rPr lang="zh-CN" altLang="en-US" dirty="0"/>
              <a:t>。</a:t>
            </a:r>
          </a:p>
        </p:txBody>
      </p:sp>
      <p:sp>
        <p:nvSpPr>
          <p:cNvPr id="17" name="矩形 16">
            <a:extLst>
              <a:ext uri="{FF2B5EF4-FFF2-40B4-BE49-F238E27FC236}">
                <a16:creationId xmlns:a16="http://schemas.microsoft.com/office/drawing/2014/main" id="{21DDFA71-932E-4CCF-BC26-18FAF5BEA331}"/>
              </a:ext>
            </a:extLst>
          </p:cNvPr>
          <p:cNvSpPr/>
          <p:nvPr/>
        </p:nvSpPr>
        <p:spPr>
          <a:xfrm>
            <a:off x="2490739" y="1763458"/>
            <a:ext cx="1107996" cy="369332"/>
          </a:xfrm>
          <a:prstGeom prst="rect">
            <a:avLst/>
          </a:prstGeom>
        </p:spPr>
        <p:txBody>
          <a:bodyPr wrap="none">
            <a:spAutoFit/>
          </a:bodyPr>
          <a:lstStyle/>
          <a:p>
            <a:r>
              <a:rPr lang="zh-CN" altLang="en-US" b="1" dirty="0">
                <a:solidFill>
                  <a:schemeClr val="accent5">
                    <a:lumMod val="75000"/>
                  </a:schemeClr>
                </a:solidFill>
                <a:latin typeface="微软雅黑" panose="020B0503020204020204" pitchFamily="34" charset="-122"/>
                <a:cs typeface="Arial" panose="020B0604020202020204" pitchFamily="34" charset="0"/>
              </a:rPr>
              <a:t>水印嵌入</a:t>
            </a:r>
          </a:p>
        </p:txBody>
      </p:sp>
      <p:sp>
        <p:nvSpPr>
          <p:cNvPr id="18" name="矩形 17">
            <a:extLst>
              <a:ext uri="{FF2B5EF4-FFF2-40B4-BE49-F238E27FC236}">
                <a16:creationId xmlns:a16="http://schemas.microsoft.com/office/drawing/2014/main" id="{495D32BC-CE67-4152-AD9B-B81D559285E4}"/>
              </a:ext>
            </a:extLst>
          </p:cNvPr>
          <p:cNvSpPr/>
          <p:nvPr/>
        </p:nvSpPr>
        <p:spPr>
          <a:xfrm>
            <a:off x="8075786" y="1763458"/>
            <a:ext cx="1338828" cy="369332"/>
          </a:xfrm>
          <a:prstGeom prst="rect">
            <a:avLst/>
          </a:prstGeom>
        </p:spPr>
        <p:txBody>
          <a:bodyPr wrap="none">
            <a:spAutoFit/>
          </a:bodyPr>
          <a:lstStyle/>
          <a:p>
            <a:r>
              <a:rPr lang="zh-CN" altLang="en-US" b="1" dirty="0">
                <a:solidFill>
                  <a:schemeClr val="accent5">
                    <a:lumMod val="75000"/>
                  </a:schemeClr>
                </a:solidFill>
                <a:latin typeface="微软雅黑" panose="020B0503020204020204" pitchFamily="34" charset="-122"/>
                <a:cs typeface="Arial" panose="020B0604020202020204" pitchFamily="34" charset="0"/>
              </a:rPr>
              <a:t>边信息处理</a:t>
            </a:r>
          </a:p>
        </p:txBody>
      </p:sp>
    </p:spTree>
    <p:extLst>
      <p:ext uri="{BB962C8B-B14F-4D97-AF65-F5344CB8AC3E}">
        <p14:creationId xmlns:p14="http://schemas.microsoft.com/office/powerpoint/2010/main" val="1081418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深度学习模型可逆水印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C7BF04B8-DAF5-460A-8D3F-EEE8C7FD404F}"/>
              </a:ext>
            </a:extLst>
          </p:cNvPr>
          <p:cNvSpPr/>
          <p:nvPr/>
        </p:nvSpPr>
        <p:spPr>
          <a:xfrm>
            <a:off x="539900" y="1252633"/>
            <a:ext cx="3999773" cy="369332"/>
          </a:xfrm>
          <a:prstGeom prst="rect">
            <a:avLst/>
          </a:prstGeom>
        </p:spPr>
        <p:txBody>
          <a:bodyPr wrap="square">
            <a:spAutoFit/>
          </a:bodyPr>
          <a:lstStyle/>
          <a:p>
            <a:pPr marL="285750" indent="-285750">
              <a:buFont typeface="Arial" panose="020B0604020202020204" pitchFamily="34" charset="0"/>
              <a:buChar char="•"/>
            </a:pPr>
            <a:r>
              <a:rPr lang="zh-CN" altLang="en-US" b="1" kern="100" dirty="0">
                <a:latin typeface="+mn-ea"/>
              </a:rPr>
              <a:t>关键技术</a:t>
            </a:r>
            <a:r>
              <a:rPr lang="en-US" altLang="zh-CN" b="1" kern="100" dirty="0">
                <a:latin typeface="+mn-ea"/>
              </a:rPr>
              <a:t>--</a:t>
            </a:r>
            <a:r>
              <a:rPr lang="zh-CN" altLang="en-US" b="1" kern="100" dirty="0">
                <a:latin typeface="+mn-ea"/>
              </a:rPr>
              <a:t>水印提取</a:t>
            </a:r>
            <a:endParaRPr lang="zh-CN" altLang="en-US" b="1" dirty="0"/>
          </a:p>
        </p:txBody>
      </p:sp>
      <p:sp>
        <p:nvSpPr>
          <p:cNvPr id="8" name="矩形 7">
            <a:extLst>
              <a:ext uri="{FF2B5EF4-FFF2-40B4-BE49-F238E27FC236}">
                <a16:creationId xmlns:a16="http://schemas.microsoft.com/office/drawing/2014/main" id="{748AE16F-274C-4382-BC89-C5B6AC01CA79}"/>
              </a:ext>
            </a:extLst>
          </p:cNvPr>
          <p:cNvSpPr/>
          <p:nvPr/>
        </p:nvSpPr>
        <p:spPr>
          <a:xfrm>
            <a:off x="503381" y="1669712"/>
            <a:ext cx="11223527" cy="4633157"/>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A96C1454-258E-41F0-8A20-81C3AB0DF07A}"/>
                  </a:ext>
                </a:extLst>
              </p:cNvPr>
              <p:cNvSpPr/>
              <p:nvPr/>
            </p:nvSpPr>
            <p:spPr>
              <a:xfrm>
                <a:off x="727664" y="1940490"/>
                <a:ext cx="10743900" cy="991362"/>
              </a:xfrm>
              <a:prstGeom prst="rect">
                <a:avLst/>
              </a:prstGeom>
            </p:spPr>
            <p:txBody>
              <a:bodyPr wrap="square">
                <a:spAutoFit/>
              </a:bodyPr>
              <a:lstStyle/>
              <a:p>
                <a:pPr>
                  <a:lnSpc>
                    <a:spcPct val="150000"/>
                  </a:lnSpc>
                </a:pPr>
                <a:r>
                  <a:rPr lang="zh-CN" altLang="en-US" b="1" dirty="0">
                    <a:solidFill>
                      <a:schemeClr val="accent5">
                        <a:lumMod val="75000"/>
                      </a:schemeClr>
                    </a:solidFill>
                    <a:latin typeface="微软雅黑" panose="020B0503020204020204" pitchFamily="34" charset="-122"/>
                    <a:cs typeface="Arial" panose="020B0604020202020204" pitchFamily="34" charset="0"/>
                  </a:rPr>
                  <a:t>技术路线：</a:t>
                </a:r>
                <a:r>
                  <a:rPr lang="zh-CN" altLang="en-US" dirty="0"/>
                  <a:t>水印提取方在获取边信息参数，恢复水印嵌入序列</a:t>
                </a:r>
                <a14:m>
                  <m:oMath xmlns:m="http://schemas.openxmlformats.org/officeDocument/2006/math">
                    <m:sSup>
                      <m:sSupPr>
                        <m:ctrlPr>
                          <a:rPr lang="en-US" altLang="zh-CN" i="1">
                            <a:latin typeface="Cambria Math" panose="02040503050406030204" pitchFamily="18" charset="0"/>
                          </a:rPr>
                        </m:ctrlPr>
                      </m:sSup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𝑊</m:t>
                            </m:r>
                          </m:e>
                        </m:acc>
                      </m:e>
                      <m:sup>
                        <m:r>
                          <a:rPr lang="en-US" altLang="zh-CN" i="1">
                            <a:latin typeface="Cambria Math" panose="02040503050406030204" pitchFamily="18" charset="0"/>
                          </a:rPr>
                          <m:t>′</m:t>
                        </m:r>
                      </m:sup>
                    </m:sSup>
                    <m:r>
                      <a:rPr lang="en-US" altLang="zh-CN" i="1">
                        <a:latin typeface="Cambria Math" panose="02040503050406030204" pitchFamily="18" charset="0"/>
                      </a:rPr>
                      <m:t>=</m:t>
                    </m:r>
                    <m:r>
                      <a:rPr lang="zh-CN" altLang="zh-CN" i="1">
                        <a:latin typeface="Cambria Math" panose="02040503050406030204" pitchFamily="18" charset="0"/>
                      </a:rPr>
                      <m:t> </m:t>
                    </m:r>
                    <m:r>
                      <a:rPr lang="en-US" altLang="zh-CN" i="1">
                        <a:latin typeface="Cambria Math" panose="02040503050406030204" pitchFamily="18" charset="0"/>
                      </a:rPr>
                      <m:t>(</m:t>
                    </m:r>
                    <m:sSubSup>
                      <m:sSubSupPr>
                        <m:ctrlPr>
                          <a:rPr lang="en-US" altLang="zh-CN" i="1">
                            <a:latin typeface="Cambria Math" panose="02040503050406030204" pitchFamily="18" charset="0"/>
                          </a:rPr>
                        </m:ctrlPr>
                      </m:sSubSup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𝑤</m:t>
                            </m:r>
                          </m:e>
                        </m:acc>
                      </m:e>
                      <m:sub>
                        <m:r>
                          <a:rPr lang="en-US" altLang="zh-CN" b="0" i="1" smtClean="0">
                            <a:latin typeface="Cambria Math" panose="02040503050406030204" pitchFamily="18" charset="0"/>
                          </a:rPr>
                          <m:t>𝑖</m:t>
                        </m:r>
                        <m:r>
                          <a:rPr lang="en-US" altLang="zh-CN" i="1">
                            <a:latin typeface="Cambria Math" panose="02040503050406030204" pitchFamily="18" charset="0"/>
                          </a:rPr>
                          <m:t>,</m:t>
                        </m:r>
                        <m:r>
                          <a:rPr lang="en-US" altLang="zh-CN" b="0" i="1" smtClean="0">
                            <a:latin typeface="Cambria Math" panose="02040503050406030204" pitchFamily="18" charset="0"/>
                          </a:rPr>
                          <m:t>𝑗</m:t>
                        </m:r>
                      </m:sub>
                      <m:sup>
                        <m:r>
                          <a:rPr lang="en-US" altLang="zh-CN" i="1">
                            <a:latin typeface="Cambria Math" panose="02040503050406030204" pitchFamily="18" charset="0"/>
                          </a:rPr>
                          <m:t>′</m:t>
                        </m:r>
                      </m:sup>
                    </m:sSubSup>
                    <m:r>
                      <a:rPr lang="en-US" altLang="zh-CN" i="1">
                        <a:latin typeface="Cambria Math" panose="02040503050406030204" pitchFamily="18" charset="0"/>
                      </a:rPr>
                      <m:t>)</m:t>
                    </m:r>
                  </m:oMath>
                </a14:m>
                <a:r>
                  <a:rPr lang="zh-CN" altLang="en-US" dirty="0"/>
                  <a:t>后，根据载密序列</a:t>
                </a:r>
                <a14:m>
                  <m:oMath xmlns:m="http://schemas.openxmlformats.org/officeDocument/2006/math">
                    <m:sSup>
                      <m:sSupPr>
                        <m:ctrlPr>
                          <a:rPr lang="en-US" altLang="zh-CN" i="1">
                            <a:latin typeface="Cambria Math" panose="02040503050406030204" pitchFamily="18" charset="0"/>
                          </a:rPr>
                        </m:ctrlPr>
                      </m:sSup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𝑊</m:t>
                            </m:r>
                          </m:e>
                        </m:acc>
                      </m:e>
                      <m:sup>
                        <m:r>
                          <a:rPr lang="en-US" altLang="zh-CN" i="1">
                            <a:latin typeface="Cambria Math" panose="02040503050406030204" pitchFamily="18" charset="0"/>
                          </a:rPr>
                          <m:t>′</m:t>
                        </m:r>
                      </m:sup>
                    </m:sSup>
                    <m:r>
                      <a:rPr lang="en-US" altLang="zh-CN" i="1">
                        <a:latin typeface="Cambria Math" panose="02040503050406030204" pitchFamily="18" charset="0"/>
                      </a:rPr>
                      <m:t>=</m:t>
                    </m:r>
                    <m:r>
                      <a:rPr lang="zh-CN" altLang="zh-CN" i="1" smtClean="0">
                        <a:latin typeface="Cambria Math" panose="02040503050406030204" pitchFamily="18" charset="0"/>
                      </a:rPr>
                      <m:t> </m:t>
                    </m:r>
                    <m:r>
                      <a:rPr lang="en-US" altLang="zh-CN" b="0" i="1" smtClean="0">
                        <a:latin typeface="Cambria Math" panose="02040503050406030204" pitchFamily="18" charset="0"/>
                      </a:rPr>
                      <m:t>(</m:t>
                    </m:r>
                    <m:sSubSup>
                      <m:sSubSupPr>
                        <m:ctrlPr>
                          <a:rPr lang="en-US" altLang="zh-CN" i="1">
                            <a:latin typeface="Cambria Math" panose="02040503050406030204" pitchFamily="18" charset="0"/>
                          </a:rPr>
                        </m:ctrlPr>
                      </m:sSubSup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𝑤</m:t>
                            </m:r>
                          </m:e>
                        </m:acc>
                      </m:e>
                      <m:sub>
                        <m:r>
                          <a:rPr lang="en-US" altLang="zh-CN" b="0" i="1" smtClean="0">
                            <a:latin typeface="Cambria Math" panose="02040503050406030204" pitchFamily="18" charset="0"/>
                          </a:rPr>
                          <m:t>𝑖</m:t>
                        </m:r>
                        <m:r>
                          <a:rPr lang="en-US" altLang="zh-CN" i="1">
                            <a:latin typeface="Cambria Math" panose="02040503050406030204" pitchFamily="18" charset="0"/>
                          </a:rPr>
                          <m:t>,</m:t>
                        </m:r>
                        <m:r>
                          <a:rPr lang="en-US" altLang="zh-CN" b="0" i="1" smtClean="0">
                            <a:latin typeface="Cambria Math" panose="02040503050406030204" pitchFamily="18" charset="0"/>
                          </a:rPr>
                          <m:t>𝑗</m:t>
                        </m:r>
                      </m:sub>
                      <m:sup>
                        <m:r>
                          <a:rPr lang="en-US" altLang="zh-CN" i="1">
                            <a:latin typeface="Cambria Math" panose="02040503050406030204" pitchFamily="18" charset="0"/>
                          </a:rPr>
                          <m:t>′</m:t>
                        </m:r>
                      </m:sup>
                    </m:sSubSup>
                    <m:r>
                      <a:rPr lang="en-US" altLang="zh-CN" b="0" i="1" smtClean="0">
                        <a:latin typeface="Cambria Math" panose="02040503050406030204" pitchFamily="18" charset="0"/>
                      </a:rPr>
                      <m:t>)</m:t>
                    </m:r>
                  </m:oMath>
                </a14:m>
                <a:r>
                  <a:rPr lang="zh-CN" altLang="en-US" dirty="0"/>
                  <a:t>构造直方图</a:t>
                </a:r>
                <a14:m>
                  <m:oMath xmlns:m="http://schemas.openxmlformats.org/officeDocument/2006/math">
                    <m:r>
                      <a:rPr lang="en-US" altLang="zh-CN" b="0" i="1" smtClean="0">
                        <a:latin typeface="Cambria Math" panose="02040503050406030204" pitchFamily="18" charset="0"/>
                      </a:rPr>
                      <m:t>𝐻</m:t>
                    </m:r>
                    <m:r>
                      <a:rPr lang="en-US" altLang="zh-CN" i="1">
                        <a:latin typeface="Cambria Math" panose="02040503050406030204" pitchFamily="18" charset="0"/>
                      </a:rPr>
                      <m:t>(</m:t>
                    </m:r>
                    <m:sSup>
                      <m:sSupPr>
                        <m:ctrlPr>
                          <a:rPr lang="en-US" altLang="zh-CN" i="1">
                            <a:latin typeface="Cambria Math" panose="02040503050406030204" pitchFamily="18" charset="0"/>
                          </a:rPr>
                        </m:ctrlPr>
                      </m:sSupPr>
                      <m:e>
                        <m:acc>
                          <m:accPr>
                            <m:chr m:val="̂"/>
                            <m:ctrlPr>
                              <a:rPr lang="en-US" altLang="zh-CN" i="1">
                                <a:latin typeface="Cambria Math" panose="02040503050406030204" pitchFamily="18" charset="0"/>
                              </a:rPr>
                            </m:ctrlPr>
                          </m:accPr>
                          <m:e>
                            <m:r>
                              <a:rPr lang="en-US" altLang="zh-CN" b="0" i="1" smtClean="0">
                                <a:latin typeface="Cambria Math" panose="02040503050406030204" pitchFamily="18" charset="0"/>
                              </a:rPr>
                              <m:t>𝑤</m:t>
                            </m:r>
                          </m:e>
                        </m:acc>
                      </m:e>
                      <m:sup>
                        <m:r>
                          <a:rPr lang="en-US" altLang="zh-CN" i="1">
                            <a:latin typeface="Cambria Math" panose="02040503050406030204" pitchFamily="18" charset="0"/>
                          </a:rPr>
                          <m:t>′</m:t>
                        </m:r>
                      </m:sup>
                    </m:sSup>
                    <m:r>
                      <a:rPr lang="en-US" altLang="zh-CN" i="1">
                        <a:latin typeface="Cambria Math" panose="02040503050406030204" pitchFamily="18" charset="0"/>
                      </a:rPr>
                      <m:t>)</m:t>
                    </m:r>
                  </m:oMath>
                </a14:m>
                <a:r>
                  <a:rPr lang="zh-CN" altLang="en-US" dirty="0"/>
                  <a:t>并提取水印。</a:t>
                </a:r>
              </a:p>
            </p:txBody>
          </p:sp>
        </mc:Choice>
        <mc:Fallback xmlns="">
          <p:sp>
            <p:nvSpPr>
              <p:cNvPr id="9" name="矩形 8">
                <a:extLst>
                  <a:ext uri="{FF2B5EF4-FFF2-40B4-BE49-F238E27FC236}">
                    <a16:creationId xmlns:a16="http://schemas.microsoft.com/office/drawing/2014/main" id="{A96C1454-258E-41F0-8A20-81C3AB0DF07A}"/>
                  </a:ext>
                </a:extLst>
              </p:cNvPr>
              <p:cNvSpPr>
                <a:spLocks noRot="1" noChangeAspect="1" noMove="1" noResize="1" noEditPoints="1" noAdjustHandles="1" noChangeArrowheads="1" noChangeShapeType="1" noTextEdit="1"/>
              </p:cNvSpPr>
              <p:nvPr/>
            </p:nvSpPr>
            <p:spPr>
              <a:xfrm>
                <a:off x="727664" y="1940490"/>
                <a:ext cx="10743900" cy="991362"/>
              </a:xfrm>
              <a:prstGeom prst="rect">
                <a:avLst/>
              </a:prstGeom>
              <a:blipFill>
                <a:blip r:embed="rId3"/>
                <a:stretch>
                  <a:fillRect l="-454" b="-4294"/>
                </a:stretch>
              </a:blipFill>
            </p:spPr>
            <p:txBody>
              <a:bodyPr/>
              <a:lstStyle/>
              <a:p>
                <a:r>
                  <a:rPr lang="zh-CN" altLang="en-US">
                    <a:noFill/>
                  </a:rPr>
                  <a:t> </a:t>
                </a:r>
              </a:p>
            </p:txBody>
          </p:sp>
        </mc:Fallback>
      </mc:AlternateContent>
      <p:pic>
        <p:nvPicPr>
          <p:cNvPr id="10" name="图片 9" descr="屏幕剪辑">
            <a:extLst>
              <a:ext uri="{FF2B5EF4-FFF2-40B4-BE49-F238E27FC236}">
                <a16:creationId xmlns:a16="http://schemas.microsoft.com/office/drawing/2014/main" id="{9A7F2B79-75C4-4B89-ACA5-62D4C2D347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714" y="3856929"/>
            <a:ext cx="3135176" cy="1015200"/>
          </a:xfrm>
          <a:prstGeom prst="rect">
            <a:avLst/>
          </a:prstGeom>
        </p:spPr>
      </p:pic>
      <p:sp>
        <p:nvSpPr>
          <p:cNvPr id="11" name="矩形 10">
            <a:extLst>
              <a:ext uri="{FF2B5EF4-FFF2-40B4-BE49-F238E27FC236}">
                <a16:creationId xmlns:a16="http://schemas.microsoft.com/office/drawing/2014/main" id="{382E55E8-5D65-4D1C-8254-DE47A34BCA20}"/>
              </a:ext>
            </a:extLst>
          </p:cNvPr>
          <p:cNvSpPr/>
          <p:nvPr/>
        </p:nvSpPr>
        <p:spPr>
          <a:xfrm>
            <a:off x="1452719" y="3222797"/>
            <a:ext cx="1800493" cy="369332"/>
          </a:xfrm>
          <a:prstGeom prst="rect">
            <a:avLst/>
          </a:prstGeom>
        </p:spPr>
        <p:txBody>
          <a:bodyPr wrap="none">
            <a:spAutoFit/>
          </a:bodyPr>
          <a:lstStyle/>
          <a:p>
            <a:r>
              <a:rPr lang="zh-CN" altLang="en-US" dirty="0"/>
              <a:t>水印信息提取：</a:t>
            </a:r>
          </a:p>
        </p:txBody>
      </p:sp>
      <p:sp>
        <p:nvSpPr>
          <p:cNvPr id="12" name="矩形 11">
            <a:extLst>
              <a:ext uri="{FF2B5EF4-FFF2-40B4-BE49-F238E27FC236}">
                <a16:creationId xmlns:a16="http://schemas.microsoft.com/office/drawing/2014/main" id="{FDF70658-4D13-4789-84BB-EFE4F2CF30DA}"/>
              </a:ext>
            </a:extLst>
          </p:cNvPr>
          <p:cNvSpPr/>
          <p:nvPr/>
        </p:nvSpPr>
        <p:spPr>
          <a:xfrm>
            <a:off x="5544429" y="3222797"/>
            <a:ext cx="1800493" cy="369332"/>
          </a:xfrm>
          <a:prstGeom prst="rect">
            <a:avLst/>
          </a:prstGeom>
        </p:spPr>
        <p:txBody>
          <a:bodyPr wrap="none">
            <a:spAutoFit/>
          </a:bodyPr>
          <a:lstStyle/>
          <a:p>
            <a:r>
              <a:rPr lang="zh-CN" altLang="en-US" dirty="0"/>
              <a:t>载体序列恢复：</a:t>
            </a:r>
          </a:p>
        </p:txBody>
      </p:sp>
      <p:pic>
        <p:nvPicPr>
          <p:cNvPr id="13" name="图片 12" descr="屏幕剪辑">
            <a:extLst>
              <a:ext uri="{FF2B5EF4-FFF2-40B4-BE49-F238E27FC236}">
                <a16:creationId xmlns:a16="http://schemas.microsoft.com/office/drawing/2014/main" id="{2BF256A9-65B8-468C-9AA1-F0D31A7B15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8724" y="3856929"/>
            <a:ext cx="4421338" cy="1015200"/>
          </a:xfrm>
          <a:prstGeom prst="rect">
            <a:avLst/>
          </a:prstGeom>
        </p:spPr>
      </p:pic>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8579C19B-6599-4C78-93E4-2A4699EE29C9}"/>
                  </a:ext>
                </a:extLst>
              </p:cNvPr>
              <p:cNvSpPr/>
              <p:nvPr/>
            </p:nvSpPr>
            <p:spPr>
              <a:xfrm>
                <a:off x="727664" y="5232064"/>
                <a:ext cx="7963754" cy="562013"/>
              </a:xfrm>
              <a:prstGeom prst="rect">
                <a:avLst/>
              </a:prstGeom>
            </p:spPr>
            <p:txBody>
              <a:bodyPr wrap="square">
                <a:spAutoFit/>
              </a:bodyPr>
              <a:lstStyle/>
              <a:p>
                <a:pPr>
                  <a:lnSpc>
                    <a:spcPct val="150000"/>
                  </a:lnSpc>
                </a:pPr>
                <a:r>
                  <a:rPr lang="zh-CN" altLang="en-US" dirty="0"/>
                  <a:t>提取水印信息后利用恢复的序列</a:t>
                </a:r>
                <a14:m>
                  <m:oMath xmlns:m="http://schemas.openxmlformats.org/officeDocument/2006/math">
                    <m:sSub>
                      <m:sSubPr>
                        <m:ctrlPr>
                          <a:rPr lang="zh-CN" altLang="zh-CN" i="1">
                            <a:latin typeface="Cambria Math" panose="02040503050406030204" pitchFamily="18" charset="0"/>
                          </a:rPr>
                        </m:ctrlPr>
                      </m:sSubPr>
                      <m:e>
                        <m:acc>
                          <m:accPr>
                            <m:chr m:val="̂"/>
                            <m:ctrlPr>
                              <a:rPr lang="zh-CN" altLang="zh-CN" i="1">
                                <a:latin typeface="Cambria Math" panose="02040503050406030204" pitchFamily="18" charset="0"/>
                              </a:rPr>
                            </m:ctrlPr>
                          </m:accPr>
                          <m:e>
                            <m:r>
                              <a:rPr lang="en-US" altLang="zh-CN" i="1">
                                <a:latin typeface="Cambria Math" panose="02040503050406030204" pitchFamily="18" charset="0"/>
                              </a:rPr>
                              <m:t>𝑊</m:t>
                            </m:r>
                          </m:e>
                        </m:acc>
                      </m:e>
                      <m:sub>
                        <m:r>
                          <a:rPr lang="en-US" altLang="zh-CN" i="1">
                            <a:latin typeface="Cambria Math" panose="02040503050406030204" pitchFamily="18" charset="0"/>
                          </a:rPr>
                          <m:t>𝑒</m:t>
                        </m:r>
                      </m:sub>
                    </m:sSub>
                    <m:r>
                      <a:rPr lang="en-US" altLang="zh-CN" i="1">
                        <a:latin typeface="Cambria Math" panose="02040503050406030204" pitchFamily="18" charset="0"/>
                      </a:rPr>
                      <m:t>=(</m:t>
                    </m:r>
                    <m:sSub>
                      <m:sSubPr>
                        <m:ctrlPr>
                          <a:rPr lang="zh-CN" altLang="zh-CN" i="1">
                            <a:latin typeface="Cambria Math" panose="02040503050406030204" pitchFamily="18" charset="0"/>
                          </a:rPr>
                        </m:ctrlPr>
                      </m:sSubPr>
                      <m:e>
                        <m:acc>
                          <m:accPr>
                            <m:chr m:val="̂"/>
                            <m:ctrlPr>
                              <a:rPr lang="zh-CN" altLang="zh-CN" i="1">
                                <a:latin typeface="Cambria Math" panose="02040503050406030204" pitchFamily="18" charset="0"/>
                              </a:rPr>
                            </m:ctrlPr>
                          </m:accPr>
                          <m:e>
                            <m:r>
                              <a:rPr lang="en-US" altLang="zh-CN" i="1">
                                <a:latin typeface="Cambria Math" panose="02040503050406030204" pitchFamily="18" charset="0"/>
                              </a:rPr>
                              <m:t>𝑤</m:t>
                            </m:r>
                          </m:e>
                        </m:acc>
                      </m:e>
                      <m:sub>
                        <m:r>
                          <a:rPr lang="en-US" altLang="zh-CN" i="1">
                            <a:latin typeface="Cambria Math" panose="02040503050406030204" pitchFamily="18" charset="0"/>
                          </a:rPr>
                          <m:t>𝑖</m:t>
                        </m:r>
                        <m:r>
                          <a:rPr lang="en-US" altLang="zh-CN" i="1">
                            <a:latin typeface="Cambria Math" panose="02040503050406030204" pitchFamily="18" charset="0"/>
                          </a:rPr>
                          <m:t>,</m:t>
                        </m:r>
                        <m:r>
                          <a:rPr lang="en-US" altLang="zh-CN" i="1">
                            <a:latin typeface="Cambria Math" panose="02040503050406030204" pitchFamily="18" charset="0"/>
                          </a:rPr>
                          <m:t>𝑗</m:t>
                        </m:r>
                      </m:sub>
                    </m:sSub>
                    <m:r>
                      <a:rPr lang="en-US" altLang="zh-CN" i="1">
                        <a:latin typeface="Cambria Math" panose="02040503050406030204" pitchFamily="18" charset="0"/>
                      </a:rPr>
                      <m:t>) </m:t>
                    </m:r>
                  </m:oMath>
                </a14:m>
                <a:r>
                  <a:rPr lang="zh-CN" altLang="en-US" dirty="0"/>
                  <a:t>以及边信息参数重构原始模型。</a:t>
                </a:r>
              </a:p>
            </p:txBody>
          </p:sp>
        </mc:Choice>
        <mc:Fallback xmlns="">
          <p:sp>
            <p:nvSpPr>
              <p:cNvPr id="14" name="矩形 13">
                <a:extLst>
                  <a:ext uri="{FF2B5EF4-FFF2-40B4-BE49-F238E27FC236}">
                    <a16:creationId xmlns:a16="http://schemas.microsoft.com/office/drawing/2014/main" id="{8579C19B-6599-4C78-93E4-2A4699EE29C9}"/>
                  </a:ext>
                </a:extLst>
              </p:cNvPr>
              <p:cNvSpPr>
                <a:spLocks noRot="1" noChangeAspect="1" noMove="1" noResize="1" noEditPoints="1" noAdjustHandles="1" noChangeArrowheads="1" noChangeShapeType="1" noTextEdit="1"/>
              </p:cNvSpPr>
              <p:nvPr/>
            </p:nvSpPr>
            <p:spPr>
              <a:xfrm>
                <a:off x="727664" y="5232064"/>
                <a:ext cx="7963754" cy="562013"/>
              </a:xfrm>
              <a:prstGeom prst="rect">
                <a:avLst/>
              </a:prstGeom>
              <a:blipFill>
                <a:blip r:embed="rId6"/>
                <a:stretch>
                  <a:fillRect l="-612" b="-652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978685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深度学习模型可逆水印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A1FCECAC-56AC-46CD-8B1C-BC32F55155A5}"/>
              </a:ext>
            </a:extLst>
          </p:cNvPr>
          <p:cNvSpPr/>
          <p:nvPr/>
        </p:nvSpPr>
        <p:spPr>
          <a:xfrm>
            <a:off x="503381" y="1417459"/>
            <a:ext cx="11223527" cy="4633157"/>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77C284EC-4398-40CF-8555-CA4705A02FBD}"/>
              </a:ext>
            </a:extLst>
          </p:cNvPr>
          <p:cNvSpPr/>
          <p:nvPr/>
        </p:nvSpPr>
        <p:spPr>
          <a:xfrm>
            <a:off x="729673" y="1528955"/>
            <a:ext cx="4088328" cy="4340431"/>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296BFC84-A7C9-4537-B590-9CDAE144F22A}"/>
              </a:ext>
            </a:extLst>
          </p:cNvPr>
          <p:cNvSpPr/>
          <p:nvPr/>
        </p:nvSpPr>
        <p:spPr>
          <a:xfrm>
            <a:off x="5426365" y="1528955"/>
            <a:ext cx="6045200" cy="4340431"/>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C5FFE0C1-3ED3-47DE-A3EF-847B59EE6560}"/>
              </a:ext>
            </a:extLst>
          </p:cNvPr>
          <p:cNvSpPr/>
          <p:nvPr/>
        </p:nvSpPr>
        <p:spPr>
          <a:xfrm>
            <a:off x="1642758" y="1563325"/>
            <a:ext cx="2262158" cy="369332"/>
          </a:xfrm>
          <a:prstGeom prst="rect">
            <a:avLst/>
          </a:prstGeom>
        </p:spPr>
        <p:txBody>
          <a:bodyPr wrap="none">
            <a:spAutoFit/>
          </a:bodyPr>
          <a:lstStyle/>
          <a:p>
            <a:r>
              <a:rPr lang="zh-CN" altLang="en-US" b="1" dirty="0">
                <a:solidFill>
                  <a:schemeClr val="accent5">
                    <a:lumMod val="75000"/>
                  </a:schemeClr>
                </a:solidFill>
                <a:latin typeface="微软雅黑" panose="020B0503020204020204" pitchFamily="34" charset="-122"/>
                <a:cs typeface="Arial" panose="020B0604020202020204" pitchFamily="34" charset="0"/>
              </a:rPr>
              <a:t>参数筛选有效性提升</a:t>
            </a:r>
          </a:p>
        </p:txBody>
      </p:sp>
      <p:sp>
        <p:nvSpPr>
          <p:cNvPr id="11" name="矩形 10">
            <a:extLst>
              <a:ext uri="{FF2B5EF4-FFF2-40B4-BE49-F238E27FC236}">
                <a16:creationId xmlns:a16="http://schemas.microsoft.com/office/drawing/2014/main" id="{C02AD6C4-2E66-482B-B3C1-5EAD642066A9}"/>
              </a:ext>
            </a:extLst>
          </p:cNvPr>
          <p:cNvSpPr/>
          <p:nvPr/>
        </p:nvSpPr>
        <p:spPr>
          <a:xfrm>
            <a:off x="7614340" y="1563325"/>
            <a:ext cx="1669250" cy="369332"/>
          </a:xfrm>
          <a:prstGeom prst="rect">
            <a:avLst/>
          </a:prstGeom>
        </p:spPr>
        <p:txBody>
          <a:bodyPr wrap="square">
            <a:spAutoFit/>
          </a:bodyPr>
          <a:lstStyle/>
          <a:p>
            <a:r>
              <a:rPr lang="zh-CN" altLang="en-US" b="1" dirty="0">
                <a:solidFill>
                  <a:schemeClr val="accent5">
                    <a:lumMod val="75000"/>
                  </a:schemeClr>
                </a:solidFill>
                <a:latin typeface="微软雅黑" panose="020B0503020204020204" pitchFamily="34" charset="-122"/>
                <a:cs typeface="Arial" panose="020B0604020202020204" pitchFamily="34" charset="0"/>
              </a:rPr>
              <a:t>嵌入容量提升</a:t>
            </a:r>
          </a:p>
        </p:txBody>
      </p:sp>
      <p:sp>
        <p:nvSpPr>
          <p:cNvPr id="12" name="矩形 11">
            <a:extLst>
              <a:ext uri="{FF2B5EF4-FFF2-40B4-BE49-F238E27FC236}">
                <a16:creationId xmlns:a16="http://schemas.microsoft.com/office/drawing/2014/main" id="{E4540559-0C49-47B7-B8E5-6806A1087D47}"/>
              </a:ext>
            </a:extLst>
          </p:cNvPr>
          <p:cNvSpPr/>
          <p:nvPr/>
        </p:nvSpPr>
        <p:spPr>
          <a:xfrm>
            <a:off x="5644761" y="1979729"/>
            <a:ext cx="5942257" cy="507831"/>
          </a:xfrm>
          <a:prstGeom prst="rect">
            <a:avLst/>
          </a:prstGeom>
        </p:spPr>
        <p:txBody>
          <a:bodyPr wrap="square">
            <a:spAutoFit/>
          </a:bodyPr>
          <a:lstStyle/>
          <a:p>
            <a:pPr>
              <a:lnSpc>
                <a:spcPct val="150000"/>
              </a:lnSpc>
            </a:pPr>
            <a:r>
              <a:rPr lang="zh-CN" altLang="en-US" b="1" dirty="0">
                <a:solidFill>
                  <a:schemeClr val="accent5">
                    <a:lumMod val="75000"/>
                  </a:schemeClr>
                </a:solidFill>
                <a:latin typeface="微软雅黑" panose="020B0503020204020204" pitchFamily="34" charset="-122"/>
                <a:cs typeface="Arial" panose="020B0604020202020204" pitchFamily="34" charset="0"/>
              </a:rPr>
              <a:t>目的</a:t>
            </a:r>
            <a:r>
              <a:rPr lang="zh-CN" altLang="zh-CN" b="1" dirty="0">
                <a:solidFill>
                  <a:schemeClr val="accent5">
                    <a:lumMod val="75000"/>
                  </a:schemeClr>
                </a:solidFill>
                <a:latin typeface="微软雅黑" panose="020B0503020204020204" pitchFamily="34" charset="-122"/>
                <a:cs typeface="Arial" panose="020B0604020202020204" pitchFamily="34" charset="0"/>
              </a:rPr>
              <a:t>：</a:t>
            </a:r>
            <a:r>
              <a:rPr lang="zh-CN" altLang="en-US" kern="100" dirty="0">
                <a:latin typeface="+mn-ea"/>
              </a:rPr>
              <a:t>增大嵌入容量，为局部完整性认证功能提供基础。</a:t>
            </a:r>
            <a:endParaRPr lang="zh-CN" altLang="zh-CN" kern="100" dirty="0">
              <a:latin typeface="+mn-ea"/>
            </a:endParaRPr>
          </a:p>
        </p:txBody>
      </p:sp>
      <p:sp>
        <p:nvSpPr>
          <p:cNvPr id="13" name="矩形 12">
            <a:extLst>
              <a:ext uri="{FF2B5EF4-FFF2-40B4-BE49-F238E27FC236}">
                <a16:creationId xmlns:a16="http://schemas.microsoft.com/office/drawing/2014/main" id="{7F69336A-BE25-4964-A69B-016E48CDD702}"/>
              </a:ext>
            </a:extLst>
          </p:cNvPr>
          <p:cNvSpPr/>
          <p:nvPr/>
        </p:nvSpPr>
        <p:spPr>
          <a:xfrm>
            <a:off x="961924" y="1979729"/>
            <a:ext cx="3750809" cy="923330"/>
          </a:xfrm>
          <a:prstGeom prst="rect">
            <a:avLst/>
          </a:prstGeom>
        </p:spPr>
        <p:txBody>
          <a:bodyPr wrap="square">
            <a:spAutoFit/>
          </a:bodyPr>
          <a:lstStyle/>
          <a:p>
            <a:pPr>
              <a:lnSpc>
                <a:spcPct val="150000"/>
              </a:lnSpc>
            </a:pPr>
            <a:r>
              <a:rPr lang="zh-CN" altLang="en-US" b="1" dirty="0">
                <a:solidFill>
                  <a:schemeClr val="accent5">
                    <a:lumMod val="75000"/>
                  </a:schemeClr>
                </a:solidFill>
                <a:latin typeface="微软雅黑" panose="020B0503020204020204" pitchFamily="34" charset="-122"/>
                <a:cs typeface="Arial" panose="020B0604020202020204" pitchFamily="34" charset="0"/>
              </a:rPr>
              <a:t>目的</a:t>
            </a:r>
            <a:r>
              <a:rPr lang="zh-CN" altLang="zh-CN" b="1" dirty="0">
                <a:solidFill>
                  <a:schemeClr val="accent5">
                    <a:lumMod val="75000"/>
                  </a:schemeClr>
                </a:solidFill>
                <a:latin typeface="微软雅黑" panose="020B0503020204020204" pitchFamily="34" charset="-122"/>
                <a:cs typeface="Arial" panose="020B0604020202020204" pitchFamily="34" charset="0"/>
              </a:rPr>
              <a:t>：</a:t>
            </a:r>
            <a:r>
              <a:rPr lang="zh-CN" altLang="en-US" kern="100" dirty="0">
                <a:latin typeface="+mn-ea"/>
              </a:rPr>
              <a:t>筛选重要性更低的参数，减小水印嵌入对性能的影响。</a:t>
            </a:r>
            <a:endParaRPr lang="zh-CN" altLang="zh-CN" kern="100" dirty="0">
              <a:latin typeface="+mn-ea"/>
            </a:endParaRPr>
          </a:p>
        </p:txBody>
      </p:sp>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00BB2199-2090-4535-AF77-411D598156D3}"/>
                  </a:ext>
                </a:extLst>
              </p:cNvPr>
              <p:cNvSpPr/>
              <p:nvPr/>
            </p:nvSpPr>
            <p:spPr>
              <a:xfrm>
                <a:off x="961925" y="2950131"/>
                <a:ext cx="3660876" cy="2586414"/>
              </a:xfrm>
              <a:prstGeom prst="rect">
                <a:avLst/>
              </a:prstGeom>
            </p:spPr>
            <p:txBody>
              <a:bodyPr wrap="square">
                <a:spAutoFit/>
              </a:bodyPr>
              <a:lstStyle/>
              <a:p>
                <a:pPr marL="285750" indent="-285750" eaLnBrk="1" hangingPunct="1">
                  <a:lnSpc>
                    <a:spcPct val="150000"/>
                  </a:lnSpc>
                  <a:buFont typeface="Wingdings" panose="05000000000000000000" pitchFamily="2" charset="2"/>
                  <a:buChar char="Ø"/>
                </a:pPr>
                <a:r>
                  <a:rPr lang="zh-CN" altLang="en-US" dirty="0"/>
                  <a:t>静态指标：权重可视化，神经元激活程度；</a:t>
                </a:r>
                <a:endParaRPr lang="en-US" altLang="zh-CN" dirty="0"/>
              </a:p>
              <a:p>
                <a:pPr marL="285750" indent="-285750" eaLnBrk="1" hangingPunct="1">
                  <a:lnSpc>
                    <a:spcPct val="150000"/>
                  </a:lnSpc>
                  <a:buFont typeface="Wingdings" panose="05000000000000000000" pitchFamily="2" charset="2"/>
                  <a:buChar char="Ø"/>
                </a:pPr>
                <a:r>
                  <a:rPr lang="zh-CN" altLang="en-US" kern="100" dirty="0">
                    <a:latin typeface="+mn-ea"/>
                  </a:rPr>
                  <a:t>动态指标：小学习率参数变化；</a:t>
                </a:r>
                <a:endParaRPr lang="en-US" altLang="zh-CN" kern="100" dirty="0">
                  <a:latin typeface="+mn-ea"/>
                </a:endParaRPr>
              </a:p>
              <a:p>
                <a:pPr marL="285750" lvl="0" indent="-285750" algn="just">
                  <a:lnSpc>
                    <a:spcPct val="150000"/>
                  </a:lnSpc>
                  <a:buFont typeface="Wingdings" panose="05000000000000000000" pitchFamily="2" charset="2"/>
                  <a:buChar char="Ø"/>
                </a:pPr>
                <a:r>
                  <a:rPr lang="zh-CN" altLang="en-US" kern="100" dirty="0">
                    <a:latin typeface="+mn-ea"/>
                  </a:rPr>
                  <a:t>混合指标：</a:t>
                </a:r>
                <a:r>
                  <a:rPr lang="zh-CN" altLang="zh-CN" kern="100" dirty="0">
                    <a:solidFill>
                      <a:prstClr val="black"/>
                    </a:solidFill>
                    <a:latin typeface="微软雅黑"/>
                    <a:ea typeface="微软雅黑"/>
                  </a:rPr>
                  <a:t>静态指标</a:t>
                </a:r>
                <a14:m>
                  <m:oMath xmlns:m="http://schemas.openxmlformats.org/officeDocument/2006/math">
                    <m:sSub>
                      <m:sSubPr>
                        <m:ctrlPr>
                          <a:rPr lang="zh-CN" altLang="zh-CN" i="1" kern="100">
                            <a:solidFill>
                              <a:prstClr val="black"/>
                            </a:solidFill>
                            <a:latin typeface="Cambria Math" panose="02040503050406030204" pitchFamily="18" charset="0"/>
                          </a:rPr>
                        </m:ctrlPr>
                      </m:sSubPr>
                      <m:e>
                        <m:r>
                          <m:rPr>
                            <m:sty m:val="p"/>
                          </m:rPr>
                          <a:rPr lang="en-US" altLang="zh-CN" kern="100">
                            <a:solidFill>
                              <a:prstClr val="black"/>
                            </a:solidFill>
                            <a:latin typeface="Cambria Math" panose="02040503050406030204" pitchFamily="18" charset="0"/>
                          </a:rPr>
                          <m:t>Θ</m:t>
                        </m:r>
                      </m:e>
                      <m:sub>
                        <m:r>
                          <a:rPr lang="en-US" altLang="zh-CN" kern="100">
                            <a:solidFill>
                              <a:prstClr val="black"/>
                            </a:solidFill>
                            <a:latin typeface="Cambria Math" panose="02040503050406030204" pitchFamily="18" charset="0"/>
                          </a:rPr>
                          <m:t>1</m:t>
                        </m:r>
                      </m:sub>
                    </m:sSub>
                  </m:oMath>
                </a14:m>
                <a:r>
                  <a:rPr lang="zh-CN" altLang="zh-CN" kern="100" dirty="0">
                    <a:solidFill>
                      <a:prstClr val="black"/>
                    </a:solidFill>
                    <a:latin typeface="微软雅黑"/>
                    <a:ea typeface="微软雅黑"/>
                  </a:rPr>
                  <a:t>，指标</a:t>
                </a:r>
                <a14:m>
                  <m:oMath xmlns:m="http://schemas.openxmlformats.org/officeDocument/2006/math">
                    <m:sSub>
                      <m:sSubPr>
                        <m:ctrlPr>
                          <a:rPr lang="zh-CN" altLang="zh-CN" i="1" kern="100">
                            <a:solidFill>
                              <a:prstClr val="black"/>
                            </a:solidFill>
                            <a:latin typeface="Cambria Math" panose="02040503050406030204" pitchFamily="18" charset="0"/>
                          </a:rPr>
                        </m:ctrlPr>
                      </m:sSubPr>
                      <m:e>
                        <m:r>
                          <m:rPr>
                            <m:sty m:val="p"/>
                          </m:rPr>
                          <a:rPr lang="en-US" altLang="zh-CN" kern="100">
                            <a:solidFill>
                              <a:prstClr val="black"/>
                            </a:solidFill>
                            <a:latin typeface="Cambria Math" panose="02040503050406030204" pitchFamily="18" charset="0"/>
                          </a:rPr>
                          <m:t>Θ</m:t>
                        </m:r>
                      </m:e>
                      <m:sub>
                        <m:r>
                          <a:rPr lang="en-US" altLang="zh-CN" kern="100">
                            <a:solidFill>
                              <a:prstClr val="black"/>
                            </a:solidFill>
                            <a:latin typeface="Cambria Math" panose="02040503050406030204" pitchFamily="18" charset="0"/>
                          </a:rPr>
                          <m:t>2</m:t>
                        </m:r>
                      </m:sub>
                    </m:sSub>
                  </m:oMath>
                </a14:m>
                <a:r>
                  <a:rPr lang="zh-CN" altLang="zh-CN" kern="100" dirty="0">
                    <a:solidFill>
                      <a:prstClr val="black"/>
                    </a:solidFill>
                    <a:latin typeface="微软雅黑"/>
                    <a:ea typeface="微软雅黑"/>
                  </a:rPr>
                  <a:t>，</a:t>
                </a:r>
                <a:r>
                  <a:rPr lang="zh-CN" altLang="en-US" kern="100" dirty="0">
                    <a:solidFill>
                      <a:prstClr val="black"/>
                    </a:solidFill>
                    <a:latin typeface="微软雅黑"/>
                    <a:ea typeface="微软雅黑"/>
                  </a:rPr>
                  <a:t>通过</a:t>
                </a:r>
                <a14:m>
                  <m:oMath xmlns:m="http://schemas.openxmlformats.org/officeDocument/2006/math">
                    <m:r>
                      <m:rPr>
                        <m:sty m:val="p"/>
                      </m:rPr>
                      <a:rPr lang="en-US" altLang="zh-CN" kern="100">
                        <a:solidFill>
                          <a:prstClr val="black"/>
                        </a:solidFill>
                        <a:latin typeface="Cambria Math" panose="02040503050406030204" pitchFamily="18" charset="0"/>
                      </a:rPr>
                      <m:t>φ</m:t>
                    </m:r>
                  </m:oMath>
                </a14:m>
                <a:r>
                  <a:rPr lang="zh-CN" altLang="zh-CN" kern="100" dirty="0">
                    <a:solidFill>
                      <a:prstClr val="black"/>
                    </a:solidFill>
                    <a:latin typeface="微软雅黑"/>
                    <a:ea typeface="微软雅黑"/>
                  </a:rPr>
                  <a:t>和</a:t>
                </a:r>
                <a14:m>
                  <m:oMath xmlns:m="http://schemas.openxmlformats.org/officeDocument/2006/math">
                    <m:r>
                      <a:rPr lang="en-US" altLang="zh-CN" kern="100">
                        <a:solidFill>
                          <a:prstClr val="black"/>
                        </a:solidFill>
                        <a:latin typeface="Cambria Math" panose="02040503050406030204" pitchFamily="18" charset="0"/>
                      </a:rPr>
                      <m:t>𝜓</m:t>
                    </m:r>
                    <m:r>
                      <a:rPr lang="zh-CN" altLang="en-US" i="1" kern="100">
                        <a:solidFill>
                          <a:prstClr val="black"/>
                        </a:solidFill>
                        <a:latin typeface="Cambria Math" panose="02040503050406030204" pitchFamily="18" charset="0"/>
                      </a:rPr>
                      <m:t>来</m:t>
                    </m:r>
                  </m:oMath>
                </a14:m>
                <a:r>
                  <a:rPr lang="zh-CN" altLang="zh-CN" kern="100" dirty="0">
                    <a:solidFill>
                      <a:prstClr val="black"/>
                    </a:solidFill>
                    <a:latin typeface="微软雅黑"/>
                    <a:ea typeface="微软雅黑"/>
                  </a:rPr>
                  <a:t>调节</a:t>
                </a:r>
                <a:r>
                  <a:rPr lang="zh-CN" altLang="en-US" kern="100" dirty="0">
                    <a:solidFill>
                      <a:prstClr val="black"/>
                    </a:solidFill>
                    <a:latin typeface="微软雅黑"/>
                    <a:ea typeface="微软雅黑"/>
                  </a:rPr>
                  <a:t>平衡</a:t>
                </a:r>
                <a:r>
                  <a:rPr lang="zh-CN" altLang="zh-CN" kern="100" dirty="0">
                    <a:solidFill>
                      <a:prstClr val="black"/>
                    </a:solidFill>
                    <a:latin typeface="微软雅黑"/>
                    <a:ea typeface="微软雅黑"/>
                  </a:rPr>
                  <a:t>：</a:t>
                </a:r>
              </a:p>
              <a:p>
                <a:pPr lvl="0" algn="just">
                  <a:lnSpc>
                    <a:spcPct val="150000"/>
                  </a:lnSpc>
                </a:pPr>
                <a14:m>
                  <m:oMathPara xmlns:m="http://schemas.openxmlformats.org/officeDocument/2006/math">
                    <m:oMathParaPr>
                      <m:jc m:val="centerGroup"/>
                    </m:oMathParaPr>
                    <m:oMath xmlns:m="http://schemas.openxmlformats.org/officeDocument/2006/math">
                      <m:r>
                        <m:rPr>
                          <m:sty m:val="p"/>
                        </m:rPr>
                        <a:rPr lang="en-US" altLang="zh-CN" kern="100">
                          <a:solidFill>
                            <a:prstClr val="black"/>
                          </a:solidFill>
                          <a:latin typeface="Cambria Math" panose="02040503050406030204" pitchFamily="18" charset="0"/>
                        </a:rPr>
                        <m:t>Θ</m:t>
                      </m:r>
                      <m:r>
                        <a:rPr lang="en-US" altLang="zh-CN" kern="100">
                          <a:solidFill>
                            <a:prstClr val="black"/>
                          </a:solidFill>
                          <a:latin typeface="Cambria Math" panose="02040503050406030204" pitchFamily="18" charset="0"/>
                        </a:rPr>
                        <m:t>=</m:t>
                      </m:r>
                      <m:r>
                        <m:rPr>
                          <m:sty m:val="p"/>
                        </m:rPr>
                        <a:rPr lang="en-US" altLang="zh-CN" kern="100">
                          <a:solidFill>
                            <a:prstClr val="black"/>
                          </a:solidFill>
                          <a:latin typeface="Cambria Math" panose="02040503050406030204" pitchFamily="18" charset="0"/>
                        </a:rPr>
                        <m:t>φ</m:t>
                      </m:r>
                      <m:sSub>
                        <m:sSubPr>
                          <m:ctrlPr>
                            <a:rPr lang="zh-CN" altLang="zh-CN" i="1" kern="100">
                              <a:solidFill>
                                <a:prstClr val="black"/>
                              </a:solidFill>
                              <a:latin typeface="Cambria Math" panose="02040503050406030204" pitchFamily="18" charset="0"/>
                            </a:rPr>
                          </m:ctrlPr>
                        </m:sSubPr>
                        <m:e>
                          <m:r>
                            <m:rPr>
                              <m:sty m:val="p"/>
                            </m:rPr>
                            <a:rPr lang="en-US" altLang="zh-CN" kern="100">
                              <a:solidFill>
                                <a:prstClr val="black"/>
                              </a:solidFill>
                              <a:latin typeface="Cambria Math" panose="02040503050406030204" pitchFamily="18" charset="0"/>
                            </a:rPr>
                            <m:t>Θ</m:t>
                          </m:r>
                        </m:e>
                        <m:sub>
                          <m:r>
                            <a:rPr lang="en-US" altLang="zh-CN" kern="100">
                              <a:solidFill>
                                <a:prstClr val="black"/>
                              </a:solidFill>
                              <a:latin typeface="Cambria Math" panose="02040503050406030204" pitchFamily="18" charset="0"/>
                            </a:rPr>
                            <m:t>1</m:t>
                          </m:r>
                        </m:sub>
                      </m:sSub>
                      <m:r>
                        <a:rPr lang="en-US" altLang="zh-CN" kern="100">
                          <a:solidFill>
                            <a:prstClr val="black"/>
                          </a:solidFill>
                          <a:latin typeface="Cambria Math" panose="02040503050406030204" pitchFamily="18" charset="0"/>
                        </a:rPr>
                        <m:t>+</m:t>
                      </m:r>
                      <m:r>
                        <a:rPr lang="en-US" altLang="zh-CN" kern="100">
                          <a:solidFill>
                            <a:prstClr val="black"/>
                          </a:solidFill>
                          <a:latin typeface="Cambria Math" panose="02040503050406030204" pitchFamily="18" charset="0"/>
                        </a:rPr>
                        <m:t>𝜓</m:t>
                      </m:r>
                      <m:sSub>
                        <m:sSubPr>
                          <m:ctrlPr>
                            <a:rPr lang="zh-CN" altLang="zh-CN" i="1" kern="100">
                              <a:solidFill>
                                <a:prstClr val="black"/>
                              </a:solidFill>
                              <a:latin typeface="Cambria Math" panose="02040503050406030204" pitchFamily="18" charset="0"/>
                            </a:rPr>
                          </m:ctrlPr>
                        </m:sSubPr>
                        <m:e>
                          <m:r>
                            <m:rPr>
                              <m:sty m:val="p"/>
                            </m:rPr>
                            <a:rPr lang="en-US" altLang="zh-CN" kern="100">
                              <a:solidFill>
                                <a:prstClr val="black"/>
                              </a:solidFill>
                              <a:latin typeface="Cambria Math" panose="02040503050406030204" pitchFamily="18" charset="0"/>
                            </a:rPr>
                            <m:t>Θ</m:t>
                          </m:r>
                        </m:e>
                        <m:sub>
                          <m:r>
                            <a:rPr lang="en-US" altLang="zh-CN" kern="100">
                              <a:solidFill>
                                <a:prstClr val="black"/>
                              </a:solidFill>
                              <a:latin typeface="Cambria Math" panose="02040503050406030204" pitchFamily="18" charset="0"/>
                            </a:rPr>
                            <m:t>2</m:t>
                          </m:r>
                        </m:sub>
                      </m:sSub>
                    </m:oMath>
                  </m:oMathPara>
                </a14:m>
                <a:endParaRPr lang="en-US" altLang="zh-CN" kern="100" dirty="0">
                  <a:solidFill>
                    <a:prstClr val="black"/>
                  </a:solidFill>
                  <a:latin typeface="微软雅黑"/>
                  <a:ea typeface="微软雅黑"/>
                </a:endParaRPr>
              </a:p>
            </p:txBody>
          </p:sp>
        </mc:Choice>
        <mc:Fallback xmlns="">
          <p:sp>
            <p:nvSpPr>
              <p:cNvPr id="14" name="矩形 13">
                <a:extLst>
                  <a:ext uri="{FF2B5EF4-FFF2-40B4-BE49-F238E27FC236}">
                    <a16:creationId xmlns:a16="http://schemas.microsoft.com/office/drawing/2014/main" id="{00BB2199-2090-4535-AF77-411D598156D3}"/>
                  </a:ext>
                </a:extLst>
              </p:cNvPr>
              <p:cNvSpPr>
                <a:spLocks noRot="1" noChangeAspect="1" noMove="1" noResize="1" noEditPoints="1" noAdjustHandles="1" noChangeArrowheads="1" noChangeShapeType="1" noTextEdit="1"/>
              </p:cNvSpPr>
              <p:nvPr/>
            </p:nvSpPr>
            <p:spPr>
              <a:xfrm>
                <a:off x="961925" y="2950131"/>
                <a:ext cx="3660876" cy="2586414"/>
              </a:xfrm>
              <a:prstGeom prst="rect">
                <a:avLst/>
              </a:prstGeom>
              <a:blipFill>
                <a:blip r:embed="rId3"/>
                <a:stretch>
                  <a:fillRect l="-1167" r="-1667"/>
                </a:stretch>
              </a:blipFill>
            </p:spPr>
            <p:txBody>
              <a:bodyPr/>
              <a:lstStyle/>
              <a:p>
                <a:r>
                  <a:rPr lang="zh-CN" altLang="en-US">
                    <a:noFill/>
                  </a:rPr>
                  <a:t> </a:t>
                </a:r>
              </a:p>
            </p:txBody>
          </p:sp>
        </mc:Fallback>
      </mc:AlternateContent>
      <p:sp>
        <p:nvSpPr>
          <p:cNvPr id="15" name="矩形 14">
            <a:extLst>
              <a:ext uri="{FF2B5EF4-FFF2-40B4-BE49-F238E27FC236}">
                <a16:creationId xmlns:a16="http://schemas.microsoft.com/office/drawing/2014/main" id="{9BD9CAAE-25A4-405F-9194-E64D9C1FCD71}"/>
              </a:ext>
            </a:extLst>
          </p:cNvPr>
          <p:cNvSpPr/>
          <p:nvPr/>
        </p:nvSpPr>
        <p:spPr>
          <a:xfrm>
            <a:off x="5644760" y="2420978"/>
            <a:ext cx="5591275" cy="458908"/>
          </a:xfrm>
          <a:prstGeom prst="rect">
            <a:avLst/>
          </a:prstGeom>
        </p:spPr>
        <p:txBody>
          <a:bodyPr wrap="square">
            <a:spAutoFit/>
          </a:bodyPr>
          <a:lstStyle/>
          <a:p>
            <a:pPr marL="285750" indent="-285750" eaLnBrk="1" hangingPunct="1">
              <a:lnSpc>
                <a:spcPct val="150000"/>
              </a:lnSpc>
              <a:buFont typeface="Wingdings" panose="05000000000000000000" pitchFamily="2" charset="2"/>
              <a:buChar char="Ø"/>
            </a:pPr>
            <a:r>
              <a:rPr lang="zh-CN" altLang="en-US" dirty="0"/>
              <a:t>将载体序列分为不相交子块，选取多组峰值</a:t>
            </a:r>
            <a:r>
              <a:rPr lang="en-US" altLang="zh-CN" dirty="0"/>
              <a:t>-</a:t>
            </a:r>
            <a:r>
              <a:rPr lang="zh-CN" altLang="en-US" dirty="0"/>
              <a:t>零值点。</a:t>
            </a:r>
            <a:endParaRPr lang="en-US" altLang="zh-CN" kern="100" dirty="0">
              <a:solidFill>
                <a:prstClr val="black"/>
              </a:solidFill>
              <a:latin typeface="微软雅黑"/>
              <a:ea typeface="微软雅黑"/>
            </a:endParaRPr>
          </a:p>
        </p:txBody>
      </p:sp>
      <p:pic>
        <p:nvPicPr>
          <p:cNvPr id="16" name="图片 15" descr="屏幕剪辑">
            <a:extLst>
              <a:ext uri="{FF2B5EF4-FFF2-40B4-BE49-F238E27FC236}">
                <a16:creationId xmlns:a16="http://schemas.microsoft.com/office/drawing/2014/main" id="{1603F968-1AC5-4D49-8FCE-EE2E679185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9373" y="2867574"/>
            <a:ext cx="3339184" cy="1080000"/>
          </a:xfrm>
          <a:prstGeom prst="rect">
            <a:avLst/>
          </a:prstGeom>
        </p:spPr>
      </p:pic>
      <p:pic>
        <p:nvPicPr>
          <p:cNvPr id="17" name="图片 16" descr="屏幕剪辑">
            <a:extLst>
              <a:ext uri="{FF2B5EF4-FFF2-40B4-BE49-F238E27FC236}">
                <a16:creationId xmlns:a16="http://schemas.microsoft.com/office/drawing/2014/main" id="{58A1960A-2F8A-4BCB-88A9-4E8589CA28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9761" y="4007168"/>
            <a:ext cx="1905050" cy="685818"/>
          </a:xfrm>
          <a:prstGeom prst="rect">
            <a:avLst/>
          </a:prstGeom>
        </p:spPr>
      </p:pic>
      <p:pic>
        <p:nvPicPr>
          <p:cNvPr id="18" name="图片 17" descr="屏幕剪辑">
            <a:extLst>
              <a:ext uri="{FF2B5EF4-FFF2-40B4-BE49-F238E27FC236}">
                <a16:creationId xmlns:a16="http://schemas.microsoft.com/office/drawing/2014/main" id="{BC44632E-A2D2-48FF-A7B5-189B5EE8A3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1245" y="4059070"/>
            <a:ext cx="2884790" cy="674932"/>
          </a:xfrm>
          <a:prstGeom prst="rect">
            <a:avLst/>
          </a:prstGeom>
        </p:spPr>
      </p:pic>
      <p:pic>
        <p:nvPicPr>
          <p:cNvPr id="19" name="图片 18" descr="屏幕剪辑">
            <a:extLst>
              <a:ext uri="{FF2B5EF4-FFF2-40B4-BE49-F238E27FC236}">
                <a16:creationId xmlns:a16="http://schemas.microsoft.com/office/drawing/2014/main" id="{4D741B5F-4E95-4B3D-9171-706AF8B258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4760" y="4730000"/>
            <a:ext cx="5664158" cy="1090268"/>
          </a:xfrm>
          <a:prstGeom prst="rect">
            <a:avLst/>
          </a:prstGeom>
        </p:spPr>
      </p:pic>
    </p:spTree>
    <p:extLst>
      <p:ext uri="{BB962C8B-B14F-4D97-AF65-F5344CB8AC3E}">
        <p14:creationId xmlns:p14="http://schemas.microsoft.com/office/powerpoint/2010/main" val="26300666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深度学习模型可逆水印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C0E0FE2-67B2-4A2B-A5AC-FC44DD5FB0E0}"/>
              </a:ext>
            </a:extLst>
          </p:cNvPr>
          <p:cNvSpPr/>
          <p:nvPr/>
        </p:nvSpPr>
        <p:spPr>
          <a:xfrm>
            <a:off x="503381" y="1884218"/>
            <a:ext cx="11134437" cy="448887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C53E44DF-D595-4BB8-A6BD-E795187B053B}"/>
              </a:ext>
            </a:extLst>
          </p:cNvPr>
          <p:cNvSpPr txBox="1"/>
          <p:nvPr/>
        </p:nvSpPr>
        <p:spPr>
          <a:xfrm>
            <a:off x="831567" y="2039059"/>
            <a:ext cx="9360761" cy="3477875"/>
          </a:xfrm>
          <a:prstGeom prst="rect">
            <a:avLst/>
          </a:prstGeom>
          <a:noFill/>
        </p:spPr>
        <p:txBody>
          <a:bodyPr wrap="square" rtlCol="0">
            <a:spAutoFit/>
          </a:bodyPr>
          <a:lstStyle/>
          <a:p>
            <a:pPr marL="457200" indent="-457200">
              <a:buFont typeface="Arial" panose="020B0604020202020204" pitchFamily="34" charset="0"/>
              <a:buChar char="•"/>
            </a:pPr>
            <a:r>
              <a:rPr lang="zh-CN" altLang="en-US" sz="2800" dirty="0">
                <a:latin typeface="+mn-ea"/>
                <a:ea typeface="+mn-ea"/>
              </a:rPr>
              <a:t>实验</a:t>
            </a:r>
            <a:r>
              <a:rPr lang="en-US" altLang="zh-CN" sz="2800" dirty="0">
                <a:latin typeface="+mn-ea"/>
                <a:ea typeface="+mn-ea"/>
              </a:rPr>
              <a:t>-1 </a:t>
            </a:r>
            <a:r>
              <a:rPr lang="zh-CN" altLang="en-US" sz="2800" dirty="0">
                <a:latin typeface="+mn-ea"/>
                <a:ea typeface="+mn-ea"/>
              </a:rPr>
              <a:t>载体构造有效性实验</a:t>
            </a:r>
            <a:endParaRPr lang="en-US" altLang="zh-CN" sz="2800" dirty="0">
              <a:latin typeface="+mn-ea"/>
              <a:ea typeface="+mn-ea"/>
            </a:endParaRPr>
          </a:p>
          <a:p>
            <a:pPr marL="342900" indent="-342900">
              <a:buFont typeface="Arial" panose="020B0604020202020204" pitchFamily="34" charset="0"/>
              <a:buChar char="•"/>
            </a:pPr>
            <a:endParaRPr lang="en-US" altLang="zh-CN" sz="2000" dirty="0">
              <a:latin typeface="+mn-ea"/>
              <a:ea typeface="+mn-ea"/>
            </a:endParaRPr>
          </a:p>
          <a:p>
            <a:pPr marL="457200" indent="-457200">
              <a:buFont typeface="Arial" panose="020B0604020202020204" pitchFamily="34" charset="0"/>
              <a:buChar char="•"/>
            </a:pPr>
            <a:r>
              <a:rPr lang="zh-CN" altLang="en-US" sz="2800" dirty="0">
                <a:latin typeface="+mn-ea"/>
                <a:ea typeface="+mn-ea"/>
              </a:rPr>
              <a:t>实验</a:t>
            </a:r>
            <a:r>
              <a:rPr lang="en-US" altLang="zh-CN" sz="2800" dirty="0">
                <a:latin typeface="+mn-ea"/>
                <a:ea typeface="+mn-ea"/>
              </a:rPr>
              <a:t>-2 </a:t>
            </a:r>
            <a:r>
              <a:rPr lang="zh-CN" altLang="en-US" sz="2800" dirty="0">
                <a:latin typeface="+mn-ea"/>
                <a:ea typeface="+mn-ea"/>
              </a:rPr>
              <a:t>模型可逆水印与不可逆水印对比实验</a:t>
            </a:r>
            <a:endParaRPr lang="en-US" altLang="zh-CN" sz="2800" dirty="0">
              <a:latin typeface="+mn-ea"/>
              <a:ea typeface="+mn-ea"/>
            </a:endParaRPr>
          </a:p>
          <a:p>
            <a:pPr marL="342900" indent="-342900">
              <a:buFont typeface="Arial" panose="020B0604020202020204" pitchFamily="34" charset="0"/>
              <a:buChar char="•"/>
            </a:pPr>
            <a:endParaRPr lang="en-US" altLang="zh-CN" sz="2000" dirty="0">
              <a:latin typeface="+mn-ea"/>
              <a:ea typeface="+mn-ea"/>
            </a:endParaRPr>
          </a:p>
          <a:p>
            <a:pPr marL="457200" indent="-457200">
              <a:buFont typeface="Arial" panose="020B0604020202020204" pitchFamily="34" charset="0"/>
              <a:buChar char="•"/>
            </a:pPr>
            <a:r>
              <a:rPr lang="zh-CN" altLang="en-US" sz="2800" dirty="0">
                <a:latin typeface="+mn-ea"/>
                <a:ea typeface="+mn-ea"/>
              </a:rPr>
              <a:t>实验</a:t>
            </a:r>
            <a:r>
              <a:rPr lang="en-US" altLang="zh-CN" sz="2800" dirty="0">
                <a:latin typeface="+mn-ea"/>
                <a:ea typeface="+mn-ea"/>
              </a:rPr>
              <a:t>-3 </a:t>
            </a:r>
            <a:r>
              <a:rPr lang="zh-CN" altLang="en-US" sz="2800" dirty="0">
                <a:latin typeface="+mn-ea"/>
                <a:ea typeface="+mn-ea"/>
              </a:rPr>
              <a:t>单层与多层网络层嵌入模型可逆水印实验</a:t>
            </a:r>
            <a:endParaRPr lang="en-US" altLang="zh-CN" sz="2800" dirty="0">
              <a:latin typeface="+mn-ea"/>
              <a:ea typeface="+mn-ea"/>
            </a:endParaRPr>
          </a:p>
          <a:p>
            <a:pPr marL="342900" indent="-342900">
              <a:buFont typeface="Arial" panose="020B0604020202020204" pitchFamily="34" charset="0"/>
              <a:buChar char="•"/>
            </a:pPr>
            <a:endParaRPr lang="en-US" altLang="zh-CN" sz="2000" dirty="0">
              <a:latin typeface="+mn-ea"/>
              <a:ea typeface="+mn-ea"/>
            </a:endParaRPr>
          </a:p>
          <a:p>
            <a:pPr marL="457200" indent="-457200">
              <a:buFont typeface="Arial" panose="020B0604020202020204" pitchFamily="34" charset="0"/>
              <a:buChar char="•"/>
            </a:pPr>
            <a:r>
              <a:rPr lang="zh-CN" altLang="en-US" sz="2800" dirty="0">
                <a:latin typeface="+mn-ea"/>
                <a:ea typeface="+mn-ea"/>
              </a:rPr>
              <a:t>实验</a:t>
            </a:r>
            <a:r>
              <a:rPr lang="en-US" altLang="zh-CN" sz="2800" dirty="0">
                <a:latin typeface="+mn-ea"/>
                <a:ea typeface="+mn-ea"/>
              </a:rPr>
              <a:t>-4 </a:t>
            </a:r>
            <a:r>
              <a:rPr lang="zh-CN" altLang="en-US" sz="2800" dirty="0">
                <a:latin typeface="+mn-ea"/>
                <a:ea typeface="+mn-ea"/>
              </a:rPr>
              <a:t>模型参数重构误差实验</a:t>
            </a:r>
            <a:endParaRPr lang="en-US" altLang="zh-CN" sz="2800" dirty="0">
              <a:latin typeface="+mn-ea"/>
              <a:ea typeface="+mn-ea"/>
            </a:endParaRPr>
          </a:p>
          <a:p>
            <a:pPr marL="342900" indent="-342900">
              <a:buFont typeface="Arial" panose="020B0604020202020204" pitchFamily="34" charset="0"/>
              <a:buChar char="•"/>
            </a:pPr>
            <a:endParaRPr lang="en-US" altLang="zh-CN" sz="2000" dirty="0">
              <a:latin typeface="+mn-ea"/>
              <a:ea typeface="+mn-ea"/>
            </a:endParaRPr>
          </a:p>
          <a:p>
            <a:pPr marL="457200" indent="-457200">
              <a:buFont typeface="Arial" panose="020B0604020202020204" pitchFamily="34" charset="0"/>
              <a:buChar char="•"/>
            </a:pPr>
            <a:r>
              <a:rPr lang="zh-CN" altLang="en-US" sz="2800" dirty="0">
                <a:latin typeface="+mn-ea"/>
                <a:ea typeface="+mn-ea"/>
              </a:rPr>
              <a:t>实验</a:t>
            </a:r>
            <a:r>
              <a:rPr lang="en-US" altLang="zh-CN" sz="2800" dirty="0">
                <a:latin typeface="+mn-ea"/>
                <a:ea typeface="+mn-ea"/>
              </a:rPr>
              <a:t>-5 </a:t>
            </a:r>
            <a:r>
              <a:rPr lang="zh-CN" altLang="en-US" sz="2800" dirty="0">
                <a:latin typeface="+mn-ea"/>
                <a:ea typeface="+mn-ea"/>
              </a:rPr>
              <a:t>模型可逆水印嵌入容量提升实验</a:t>
            </a:r>
            <a:endParaRPr lang="en-US" altLang="zh-CN" sz="2800" dirty="0">
              <a:latin typeface="+mn-ea"/>
              <a:ea typeface="+mn-ea"/>
            </a:endParaRPr>
          </a:p>
        </p:txBody>
      </p:sp>
      <p:sp>
        <p:nvSpPr>
          <p:cNvPr id="9" name="矩形 8">
            <a:extLst>
              <a:ext uri="{FF2B5EF4-FFF2-40B4-BE49-F238E27FC236}">
                <a16:creationId xmlns:a16="http://schemas.microsoft.com/office/drawing/2014/main" id="{BEBAF3AE-3AF0-4906-9CE5-6466059927CE}"/>
              </a:ext>
            </a:extLst>
          </p:cNvPr>
          <p:cNvSpPr/>
          <p:nvPr/>
        </p:nvSpPr>
        <p:spPr>
          <a:xfrm>
            <a:off x="539900" y="1252633"/>
            <a:ext cx="3999773" cy="369332"/>
          </a:xfrm>
          <a:prstGeom prst="rect">
            <a:avLst/>
          </a:prstGeom>
        </p:spPr>
        <p:txBody>
          <a:bodyPr wrap="square">
            <a:spAutoFit/>
          </a:bodyPr>
          <a:lstStyle/>
          <a:p>
            <a:pPr marL="285750" indent="-285750">
              <a:buFont typeface="Arial" panose="020B0604020202020204" pitchFamily="34" charset="0"/>
              <a:buChar char="•"/>
            </a:pPr>
            <a:r>
              <a:rPr lang="zh-CN" altLang="en-US" b="1" kern="100" dirty="0">
                <a:latin typeface="+mn-ea"/>
              </a:rPr>
              <a:t>实验列表</a:t>
            </a:r>
            <a:endParaRPr lang="zh-CN" altLang="en-US" b="1" dirty="0"/>
          </a:p>
        </p:txBody>
      </p:sp>
    </p:spTree>
    <p:extLst>
      <p:ext uri="{BB962C8B-B14F-4D97-AF65-F5344CB8AC3E}">
        <p14:creationId xmlns:p14="http://schemas.microsoft.com/office/powerpoint/2010/main" val="22197654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深度学习模型可逆水印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9372E626-9176-4CB4-A0B2-5A7C98EBA2A0}"/>
              </a:ext>
            </a:extLst>
          </p:cNvPr>
          <p:cNvSpPr/>
          <p:nvPr/>
        </p:nvSpPr>
        <p:spPr>
          <a:xfrm>
            <a:off x="503381" y="1352403"/>
            <a:ext cx="11223527" cy="4918932"/>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FD0114A8-A474-4855-860F-FDDA982C2BD7}"/>
              </a:ext>
            </a:extLst>
          </p:cNvPr>
          <p:cNvSpPr txBox="1"/>
          <p:nvPr/>
        </p:nvSpPr>
        <p:spPr>
          <a:xfrm>
            <a:off x="888071" y="1407200"/>
            <a:ext cx="10518839" cy="523220"/>
          </a:xfrm>
          <a:prstGeom prst="rect">
            <a:avLst/>
          </a:prstGeom>
          <a:noFill/>
        </p:spPr>
        <p:txBody>
          <a:bodyPr wrap="square" rtlCol="0">
            <a:spAutoFit/>
          </a:bodyPr>
          <a:lstStyle/>
          <a:p>
            <a:pPr algn="ctr"/>
            <a:r>
              <a:rPr lang="zh-CN" altLang="en-US" sz="2800" dirty="0">
                <a:latin typeface="华文隶书" panose="02010800040101010101" pitchFamily="2" charset="-122"/>
                <a:ea typeface="华文隶书" panose="02010800040101010101" pitchFamily="2" charset="-122"/>
              </a:rPr>
              <a:t>实验</a:t>
            </a:r>
            <a:r>
              <a:rPr lang="en-US" altLang="zh-CN" sz="2800" dirty="0">
                <a:latin typeface="华文隶书" panose="02010800040101010101" pitchFamily="2" charset="-122"/>
                <a:ea typeface="华文隶书" panose="02010800040101010101" pitchFamily="2" charset="-122"/>
              </a:rPr>
              <a:t>-1 </a:t>
            </a:r>
            <a:r>
              <a:rPr lang="zh-CN" altLang="en-US" sz="2800" dirty="0">
                <a:latin typeface="华文隶书" panose="02010800040101010101" pitchFamily="2" charset="-122"/>
                <a:ea typeface="华文隶书" panose="02010800040101010101" pitchFamily="2" charset="-122"/>
              </a:rPr>
              <a:t>载体构造有效性实验</a:t>
            </a:r>
            <a:endParaRPr lang="zh-CN" altLang="en-US" sz="2000" dirty="0">
              <a:latin typeface="华文隶书" panose="02010800040101010101" pitchFamily="2" charset="-122"/>
              <a:ea typeface="华文隶书" panose="02010800040101010101" pitchFamily="2" charset="-122"/>
            </a:endParaRPr>
          </a:p>
        </p:txBody>
      </p:sp>
      <p:sp>
        <p:nvSpPr>
          <p:cNvPr id="9" name="矩形 8">
            <a:extLst>
              <a:ext uri="{FF2B5EF4-FFF2-40B4-BE49-F238E27FC236}">
                <a16:creationId xmlns:a16="http://schemas.microsoft.com/office/drawing/2014/main" id="{11B95394-2CA2-4306-B81E-8CE4E64520DF}"/>
              </a:ext>
            </a:extLst>
          </p:cNvPr>
          <p:cNvSpPr/>
          <p:nvPr/>
        </p:nvSpPr>
        <p:spPr>
          <a:xfrm>
            <a:off x="931405" y="5450518"/>
            <a:ext cx="5762726" cy="507831"/>
          </a:xfrm>
          <a:prstGeom prst="rect">
            <a:avLst/>
          </a:prstGeom>
        </p:spPr>
        <p:txBody>
          <a:bodyPr wrap="square">
            <a:spAutoFit/>
          </a:bodyPr>
          <a:lstStyle/>
          <a:p>
            <a:pPr>
              <a:lnSpc>
                <a:spcPct val="150000"/>
              </a:lnSpc>
            </a:pPr>
            <a:r>
              <a:rPr lang="zh-CN" altLang="en-US" b="1" dirty="0">
                <a:solidFill>
                  <a:schemeClr val="accent5">
                    <a:lumMod val="75000"/>
                  </a:schemeClr>
                </a:solidFill>
                <a:latin typeface="微软雅黑" panose="020B0503020204020204" pitchFamily="34" charset="-122"/>
                <a:cs typeface="Arial" panose="020B0604020202020204" pitchFamily="34" charset="0"/>
              </a:rPr>
              <a:t>实验结论：</a:t>
            </a:r>
            <a:r>
              <a:rPr lang="zh-CN" altLang="en-US" dirty="0"/>
              <a:t>信息熵</a:t>
            </a:r>
            <a:r>
              <a:rPr lang="zh-CN" altLang="en-US" b="1" dirty="0">
                <a:solidFill>
                  <a:schemeClr val="accent5">
                    <a:lumMod val="75000"/>
                  </a:schemeClr>
                </a:solidFill>
                <a:latin typeface="微软雅黑" panose="020B0503020204020204" pitchFamily="34" charset="-122"/>
                <a:cs typeface="Arial" panose="020B0604020202020204" pitchFamily="34" charset="0"/>
              </a:rPr>
              <a:t>能反映</a:t>
            </a:r>
            <a:r>
              <a:rPr lang="zh-CN" altLang="en-US" dirty="0"/>
              <a:t>不同通道</a:t>
            </a:r>
            <a:r>
              <a:rPr lang="zh-CN" altLang="en-US" b="1" dirty="0">
                <a:solidFill>
                  <a:schemeClr val="accent5">
                    <a:lumMod val="75000"/>
                  </a:schemeClr>
                </a:solidFill>
                <a:latin typeface="微软雅黑" panose="020B0503020204020204" pitchFamily="34" charset="-122"/>
                <a:cs typeface="Arial" panose="020B0604020202020204" pitchFamily="34" charset="0"/>
              </a:rPr>
              <a:t>参数的重要性</a:t>
            </a:r>
            <a:r>
              <a:rPr lang="zh-CN" altLang="en-US" dirty="0"/>
              <a:t>。</a:t>
            </a:r>
          </a:p>
        </p:txBody>
      </p:sp>
      <p:pic>
        <p:nvPicPr>
          <p:cNvPr id="10" name="图片 9" descr="屏幕剪辑">
            <a:extLst>
              <a:ext uri="{FF2B5EF4-FFF2-40B4-BE49-F238E27FC236}">
                <a16:creationId xmlns:a16="http://schemas.microsoft.com/office/drawing/2014/main" id="{5A1ED4F5-52CF-4FB5-8D62-327FE164E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127" y="2458650"/>
            <a:ext cx="6851055" cy="2463638"/>
          </a:xfrm>
          <a:prstGeom prst="rect">
            <a:avLst/>
          </a:prstGeom>
        </p:spPr>
      </p:pic>
      <p:pic>
        <p:nvPicPr>
          <p:cNvPr id="11" name="图片 10" descr="屏幕剪辑">
            <a:extLst>
              <a:ext uri="{FF2B5EF4-FFF2-40B4-BE49-F238E27FC236}">
                <a16:creationId xmlns:a16="http://schemas.microsoft.com/office/drawing/2014/main" id="{19650C00-8541-43E3-8E58-9A138AF321EF}"/>
              </a:ext>
            </a:extLst>
          </p:cNvPr>
          <p:cNvPicPr>
            <a:picLocks noChangeAspect="1"/>
          </p:cNvPicPr>
          <p:nvPr/>
        </p:nvPicPr>
        <p:blipFill rotWithShape="1">
          <a:blip r:embed="rId4">
            <a:extLst>
              <a:ext uri="{28A0092B-C50C-407E-A947-70E740481C1C}">
                <a14:useLocalDpi xmlns:a14="http://schemas.microsoft.com/office/drawing/2010/main" val="0"/>
              </a:ext>
            </a:extLst>
          </a:blip>
          <a:srcRect l="7759" r="6592"/>
          <a:stretch/>
        </p:blipFill>
        <p:spPr>
          <a:xfrm>
            <a:off x="7469928" y="2281955"/>
            <a:ext cx="4176887" cy="3548155"/>
          </a:xfrm>
          <a:prstGeom prst="rect">
            <a:avLst/>
          </a:prstGeom>
        </p:spPr>
      </p:pic>
    </p:spTree>
    <p:extLst>
      <p:ext uri="{BB962C8B-B14F-4D97-AF65-F5344CB8AC3E}">
        <p14:creationId xmlns:p14="http://schemas.microsoft.com/office/powerpoint/2010/main" val="26147952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深度学习模型可逆水印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EEB001CF-5694-4933-95CE-E173B1B21F79}"/>
              </a:ext>
            </a:extLst>
          </p:cNvPr>
          <p:cNvSpPr/>
          <p:nvPr/>
        </p:nvSpPr>
        <p:spPr>
          <a:xfrm>
            <a:off x="503381" y="1344522"/>
            <a:ext cx="11223527" cy="4918932"/>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4CD1159E-F4D3-40CC-AAC8-6220CF40AF92}"/>
              </a:ext>
            </a:extLst>
          </p:cNvPr>
          <p:cNvSpPr txBox="1"/>
          <p:nvPr/>
        </p:nvSpPr>
        <p:spPr>
          <a:xfrm>
            <a:off x="888071" y="1399319"/>
            <a:ext cx="10518839" cy="523220"/>
          </a:xfrm>
          <a:prstGeom prst="rect">
            <a:avLst/>
          </a:prstGeom>
          <a:noFill/>
        </p:spPr>
        <p:txBody>
          <a:bodyPr wrap="square" rtlCol="0">
            <a:spAutoFit/>
          </a:bodyPr>
          <a:lstStyle/>
          <a:p>
            <a:pPr algn="ctr"/>
            <a:r>
              <a:rPr lang="zh-CN" altLang="en-US" sz="2800" dirty="0">
                <a:latin typeface="华文隶书" panose="02010800040101010101" pitchFamily="2" charset="-122"/>
                <a:ea typeface="华文隶书" panose="02010800040101010101" pitchFamily="2" charset="-122"/>
              </a:rPr>
              <a:t>实验</a:t>
            </a:r>
            <a:r>
              <a:rPr lang="en-US" altLang="zh-CN" sz="2800" dirty="0">
                <a:latin typeface="华文隶书" panose="02010800040101010101" pitchFamily="2" charset="-122"/>
                <a:ea typeface="华文隶书" panose="02010800040101010101" pitchFamily="2" charset="-122"/>
              </a:rPr>
              <a:t>-1 </a:t>
            </a:r>
            <a:r>
              <a:rPr lang="zh-CN" altLang="en-US" sz="2800" dirty="0">
                <a:latin typeface="华文隶书" panose="02010800040101010101" pitchFamily="2" charset="-122"/>
                <a:ea typeface="华文隶书" panose="02010800040101010101" pitchFamily="2" charset="-122"/>
              </a:rPr>
              <a:t>载体构造有效性实验</a:t>
            </a:r>
            <a:endParaRPr lang="zh-CN" altLang="en-US" sz="2000" dirty="0">
              <a:latin typeface="华文隶书" panose="02010800040101010101" pitchFamily="2" charset="-122"/>
              <a:ea typeface="华文隶书" panose="02010800040101010101" pitchFamily="2" charset="-122"/>
            </a:endParaRPr>
          </a:p>
        </p:txBody>
      </p:sp>
      <p:sp>
        <p:nvSpPr>
          <p:cNvPr id="9" name="矩形 8">
            <a:extLst>
              <a:ext uri="{FF2B5EF4-FFF2-40B4-BE49-F238E27FC236}">
                <a16:creationId xmlns:a16="http://schemas.microsoft.com/office/drawing/2014/main" id="{F47D0FB4-891B-42EF-B99B-0B6F3DE0AAE2}"/>
              </a:ext>
            </a:extLst>
          </p:cNvPr>
          <p:cNvSpPr/>
          <p:nvPr/>
        </p:nvSpPr>
        <p:spPr>
          <a:xfrm>
            <a:off x="6008255" y="4346368"/>
            <a:ext cx="5454071" cy="1338828"/>
          </a:xfrm>
          <a:prstGeom prst="rect">
            <a:avLst/>
          </a:prstGeom>
        </p:spPr>
        <p:txBody>
          <a:bodyPr wrap="square">
            <a:spAutoFit/>
          </a:bodyPr>
          <a:lstStyle/>
          <a:p>
            <a:pPr>
              <a:lnSpc>
                <a:spcPct val="150000"/>
              </a:lnSpc>
            </a:pPr>
            <a:r>
              <a:rPr lang="zh-CN" altLang="en-US" b="1" dirty="0">
                <a:solidFill>
                  <a:schemeClr val="accent5">
                    <a:lumMod val="75000"/>
                  </a:schemeClr>
                </a:solidFill>
                <a:latin typeface="微软雅黑" panose="020B0503020204020204" pitchFamily="34" charset="-122"/>
                <a:cs typeface="Arial" panose="020B0604020202020204" pitchFamily="34" charset="0"/>
              </a:rPr>
              <a:t>实验结论：</a:t>
            </a:r>
            <a:r>
              <a:rPr lang="zh-CN" altLang="en-US" dirty="0"/>
              <a:t>随着迭代轮数的增加，所选的数位</a:t>
            </a:r>
            <a:r>
              <a:rPr lang="zh-CN" altLang="en-US" b="1" dirty="0">
                <a:solidFill>
                  <a:schemeClr val="accent5">
                    <a:lumMod val="75000"/>
                  </a:schemeClr>
                </a:solidFill>
                <a:latin typeface="微软雅黑" panose="020B0503020204020204" pitchFamily="34" charset="-122"/>
                <a:cs typeface="Arial" panose="020B0604020202020204" pitchFamily="34" charset="0"/>
              </a:rPr>
              <a:t>位置越靠后</a:t>
            </a:r>
            <a:r>
              <a:rPr lang="zh-CN" altLang="en-US" dirty="0"/>
              <a:t>，构造生成的载体序列的</a:t>
            </a:r>
            <a:r>
              <a:rPr lang="zh-CN" altLang="en-US" b="1" dirty="0">
                <a:solidFill>
                  <a:schemeClr val="accent5">
                    <a:lumMod val="75000"/>
                  </a:schemeClr>
                </a:solidFill>
                <a:latin typeface="微软雅黑" panose="020B0503020204020204" pitchFamily="34" charset="-122"/>
                <a:cs typeface="Arial" panose="020B0604020202020204" pitchFamily="34" charset="0"/>
              </a:rPr>
              <a:t>熵会先增加</a:t>
            </a:r>
            <a:r>
              <a:rPr lang="zh-CN" altLang="en-US" dirty="0"/>
              <a:t>，</a:t>
            </a:r>
            <a:r>
              <a:rPr lang="zh-CN" altLang="en-US" b="1" dirty="0">
                <a:solidFill>
                  <a:schemeClr val="accent5">
                    <a:lumMod val="75000"/>
                  </a:schemeClr>
                </a:solidFill>
                <a:latin typeface="微软雅黑" panose="020B0503020204020204" pitchFamily="34" charset="-122"/>
                <a:cs typeface="Arial" panose="020B0604020202020204" pitchFamily="34" charset="0"/>
              </a:rPr>
              <a:t>后趋于平稳</a:t>
            </a:r>
            <a:r>
              <a:rPr lang="zh-CN" altLang="en-US" dirty="0"/>
              <a:t>；提出的方法能够作为筛选截取数位的</a:t>
            </a:r>
            <a:r>
              <a:rPr lang="zh-CN" altLang="en-US" b="1" dirty="0">
                <a:solidFill>
                  <a:schemeClr val="accent5">
                    <a:lumMod val="75000"/>
                  </a:schemeClr>
                </a:solidFill>
                <a:latin typeface="微软雅黑" panose="020B0503020204020204" pitchFamily="34" charset="-122"/>
                <a:cs typeface="Arial" panose="020B0604020202020204" pitchFamily="34" charset="0"/>
              </a:rPr>
              <a:t>有效手段</a:t>
            </a:r>
            <a:r>
              <a:rPr lang="zh-CN" altLang="en-US" dirty="0"/>
              <a:t>。</a:t>
            </a:r>
          </a:p>
        </p:txBody>
      </p:sp>
      <p:pic>
        <p:nvPicPr>
          <p:cNvPr id="10" name="图片 9" descr="屏幕剪辑">
            <a:extLst>
              <a:ext uri="{FF2B5EF4-FFF2-40B4-BE49-F238E27FC236}">
                <a16:creationId xmlns:a16="http://schemas.microsoft.com/office/drawing/2014/main" id="{4F7C546A-02D8-4E46-8F8D-7974FA265E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688" y="2122781"/>
            <a:ext cx="4924356" cy="3940431"/>
          </a:xfrm>
          <a:prstGeom prst="rect">
            <a:avLst/>
          </a:prstGeom>
        </p:spPr>
      </p:pic>
      <p:sp>
        <p:nvSpPr>
          <p:cNvPr id="11" name="矩形 10">
            <a:extLst>
              <a:ext uri="{FF2B5EF4-FFF2-40B4-BE49-F238E27FC236}">
                <a16:creationId xmlns:a16="http://schemas.microsoft.com/office/drawing/2014/main" id="{137B9C2F-6838-41BF-9FDE-373E8F789711}"/>
              </a:ext>
            </a:extLst>
          </p:cNvPr>
          <p:cNvSpPr/>
          <p:nvPr/>
        </p:nvSpPr>
        <p:spPr>
          <a:xfrm>
            <a:off x="6068979" y="2429282"/>
            <a:ext cx="5393347" cy="1338828"/>
          </a:xfrm>
          <a:prstGeom prst="rect">
            <a:avLst/>
          </a:prstGeom>
        </p:spPr>
        <p:txBody>
          <a:bodyPr wrap="square">
            <a:spAutoFit/>
          </a:bodyPr>
          <a:lstStyle/>
          <a:p>
            <a:pPr>
              <a:lnSpc>
                <a:spcPct val="150000"/>
              </a:lnSpc>
            </a:pPr>
            <a:r>
              <a:rPr lang="zh-CN" altLang="en-US" b="1" dirty="0">
                <a:solidFill>
                  <a:schemeClr val="accent5">
                    <a:lumMod val="75000"/>
                  </a:schemeClr>
                </a:solidFill>
                <a:latin typeface="微软雅黑" panose="020B0503020204020204" pitchFamily="34" charset="-122"/>
                <a:cs typeface="Arial" panose="020B0604020202020204" pitchFamily="34" charset="0"/>
              </a:rPr>
              <a:t>实验内容：</a:t>
            </a:r>
            <a:r>
              <a:rPr lang="zh-CN" altLang="en-US" dirty="0"/>
              <a:t>选取了三种模型</a:t>
            </a:r>
            <a:r>
              <a:rPr lang="en-US" altLang="zh-CN" dirty="0" err="1"/>
              <a:t>AlexNet</a:t>
            </a:r>
            <a:r>
              <a:rPr lang="zh-CN" altLang="en-US" dirty="0"/>
              <a:t>、</a:t>
            </a:r>
            <a:r>
              <a:rPr lang="en-US" altLang="zh-CN" dirty="0"/>
              <a:t>VGG19</a:t>
            </a:r>
            <a:r>
              <a:rPr lang="zh-CN" altLang="en-US" dirty="0"/>
              <a:t>和</a:t>
            </a:r>
            <a:r>
              <a:rPr lang="en-US" altLang="zh-CN" dirty="0"/>
              <a:t>ResNet152</a:t>
            </a:r>
            <a:r>
              <a:rPr lang="zh-CN" altLang="en-US" dirty="0"/>
              <a:t>。计算所有可能的数位选取位置生成的载体序列计算的信息熵结果。</a:t>
            </a:r>
          </a:p>
        </p:txBody>
      </p:sp>
    </p:spTree>
    <p:extLst>
      <p:ext uri="{BB962C8B-B14F-4D97-AF65-F5344CB8AC3E}">
        <p14:creationId xmlns:p14="http://schemas.microsoft.com/office/powerpoint/2010/main" val="41888817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深度学习模型可逆水印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31E12774-B6AF-452A-8C2A-EBE7C21E2FE2}"/>
              </a:ext>
            </a:extLst>
          </p:cNvPr>
          <p:cNvSpPr/>
          <p:nvPr/>
        </p:nvSpPr>
        <p:spPr>
          <a:xfrm>
            <a:off x="503381" y="1336640"/>
            <a:ext cx="11223527" cy="4918932"/>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屏幕剪辑">
            <a:extLst>
              <a:ext uri="{FF2B5EF4-FFF2-40B4-BE49-F238E27FC236}">
                <a16:creationId xmlns:a16="http://schemas.microsoft.com/office/drawing/2014/main" id="{B13CE54A-2488-48B1-BCBD-FCF1B754B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447" y="2082029"/>
            <a:ext cx="4955533" cy="2948965"/>
          </a:xfrm>
          <a:prstGeom prst="rect">
            <a:avLst/>
          </a:prstGeom>
        </p:spPr>
      </p:pic>
      <p:sp>
        <p:nvSpPr>
          <p:cNvPr id="9" name="文本框 8">
            <a:extLst>
              <a:ext uri="{FF2B5EF4-FFF2-40B4-BE49-F238E27FC236}">
                <a16:creationId xmlns:a16="http://schemas.microsoft.com/office/drawing/2014/main" id="{8FC047A8-A5BC-4389-8E05-C0B0484E1C15}"/>
              </a:ext>
            </a:extLst>
          </p:cNvPr>
          <p:cNvSpPr txBox="1"/>
          <p:nvPr/>
        </p:nvSpPr>
        <p:spPr>
          <a:xfrm>
            <a:off x="888071" y="1391437"/>
            <a:ext cx="10518839" cy="523220"/>
          </a:xfrm>
          <a:prstGeom prst="rect">
            <a:avLst/>
          </a:prstGeom>
          <a:noFill/>
        </p:spPr>
        <p:txBody>
          <a:bodyPr wrap="square" rtlCol="0">
            <a:spAutoFit/>
          </a:bodyPr>
          <a:lstStyle/>
          <a:p>
            <a:pPr algn="ctr"/>
            <a:r>
              <a:rPr lang="zh-CN" altLang="en-US" sz="2800" dirty="0">
                <a:latin typeface="华文隶书" panose="02010800040101010101" pitchFamily="2" charset="-122"/>
                <a:ea typeface="华文隶书" panose="02010800040101010101" pitchFamily="2" charset="-122"/>
              </a:rPr>
              <a:t>实验</a:t>
            </a:r>
            <a:r>
              <a:rPr lang="en-US" altLang="zh-CN" sz="2800" dirty="0">
                <a:latin typeface="华文隶书" panose="02010800040101010101" pitchFamily="2" charset="-122"/>
                <a:ea typeface="华文隶书" panose="02010800040101010101" pitchFamily="2" charset="-122"/>
              </a:rPr>
              <a:t>-2 </a:t>
            </a:r>
            <a:r>
              <a:rPr lang="zh-CN" altLang="en-US" sz="2800" dirty="0">
                <a:latin typeface="华文隶书" panose="02010800040101010101" pitchFamily="2" charset="-122"/>
                <a:ea typeface="华文隶书" panose="02010800040101010101" pitchFamily="2" charset="-122"/>
              </a:rPr>
              <a:t>模型可逆水印与不可逆水印对比实验</a:t>
            </a:r>
            <a:endParaRPr lang="zh-CN" altLang="en-US" sz="2000" dirty="0">
              <a:latin typeface="华文隶书" panose="02010800040101010101" pitchFamily="2" charset="-122"/>
              <a:ea typeface="华文隶书" panose="02010800040101010101" pitchFamily="2" charset="-122"/>
            </a:endParaRPr>
          </a:p>
        </p:txBody>
      </p:sp>
      <p:sp>
        <p:nvSpPr>
          <p:cNvPr id="10" name="矩形 9">
            <a:extLst>
              <a:ext uri="{FF2B5EF4-FFF2-40B4-BE49-F238E27FC236}">
                <a16:creationId xmlns:a16="http://schemas.microsoft.com/office/drawing/2014/main" id="{A7DAEB32-DE44-430C-B169-48FF3748E692}"/>
              </a:ext>
            </a:extLst>
          </p:cNvPr>
          <p:cNvSpPr/>
          <p:nvPr/>
        </p:nvSpPr>
        <p:spPr>
          <a:xfrm>
            <a:off x="714185" y="5226698"/>
            <a:ext cx="10801917" cy="923330"/>
          </a:xfrm>
          <a:prstGeom prst="rect">
            <a:avLst/>
          </a:prstGeom>
        </p:spPr>
        <p:txBody>
          <a:bodyPr wrap="square">
            <a:spAutoFit/>
          </a:bodyPr>
          <a:lstStyle/>
          <a:p>
            <a:pPr>
              <a:lnSpc>
                <a:spcPct val="150000"/>
              </a:lnSpc>
            </a:pPr>
            <a:r>
              <a:rPr lang="zh-CN" altLang="en-US" b="1" dirty="0">
                <a:solidFill>
                  <a:schemeClr val="accent5">
                    <a:lumMod val="75000"/>
                  </a:schemeClr>
                </a:solidFill>
                <a:latin typeface="微软雅黑" panose="020B0503020204020204" pitchFamily="34" charset="-122"/>
                <a:cs typeface="Arial" panose="020B0604020202020204" pitchFamily="34" charset="0"/>
              </a:rPr>
              <a:t>实验结论：</a:t>
            </a:r>
            <a:r>
              <a:rPr lang="zh-CN" altLang="en-US" dirty="0"/>
              <a:t>模型可逆水印是</a:t>
            </a:r>
            <a:r>
              <a:rPr lang="zh-CN" altLang="en-US" b="1" dirty="0">
                <a:solidFill>
                  <a:schemeClr val="accent5">
                    <a:lumMod val="75000"/>
                  </a:schemeClr>
                </a:solidFill>
                <a:latin typeface="微软雅黑" panose="020B0503020204020204" pitchFamily="34" charset="-122"/>
                <a:cs typeface="Arial" panose="020B0604020202020204" pitchFamily="34" charset="0"/>
              </a:rPr>
              <a:t>脆弱</a:t>
            </a:r>
            <a:r>
              <a:rPr lang="zh-CN" altLang="en-US" dirty="0"/>
              <a:t>的，具有</a:t>
            </a:r>
            <a:r>
              <a:rPr lang="zh-CN" altLang="en-US" b="1" dirty="0">
                <a:solidFill>
                  <a:schemeClr val="accent5">
                    <a:lumMod val="75000"/>
                  </a:schemeClr>
                </a:solidFill>
                <a:latin typeface="微软雅黑" panose="020B0503020204020204" pitchFamily="34" charset="-122"/>
                <a:cs typeface="Arial" panose="020B0604020202020204" pitchFamily="34" charset="0"/>
              </a:rPr>
              <a:t>严格的可逆性</a:t>
            </a:r>
            <a:r>
              <a:rPr lang="zh-CN" altLang="en-US" dirty="0"/>
              <a:t>。与模型不可逆水印相比，可逆水印的</a:t>
            </a:r>
            <a:r>
              <a:rPr lang="zh-CN" altLang="en-US" b="1" dirty="0">
                <a:solidFill>
                  <a:schemeClr val="accent5">
                    <a:lumMod val="75000"/>
                  </a:schemeClr>
                </a:solidFill>
                <a:latin typeface="微软雅黑" panose="020B0503020204020204" pitchFamily="34" charset="-122"/>
                <a:cs typeface="Arial" panose="020B0604020202020204" pitchFamily="34" charset="0"/>
              </a:rPr>
              <a:t>嵌入容量处于中等</a:t>
            </a:r>
            <a:r>
              <a:rPr lang="zh-CN" altLang="en-US" dirty="0"/>
              <a:t>水平，主要应用场景为</a:t>
            </a:r>
            <a:r>
              <a:rPr lang="zh-CN" altLang="en-US" b="1" dirty="0">
                <a:solidFill>
                  <a:schemeClr val="accent5">
                    <a:lumMod val="75000"/>
                  </a:schemeClr>
                </a:solidFill>
                <a:latin typeface="微软雅黑" panose="020B0503020204020204" pitchFamily="34" charset="-122"/>
                <a:cs typeface="Arial" panose="020B0604020202020204" pitchFamily="34" charset="0"/>
              </a:rPr>
              <a:t>完整性认证</a:t>
            </a:r>
            <a:r>
              <a:rPr lang="zh-CN" altLang="en-US" dirty="0"/>
              <a:t>，嵌入脆弱的可逆水印对模型的分类准确率</a:t>
            </a:r>
            <a:r>
              <a:rPr lang="zh-CN" altLang="en-US" b="1" dirty="0">
                <a:solidFill>
                  <a:schemeClr val="accent5">
                    <a:lumMod val="75000"/>
                  </a:schemeClr>
                </a:solidFill>
                <a:latin typeface="微软雅黑" panose="020B0503020204020204" pitchFamily="34" charset="-122"/>
                <a:cs typeface="Arial" panose="020B0604020202020204" pitchFamily="34" charset="0"/>
              </a:rPr>
              <a:t>影响非常小</a:t>
            </a:r>
            <a:r>
              <a:rPr lang="zh-CN" altLang="en-US" dirty="0"/>
              <a:t>。</a:t>
            </a:r>
          </a:p>
        </p:txBody>
      </p:sp>
      <p:pic>
        <p:nvPicPr>
          <p:cNvPr id="11" name="图片 10" descr="屏幕剪辑">
            <a:extLst>
              <a:ext uri="{FF2B5EF4-FFF2-40B4-BE49-F238E27FC236}">
                <a16:creationId xmlns:a16="http://schemas.microsoft.com/office/drawing/2014/main" id="{435FACE1-9CD8-4755-B232-F3E9C651CD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7581" y="1779725"/>
            <a:ext cx="4747726" cy="3553572"/>
          </a:xfrm>
          <a:prstGeom prst="rect">
            <a:avLst/>
          </a:prstGeom>
        </p:spPr>
      </p:pic>
      <p:sp>
        <p:nvSpPr>
          <p:cNvPr id="12" name="矩形 11">
            <a:extLst>
              <a:ext uri="{FF2B5EF4-FFF2-40B4-BE49-F238E27FC236}">
                <a16:creationId xmlns:a16="http://schemas.microsoft.com/office/drawing/2014/main" id="{B43FED8C-6249-4F65-8EE7-C385424F048B}"/>
              </a:ext>
            </a:extLst>
          </p:cNvPr>
          <p:cNvSpPr/>
          <p:nvPr/>
        </p:nvSpPr>
        <p:spPr>
          <a:xfrm>
            <a:off x="9619673" y="1991868"/>
            <a:ext cx="383309" cy="33414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6533D96F-89E5-490C-807E-C7CBB373EAFD}"/>
              </a:ext>
            </a:extLst>
          </p:cNvPr>
          <p:cNvSpPr/>
          <p:nvPr/>
        </p:nvSpPr>
        <p:spPr>
          <a:xfrm>
            <a:off x="1956666" y="2527578"/>
            <a:ext cx="1128279" cy="25935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76416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5">
            <a:extLst>
              <a:ext uri="{FF2B5EF4-FFF2-40B4-BE49-F238E27FC236}">
                <a16:creationId xmlns:a16="http://schemas.microsoft.com/office/drawing/2014/main" id="{DB63BBE3-3174-4938-B9E0-08E19CF6832F}"/>
              </a:ext>
            </a:extLst>
          </p:cNvPr>
          <p:cNvSpPr/>
          <p:nvPr/>
        </p:nvSpPr>
        <p:spPr>
          <a:xfrm rot="5400000">
            <a:off x="1898411" y="-1583087"/>
            <a:ext cx="591950" cy="4392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16 w 10000"/>
              <a:gd name="connsiteY0" fmla="*/ 573 h 10000"/>
              <a:gd name="connsiteX1" fmla="*/ 10000 w 10000"/>
              <a:gd name="connsiteY1" fmla="*/ 0 h 10000"/>
              <a:gd name="connsiteX2" fmla="*/ 10000 w 10000"/>
              <a:gd name="connsiteY2" fmla="*/ 10000 h 10000"/>
              <a:gd name="connsiteX3" fmla="*/ 0 w 10000"/>
              <a:gd name="connsiteY3" fmla="*/ 10000 h 10000"/>
              <a:gd name="connsiteX4" fmla="*/ 416 w 10000"/>
              <a:gd name="connsiteY4" fmla="*/ 5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16" y="573"/>
                </a:moveTo>
                <a:lnTo>
                  <a:pt x="10000" y="0"/>
                </a:lnTo>
                <a:lnTo>
                  <a:pt x="10000" y="10000"/>
                </a:lnTo>
                <a:lnTo>
                  <a:pt x="0" y="10000"/>
                </a:lnTo>
                <a:cubicBezTo>
                  <a:pt x="139" y="6858"/>
                  <a:pt x="277" y="3715"/>
                  <a:pt x="416" y="573"/>
                </a:cubicBezTo>
                <a:close/>
              </a:path>
            </a:pathLst>
          </a:custGeom>
          <a:solidFill>
            <a:srgbClr val="314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a:extLst>
              <a:ext uri="{FF2B5EF4-FFF2-40B4-BE49-F238E27FC236}">
                <a16:creationId xmlns:a16="http://schemas.microsoft.com/office/drawing/2014/main" id="{0D98061D-68A3-4485-B62C-51D334AA1009}"/>
              </a:ext>
            </a:extLst>
          </p:cNvPr>
          <p:cNvSpPr txBox="1"/>
          <p:nvPr/>
        </p:nvSpPr>
        <p:spPr>
          <a:xfrm>
            <a:off x="288757" y="411091"/>
            <a:ext cx="52262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深度学习模型可逆水印</a:t>
            </a:r>
          </a:p>
        </p:txBody>
      </p:sp>
      <p:cxnSp>
        <p:nvCxnSpPr>
          <p:cNvPr id="6" name="直接连接符 5">
            <a:extLst>
              <a:ext uri="{FF2B5EF4-FFF2-40B4-BE49-F238E27FC236}">
                <a16:creationId xmlns:a16="http://schemas.microsoft.com/office/drawing/2014/main" id="{2C78C672-BF35-4CB1-BB6B-BEA0C18F3D29}"/>
              </a:ext>
            </a:extLst>
          </p:cNvPr>
          <p:cNvCxnSpPr/>
          <p:nvPr/>
        </p:nvCxnSpPr>
        <p:spPr>
          <a:xfrm>
            <a:off x="0" y="1010261"/>
            <a:ext cx="9144000" cy="0"/>
          </a:xfrm>
          <a:prstGeom prst="line">
            <a:avLst/>
          </a:prstGeom>
          <a:ln w="38100">
            <a:solidFill>
              <a:srgbClr val="314371"/>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AC037099-9084-4B7A-ADB2-E3965611CDE1}"/>
              </a:ext>
            </a:extLst>
          </p:cNvPr>
          <p:cNvSpPr/>
          <p:nvPr/>
        </p:nvSpPr>
        <p:spPr>
          <a:xfrm>
            <a:off x="503381" y="1344522"/>
            <a:ext cx="11223527" cy="4918932"/>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屏幕剪辑">
            <a:extLst>
              <a:ext uri="{FF2B5EF4-FFF2-40B4-BE49-F238E27FC236}">
                <a16:creationId xmlns:a16="http://schemas.microsoft.com/office/drawing/2014/main" id="{574C3FD3-36B6-406A-8DF1-3E918283C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281" y="2073020"/>
            <a:ext cx="5565028" cy="2882605"/>
          </a:xfrm>
          <a:prstGeom prst="rect">
            <a:avLst/>
          </a:prstGeom>
        </p:spPr>
      </p:pic>
      <p:pic>
        <p:nvPicPr>
          <p:cNvPr id="9" name="图片 8" descr="屏幕剪辑">
            <a:extLst>
              <a:ext uri="{FF2B5EF4-FFF2-40B4-BE49-F238E27FC236}">
                <a16:creationId xmlns:a16="http://schemas.microsoft.com/office/drawing/2014/main" id="{1C90587F-BEE9-4BFB-92B4-7AD5A133D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348" y="2132343"/>
            <a:ext cx="5335154" cy="2772243"/>
          </a:xfrm>
          <a:prstGeom prst="rect">
            <a:avLst/>
          </a:prstGeom>
        </p:spPr>
      </p:pic>
      <p:sp>
        <p:nvSpPr>
          <p:cNvPr id="10" name="文本框 9">
            <a:extLst>
              <a:ext uri="{FF2B5EF4-FFF2-40B4-BE49-F238E27FC236}">
                <a16:creationId xmlns:a16="http://schemas.microsoft.com/office/drawing/2014/main" id="{97589148-C29A-4293-B58C-E34D70E238AB}"/>
              </a:ext>
            </a:extLst>
          </p:cNvPr>
          <p:cNvSpPr txBox="1"/>
          <p:nvPr/>
        </p:nvSpPr>
        <p:spPr>
          <a:xfrm>
            <a:off x="888071" y="1399319"/>
            <a:ext cx="10518839" cy="523220"/>
          </a:xfrm>
          <a:prstGeom prst="rect">
            <a:avLst/>
          </a:prstGeom>
          <a:noFill/>
        </p:spPr>
        <p:txBody>
          <a:bodyPr wrap="square" rtlCol="0">
            <a:spAutoFit/>
          </a:bodyPr>
          <a:lstStyle/>
          <a:p>
            <a:pPr algn="ctr"/>
            <a:r>
              <a:rPr lang="zh-CN" altLang="en-US" sz="2800" dirty="0">
                <a:latin typeface="华文隶书" panose="02010800040101010101" pitchFamily="2" charset="-122"/>
                <a:ea typeface="华文隶书" panose="02010800040101010101" pitchFamily="2" charset="-122"/>
              </a:rPr>
              <a:t>实验</a:t>
            </a:r>
            <a:r>
              <a:rPr lang="en-US" altLang="zh-CN" sz="2800" dirty="0">
                <a:latin typeface="华文隶书" panose="02010800040101010101" pitchFamily="2" charset="-122"/>
                <a:ea typeface="华文隶书" panose="02010800040101010101" pitchFamily="2" charset="-122"/>
              </a:rPr>
              <a:t>-3 </a:t>
            </a:r>
            <a:r>
              <a:rPr lang="zh-CN" altLang="en-US" sz="2800" dirty="0">
                <a:latin typeface="华文隶书" panose="02010800040101010101" pitchFamily="2" charset="-122"/>
                <a:ea typeface="华文隶书" panose="02010800040101010101" pitchFamily="2" charset="-122"/>
              </a:rPr>
              <a:t>单层与多层网络层嵌入模型可逆水印实验</a:t>
            </a:r>
            <a:endParaRPr lang="zh-CN" altLang="en-US" sz="2000" dirty="0">
              <a:latin typeface="华文隶书" panose="02010800040101010101" pitchFamily="2" charset="-122"/>
              <a:ea typeface="华文隶书" panose="02010800040101010101" pitchFamily="2" charset="-122"/>
            </a:endParaRPr>
          </a:p>
        </p:txBody>
      </p:sp>
      <p:cxnSp>
        <p:nvCxnSpPr>
          <p:cNvPr id="11" name="直接连接符 10">
            <a:extLst>
              <a:ext uri="{FF2B5EF4-FFF2-40B4-BE49-F238E27FC236}">
                <a16:creationId xmlns:a16="http://schemas.microsoft.com/office/drawing/2014/main" id="{1E3655D5-6EA1-49C3-A3F6-E73B8DC4E53A}"/>
              </a:ext>
            </a:extLst>
          </p:cNvPr>
          <p:cNvCxnSpPr/>
          <p:nvPr/>
        </p:nvCxnSpPr>
        <p:spPr>
          <a:xfrm>
            <a:off x="6225309" y="2132343"/>
            <a:ext cx="7633" cy="2940011"/>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12" name="矩形 11">
            <a:extLst>
              <a:ext uri="{FF2B5EF4-FFF2-40B4-BE49-F238E27FC236}">
                <a16:creationId xmlns:a16="http://schemas.microsoft.com/office/drawing/2014/main" id="{E1963BAC-D025-4ACD-9687-18D5499A013D}"/>
              </a:ext>
            </a:extLst>
          </p:cNvPr>
          <p:cNvSpPr/>
          <p:nvPr/>
        </p:nvSpPr>
        <p:spPr>
          <a:xfrm>
            <a:off x="653643" y="5189083"/>
            <a:ext cx="10923002" cy="923330"/>
          </a:xfrm>
          <a:prstGeom prst="rect">
            <a:avLst/>
          </a:prstGeom>
        </p:spPr>
        <p:txBody>
          <a:bodyPr wrap="square">
            <a:spAutoFit/>
          </a:bodyPr>
          <a:lstStyle/>
          <a:p>
            <a:pPr>
              <a:lnSpc>
                <a:spcPct val="150000"/>
              </a:lnSpc>
            </a:pPr>
            <a:r>
              <a:rPr lang="zh-CN" altLang="en-US" b="1" dirty="0">
                <a:solidFill>
                  <a:schemeClr val="accent5">
                    <a:lumMod val="75000"/>
                  </a:schemeClr>
                </a:solidFill>
                <a:latin typeface="微软雅黑" panose="020B0503020204020204" pitchFamily="34" charset="-122"/>
                <a:cs typeface="Arial" panose="020B0604020202020204" pitchFamily="34" charset="0"/>
              </a:rPr>
              <a:t>实验结论：</a:t>
            </a:r>
            <a:r>
              <a:rPr lang="zh-CN" altLang="en-US" dirty="0"/>
              <a:t>无论是</a:t>
            </a:r>
            <a:r>
              <a:rPr lang="zh-CN" altLang="en-US" b="1" dirty="0">
                <a:solidFill>
                  <a:schemeClr val="accent5">
                    <a:lumMod val="75000"/>
                  </a:schemeClr>
                </a:solidFill>
                <a:latin typeface="微软雅黑" panose="020B0503020204020204" pitchFamily="34" charset="-122"/>
                <a:cs typeface="Arial" panose="020B0604020202020204" pitchFamily="34" charset="0"/>
              </a:rPr>
              <a:t>单层嵌入</a:t>
            </a:r>
            <a:r>
              <a:rPr lang="zh-CN" altLang="en-US" dirty="0"/>
              <a:t>还是</a:t>
            </a:r>
            <a:r>
              <a:rPr lang="zh-CN" altLang="en-US" b="1" dirty="0">
                <a:solidFill>
                  <a:schemeClr val="accent5">
                    <a:lumMod val="75000"/>
                  </a:schemeClr>
                </a:solidFill>
                <a:latin typeface="微软雅黑" panose="020B0503020204020204" pitchFamily="34" charset="-122"/>
                <a:cs typeface="Arial" panose="020B0604020202020204" pitchFamily="34" charset="0"/>
              </a:rPr>
              <a:t>多层嵌入</a:t>
            </a:r>
            <a:r>
              <a:rPr lang="zh-CN" altLang="en-US" dirty="0"/>
              <a:t>，水印的嵌入对模型的分类准确率</a:t>
            </a:r>
            <a:r>
              <a:rPr lang="zh-CN" altLang="en-US" b="1" dirty="0">
                <a:solidFill>
                  <a:schemeClr val="accent5">
                    <a:lumMod val="75000"/>
                  </a:schemeClr>
                </a:solidFill>
                <a:latin typeface="微软雅黑" panose="020B0503020204020204" pitchFamily="34" charset="-122"/>
                <a:cs typeface="Arial" panose="020B0604020202020204" pitchFamily="34" charset="0"/>
              </a:rPr>
              <a:t>影响非常小</a:t>
            </a:r>
            <a:r>
              <a:rPr lang="zh-CN" altLang="en-US" dirty="0"/>
              <a:t>，说明可逆水印在模型上</a:t>
            </a:r>
            <a:r>
              <a:rPr lang="zh-CN" altLang="en-US" b="1" dirty="0">
                <a:solidFill>
                  <a:schemeClr val="accent5">
                    <a:lumMod val="75000"/>
                  </a:schemeClr>
                </a:solidFill>
                <a:latin typeface="微软雅黑" panose="020B0503020204020204" pitchFamily="34" charset="-122"/>
                <a:cs typeface="Arial" panose="020B0604020202020204" pitchFamily="34" charset="0"/>
              </a:rPr>
              <a:t>具有一定的隐蔽性</a:t>
            </a:r>
            <a:r>
              <a:rPr lang="zh-CN" altLang="en-US" dirty="0"/>
              <a:t>。</a:t>
            </a:r>
          </a:p>
        </p:txBody>
      </p:sp>
      <p:cxnSp>
        <p:nvCxnSpPr>
          <p:cNvPr id="13" name="直接连接符 12">
            <a:extLst>
              <a:ext uri="{FF2B5EF4-FFF2-40B4-BE49-F238E27FC236}">
                <a16:creationId xmlns:a16="http://schemas.microsoft.com/office/drawing/2014/main" id="{FAA01793-5823-475F-9035-1C6ECB46FB07}"/>
              </a:ext>
            </a:extLst>
          </p:cNvPr>
          <p:cNvCxnSpPr/>
          <p:nvPr/>
        </p:nvCxnSpPr>
        <p:spPr>
          <a:xfrm>
            <a:off x="2650836" y="3422151"/>
            <a:ext cx="30895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E993AF26-D102-4BA0-892D-28B0A56A2FBF}"/>
              </a:ext>
            </a:extLst>
          </p:cNvPr>
          <p:cNvSpPr/>
          <p:nvPr/>
        </p:nvSpPr>
        <p:spPr>
          <a:xfrm>
            <a:off x="9059430" y="2362048"/>
            <a:ext cx="1211406" cy="25935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689649"/>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3220</TotalTime>
  <Words>15050</Words>
  <Application>Microsoft Macintosh PowerPoint</Application>
  <PresentationFormat>宽屏</PresentationFormat>
  <Paragraphs>1447</Paragraphs>
  <Slides>133</Slides>
  <Notes>123</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133</vt:i4>
      </vt:variant>
    </vt:vector>
  </HeadingPairs>
  <TitlesOfParts>
    <vt:vector size="154" baseType="lpstr">
      <vt:lpstr>-apple-system</vt:lpstr>
      <vt:lpstr>等线</vt:lpstr>
      <vt:lpstr>等线 Light</vt:lpstr>
      <vt:lpstr>黑体</vt:lpstr>
      <vt:lpstr>华文隶书</vt:lpstr>
      <vt:lpstr>楷体</vt:lpstr>
      <vt:lpstr>宋体</vt:lpstr>
      <vt:lpstr>宋体</vt:lpstr>
      <vt:lpstr>微软雅黑</vt:lpstr>
      <vt:lpstr>微软雅黑</vt:lpstr>
      <vt:lpstr>FZZhengHeiS-DB-GB</vt:lpstr>
      <vt:lpstr>Times New Roman_YX</vt:lpstr>
      <vt:lpstr>Arial</vt:lpstr>
      <vt:lpstr>Calibri</vt:lpstr>
      <vt:lpstr>Cambria Math</vt:lpstr>
      <vt:lpstr>Franklin Gothic Book</vt:lpstr>
      <vt:lpstr>Helvetica</vt:lpstr>
      <vt:lpstr>Times New Roman</vt:lpstr>
      <vt:lpstr>TimesNewRomanPSMT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周 文柏</dc:creator>
  <cp:lastModifiedBy>Zhang Jie</cp:lastModifiedBy>
  <cp:revision>218</cp:revision>
  <dcterms:created xsi:type="dcterms:W3CDTF">2022-08-22T13:13:13Z</dcterms:created>
  <dcterms:modified xsi:type="dcterms:W3CDTF">2023-11-01T04:09:32Z</dcterms:modified>
</cp:coreProperties>
</file>